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xlsx" ContentType="application/vnd.openxmlformats-officedocument.spreadsheetml.sheet"/>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3" r:id="rId3"/>
    <p:sldId id="262" r:id="rId4"/>
    <p:sldId id="257" r:id="rId5"/>
    <p:sldId id="258" r:id="rId6"/>
    <p:sldId id="259"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D3FF"/>
    <a:srgbClr val="6F7FF9"/>
    <a:srgbClr val="8AFF1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189" autoAdjust="0"/>
  </p:normalViewPr>
  <p:slideViewPr>
    <p:cSldViewPr>
      <p:cViewPr varScale="1">
        <p:scale>
          <a:sx n="66" d="100"/>
          <a:sy n="66" d="100"/>
        </p:scale>
        <p:origin x="-99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Percentage of </a:t>
            </a:r>
            <a:r>
              <a:rPr lang="en-US" dirty="0" smtClean="0"/>
              <a:t>U.S. Households That are </a:t>
            </a:r>
          </a:p>
          <a:p>
            <a:pPr>
              <a:defRPr/>
            </a:pPr>
            <a:r>
              <a:rPr lang="en-US" dirty="0" smtClean="0"/>
              <a:t>“Married Households”</a:t>
            </a:r>
            <a:endParaRPr lang="en-US" dirty="0"/>
          </a:p>
        </c:rich>
      </c:tx>
      <c:layout/>
    </c:title>
    <c:plotArea>
      <c:layout/>
      <c:lineChart>
        <c:grouping val="standard"/>
        <c:ser>
          <c:idx val="0"/>
          <c:order val="0"/>
          <c:tx>
            <c:strRef>
              <c:f>Sheet1!$B$1</c:f>
              <c:strCache>
                <c:ptCount val="1"/>
                <c:pt idx="0">
                  <c:v>Percentage of Married Households</c:v>
                </c:pt>
              </c:strCache>
            </c:strRef>
          </c:tx>
          <c:spPr>
            <a:ln w="47625"/>
            <a:effectLst>
              <a:outerShdw blurRad="50800" dist="38100" dir="8100000" algn="tr" rotWithShape="0">
                <a:prstClr val="black">
                  <a:alpha val="40000"/>
                </a:prstClr>
              </a:outerShdw>
            </a:effectLst>
          </c:spPr>
          <c:marker>
            <c:symbol val="circle"/>
            <c:size val="11"/>
            <c:spPr>
              <a:solidFill>
                <a:srgbClr val="FF0000"/>
              </a:solidFill>
              <a:effectLst>
                <a:outerShdw blurRad="50800" dist="38100" dir="8100000" algn="tr" rotWithShape="0">
                  <a:prstClr val="black">
                    <a:alpha val="40000"/>
                  </a:prstClr>
                </a:outerShdw>
              </a:effectLst>
            </c:spPr>
          </c:marker>
          <c:dLbls>
            <c:dLbl>
              <c:idx val="4"/>
              <c:layout>
                <c:manualLayout>
                  <c:x val="1.9047619047619029E-2"/>
                  <c:y val="-9.5238095238095264E-3"/>
                </c:manualLayout>
              </c:layout>
              <c:showVal val="1"/>
            </c:dLbl>
            <c:dLbl>
              <c:idx val="10"/>
              <c:layout>
                <c:manualLayout>
                  <c:x val="-4.7619047619046504E-3"/>
                  <c:y val="-5.9523809523809507E-2"/>
                </c:manualLayout>
              </c:layout>
              <c:spPr>
                <a:solidFill>
                  <a:schemeClr val="bg1"/>
                </a:solidFill>
              </c:spPr>
              <c:txPr>
                <a:bodyPr/>
                <a:lstStyle/>
                <a:p>
                  <a:pPr>
                    <a:defRPr sz="2000" b="1"/>
                  </a:pPr>
                  <a:endParaRPr lang="en-US"/>
                </a:p>
              </c:txPr>
              <c:showVal val="1"/>
            </c:dLbl>
            <c:delete val="1"/>
            <c:txPr>
              <a:bodyPr/>
              <a:lstStyle/>
              <a:p>
                <a:pPr>
                  <a:defRPr sz="2000" b="1"/>
                </a:pPr>
                <a:endParaRPr lang="en-US"/>
              </a:p>
            </c:txPr>
          </c:dLbls>
          <c:cat>
            <c:numRef>
              <c:f>Sheet1!$A$2:$A$12</c:f>
              <c:numCache>
                <c:formatCode>General</c:formatCode>
                <c:ptCount val="11"/>
                <c:pt idx="0">
                  <c:v>1920</c:v>
                </c:pt>
                <c:pt idx="1">
                  <c:v>1930</c:v>
                </c:pt>
                <c:pt idx="2">
                  <c:v>1940</c:v>
                </c:pt>
                <c:pt idx="3">
                  <c:v>1950</c:v>
                </c:pt>
                <c:pt idx="4">
                  <c:v>1960</c:v>
                </c:pt>
                <c:pt idx="5">
                  <c:v>1970</c:v>
                </c:pt>
                <c:pt idx="6">
                  <c:v>1980</c:v>
                </c:pt>
                <c:pt idx="7">
                  <c:v>1990</c:v>
                </c:pt>
                <c:pt idx="8">
                  <c:v>2000</c:v>
                </c:pt>
                <c:pt idx="9">
                  <c:v>2010</c:v>
                </c:pt>
                <c:pt idx="10">
                  <c:v>2012</c:v>
                </c:pt>
              </c:numCache>
            </c:numRef>
          </c:cat>
          <c:val>
            <c:numRef>
              <c:f>Sheet1!$B$2:$B$12</c:f>
              <c:numCache>
                <c:formatCode>0.0%</c:formatCode>
                <c:ptCount val="11"/>
                <c:pt idx="0">
                  <c:v>0.65000000000000113</c:v>
                </c:pt>
                <c:pt idx="1">
                  <c:v>0.65800000000000114</c:v>
                </c:pt>
                <c:pt idx="2">
                  <c:v>0.66100000000000114</c:v>
                </c:pt>
                <c:pt idx="3">
                  <c:v>0.70300000000000062</c:v>
                </c:pt>
                <c:pt idx="4">
                  <c:v>0.72200000000000064</c:v>
                </c:pt>
                <c:pt idx="5">
                  <c:v>0.68600000000000061</c:v>
                </c:pt>
                <c:pt idx="6">
                  <c:v>0.62300000000000089</c:v>
                </c:pt>
                <c:pt idx="7">
                  <c:v>0.58500000000000008</c:v>
                </c:pt>
                <c:pt idx="8">
                  <c:v>0.57399999999999995</c:v>
                </c:pt>
                <c:pt idx="9">
                  <c:v>0.51400000000000001</c:v>
                </c:pt>
                <c:pt idx="10">
                  <c:v>0.505</c:v>
                </c:pt>
              </c:numCache>
            </c:numRef>
          </c:val>
        </c:ser>
        <c:marker val="1"/>
        <c:axId val="55563776"/>
        <c:axId val="55565312"/>
      </c:lineChart>
      <c:catAx>
        <c:axId val="55563776"/>
        <c:scaling>
          <c:orientation val="minMax"/>
        </c:scaling>
        <c:axPos val="b"/>
        <c:numFmt formatCode="General" sourceLinked="1"/>
        <c:majorTickMark val="none"/>
        <c:tickLblPos val="nextTo"/>
        <c:crossAx val="55565312"/>
        <c:crosses val="autoZero"/>
        <c:auto val="1"/>
        <c:lblAlgn val="ctr"/>
        <c:lblOffset val="100"/>
      </c:catAx>
      <c:valAx>
        <c:axId val="55565312"/>
        <c:scaling>
          <c:orientation val="minMax"/>
          <c:min val="0.30000000000000032"/>
        </c:scaling>
        <c:axPos val="l"/>
        <c:majorGridlines/>
        <c:numFmt formatCode="0%" sourceLinked="0"/>
        <c:majorTickMark val="none"/>
        <c:tickLblPos val="nextTo"/>
        <c:spPr>
          <a:ln w="9525">
            <a:noFill/>
          </a:ln>
        </c:spPr>
        <c:crossAx val="55563776"/>
        <c:crosses val="autoZero"/>
        <c:crossBetween val="between"/>
      </c:valAx>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96FCB9-0DAD-47A4-B140-04ACD6FFF6B1}" type="doc">
      <dgm:prSet loTypeId="urn:microsoft.com/office/officeart/2005/8/layout/funnel1" loCatId="relationship" qsTypeId="urn:microsoft.com/office/officeart/2005/8/quickstyle/simple1" qsCatId="simple" csTypeId="urn:microsoft.com/office/officeart/2005/8/colors/colorful1" csCatId="colorful" phldr="1"/>
      <dgm:spPr/>
      <dgm:t>
        <a:bodyPr/>
        <a:lstStyle/>
        <a:p>
          <a:endParaRPr lang="en-US"/>
        </a:p>
      </dgm:t>
    </dgm:pt>
    <dgm:pt modelId="{448C61F3-6BC5-4BE4-8509-FB28B8F48D86}">
      <dgm:prSet phldrT="[Text]"/>
      <dgm:spPr>
        <a:solidFill>
          <a:srgbClr val="00B050"/>
        </a:solidFill>
      </dgm:spPr>
      <dgm:t>
        <a:bodyPr/>
        <a:lstStyle/>
        <a:p>
          <a:r>
            <a:rPr lang="en-US" dirty="0" smtClean="0"/>
            <a:t>Decline in earnings among less-educated men.</a:t>
          </a:r>
          <a:endParaRPr lang="en-US" dirty="0"/>
        </a:p>
      </dgm:t>
    </dgm:pt>
    <dgm:pt modelId="{BEAC116C-356F-4038-9DD4-5B63BFE30042}" type="parTrans" cxnId="{982495C0-EF5E-4DBC-8B8A-FF32FA907F35}">
      <dgm:prSet/>
      <dgm:spPr/>
      <dgm:t>
        <a:bodyPr/>
        <a:lstStyle/>
        <a:p>
          <a:endParaRPr lang="en-US"/>
        </a:p>
      </dgm:t>
    </dgm:pt>
    <dgm:pt modelId="{DD2F2546-E633-4742-A439-A5E93805C0A3}" type="sibTrans" cxnId="{982495C0-EF5E-4DBC-8B8A-FF32FA907F35}">
      <dgm:prSet/>
      <dgm:spPr/>
      <dgm:t>
        <a:bodyPr/>
        <a:lstStyle/>
        <a:p>
          <a:endParaRPr lang="en-US"/>
        </a:p>
      </dgm:t>
    </dgm:pt>
    <dgm:pt modelId="{FC5C9EFF-60E6-4524-BEC1-3DBF485744E0}">
      <dgm:prSet phldrT="[Text]"/>
      <dgm:spPr>
        <a:solidFill>
          <a:schemeClr val="accent5">
            <a:lumMod val="75000"/>
          </a:schemeClr>
        </a:solidFill>
      </dgm:spPr>
      <dgm:t>
        <a:bodyPr/>
        <a:lstStyle/>
        <a:p>
          <a:r>
            <a:rPr lang="en-US" dirty="0" smtClean="0"/>
            <a:t>Rising rates of education among women</a:t>
          </a:r>
          <a:endParaRPr lang="en-US" dirty="0"/>
        </a:p>
      </dgm:t>
    </dgm:pt>
    <dgm:pt modelId="{895892F1-D2B7-4508-A964-2ABAFEF1C5C6}" type="parTrans" cxnId="{E0761598-A5D5-4DB1-8FBD-E63CDB53CA69}">
      <dgm:prSet/>
      <dgm:spPr/>
      <dgm:t>
        <a:bodyPr/>
        <a:lstStyle/>
        <a:p>
          <a:endParaRPr lang="en-US"/>
        </a:p>
      </dgm:t>
    </dgm:pt>
    <dgm:pt modelId="{01197A2F-094B-4623-A835-717D0312A87A}" type="sibTrans" cxnId="{E0761598-A5D5-4DB1-8FBD-E63CDB53CA69}">
      <dgm:prSet/>
      <dgm:spPr/>
      <dgm:t>
        <a:bodyPr/>
        <a:lstStyle/>
        <a:p>
          <a:endParaRPr lang="en-US"/>
        </a:p>
      </dgm:t>
    </dgm:pt>
    <dgm:pt modelId="{3656F1B2-39DD-412E-8484-5B66CAC3F69D}">
      <dgm:prSet phldrT="[Text]"/>
      <dgm:spPr>
        <a:solidFill>
          <a:schemeClr val="accent1">
            <a:lumMod val="75000"/>
          </a:schemeClr>
        </a:solidFill>
      </dgm:spPr>
      <dgm:t>
        <a:bodyPr/>
        <a:lstStyle/>
        <a:p>
          <a:r>
            <a:rPr lang="en-US" dirty="0" smtClean="0"/>
            <a:t>High rates of incarceration among young black males</a:t>
          </a:r>
          <a:endParaRPr lang="en-US" dirty="0"/>
        </a:p>
      </dgm:t>
    </dgm:pt>
    <dgm:pt modelId="{E85B1EDC-79C9-4107-B5C5-260114B6A5FA}" type="parTrans" cxnId="{84FD843C-4111-45D3-9535-559BB4A6C7FB}">
      <dgm:prSet/>
      <dgm:spPr/>
      <dgm:t>
        <a:bodyPr/>
        <a:lstStyle/>
        <a:p>
          <a:endParaRPr lang="en-US"/>
        </a:p>
      </dgm:t>
    </dgm:pt>
    <dgm:pt modelId="{3959665C-1316-41FA-9505-8E649AB6FBF6}" type="sibTrans" cxnId="{84FD843C-4111-45D3-9535-559BB4A6C7FB}">
      <dgm:prSet/>
      <dgm:spPr/>
      <dgm:t>
        <a:bodyPr/>
        <a:lstStyle/>
        <a:p>
          <a:endParaRPr lang="en-US"/>
        </a:p>
      </dgm:t>
    </dgm:pt>
    <dgm:pt modelId="{21536FA6-6E40-411D-ACCB-0E7E85BD8C1F}">
      <dgm:prSet phldrT="[Text]"/>
      <dgm:spPr/>
      <dgm:t>
        <a:bodyPr/>
        <a:lstStyle/>
        <a:p>
          <a:r>
            <a:rPr lang="en-US" dirty="0" smtClean="0"/>
            <a:t>Declining </a:t>
          </a:r>
          <a:r>
            <a:rPr lang="en-US" smtClean="0"/>
            <a:t>marriage rates</a:t>
          </a:r>
          <a:endParaRPr lang="en-US" dirty="0"/>
        </a:p>
      </dgm:t>
    </dgm:pt>
    <dgm:pt modelId="{86ECE371-573F-4BC0-813C-A72C1850202C}" type="sibTrans" cxnId="{030DDD49-01BD-4A21-A4FF-072D45BFF974}">
      <dgm:prSet/>
      <dgm:spPr/>
      <dgm:t>
        <a:bodyPr/>
        <a:lstStyle/>
        <a:p>
          <a:endParaRPr lang="en-US"/>
        </a:p>
      </dgm:t>
    </dgm:pt>
    <dgm:pt modelId="{7D5C0795-066B-412B-8BC5-1711D4282309}" type="parTrans" cxnId="{030DDD49-01BD-4A21-A4FF-072D45BFF974}">
      <dgm:prSet/>
      <dgm:spPr/>
      <dgm:t>
        <a:bodyPr/>
        <a:lstStyle/>
        <a:p>
          <a:endParaRPr lang="en-US"/>
        </a:p>
      </dgm:t>
    </dgm:pt>
    <dgm:pt modelId="{6D1962E2-CACF-4E2E-8DEF-6954F54C668A}" type="pres">
      <dgm:prSet presAssocID="{2996FCB9-0DAD-47A4-B140-04ACD6FFF6B1}" presName="Name0" presStyleCnt="0">
        <dgm:presLayoutVars>
          <dgm:chMax val="4"/>
          <dgm:resizeHandles val="exact"/>
        </dgm:presLayoutVars>
      </dgm:prSet>
      <dgm:spPr/>
      <dgm:t>
        <a:bodyPr/>
        <a:lstStyle/>
        <a:p>
          <a:endParaRPr lang="en-US"/>
        </a:p>
      </dgm:t>
    </dgm:pt>
    <dgm:pt modelId="{52496D20-B30C-43D5-91E4-EAA555F71239}" type="pres">
      <dgm:prSet presAssocID="{2996FCB9-0DAD-47A4-B140-04ACD6FFF6B1}" presName="ellipse" presStyleLbl="trBgShp" presStyleIdx="0" presStyleCnt="1"/>
      <dgm:spPr/>
      <dgm:t>
        <a:bodyPr/>
        <a:lstStyle/>
        <a:p>
          <a:endParaRPr lang="en-US"/>
        </a:p>
      </dgm:t>
    </dgm:pt>
    <dgm:pt modelId="{0B150654-BEDA-47B9-A5DB-99BEE571D0A9}" type="pres">
      <dgm:prSet presAssocID="{2996FCB9-0DAD-47A4-B140-04ACD6FFF6B1}" presName="arrow1" presStyleLbl="fgShp" presStyleIdx="0" presStyleCnt="1"/>
      <dgm:spPr/>
    </dgm:pt>
    <dgm:pt modelId="{DAF3F236-E80A-4CD1-B19A-F3239E5A956D}" type="pres">
      <dgm:prSet presAssocID="{2996FCB9-0DAD-47A4-B140-04ACD6FFF6B1}" presName="rectangle" presStyleLbl="revTx" presStyleIdx="0" presStyleCnt="1">
        <dgm:presLayoutVars>
          <dgm:bulletEnabled val="1"/>
        </dgm:presLayoutVars>
      </dgm:prSet>
      <dgm:spPr/>
      <dgm:t>
        <a:bodyPr/>
        <a:lstStyle/>
        <a:p>
          <a:endParaRPr lang="en-US"/>
        </a:p>
      </dgm:t>
    </dgm:pt>
    <dgm:pt modelId="{ACC3A9E9-DAE5-41A7-B61F-95C68EF810F2}" type="pres">
      <dgm:prSet presAssocID="{FC5C9EFF-60E6-4524-BEC1-3DBF485744E0}" presName="item1" presStyleLbl="node1" presStyleIdx="0" presStyleCnt="3">
        <dgm:presLayoutVars>
          <dgm:bulletEnabled val="1"/>
        </dgm:presLayoutVars>
      </dgm:prSet>
      <dgm:spPr/>
      <dgm:t>
        <a:bodyPr/>
        <a:lstStyle/>
        <a:p>
          <a:endParaRPr lang="en-US"/>
        </a:p>
      </dgm:t>
    </dgm:pt>
    <dgm:pt modelId="{5FE7135F-DDCF-44E8-B963-293FBF0B2F43}" type="pres">
      <dgm:prSet presAssocID="{3656F1B2-39DD-412E-8484-5B66CAC3F69D}" presName="item2" presStyleLbl="node1" presStyleIdx="1" presStyleCnt="3" custLinFactNeighborX="0" custLinFactNeighborY="20000">
        <dgm:presLayoutVars>
          <dgm:bulletEnabled val="1"/>
        </dgm:presLayoutVars>
      </dgm:prSet>
      <dgm:spPr/>
      <dgm:t>
        <a:bodyPr/>
        <a:lstStyle/>
        <a:p>
          <a:endParaRPr lang="en-US"/>
        </a:p>
      </dgm:t>
    </dgm:pt>
    <dgm:pt modelId="{B76EB418-946E-4C1D-9A0F-7A0E44891AFC}" type="pres">
      <dgm:prSet presAssocID="{21536FA6-6E40-411D-ACCB-0E7E85BD8C1F}" presName="item3" presStyleLbl="node1" presStyleIdx="2" presStyleCnt="3" custLinFactNeighborX="-33333" custLinFactNeighborY="-18044">
        <dgm:presLayoutVars>
          <dgm:bulletEnabled val="1"/>
        </dgm:presLayoutVars>
      </dgm:prSet>
      <dgm:spPr/>
      <dgm:t>
        <a:bodyPr/>
        <a:lstStyle/>
        <a:p>
          <a:endParaRPr lang="en-US"/>
        </a:p>
      </dgm:t>
    </dgm:pt>
    <dgm:pt modelId="{DA23E383-DB8B-49B7-AEC7-029702F9918F}" type="pres">
      <dgm:prSet presAssocID="{2996FCB9-0DAD-47A4-B140-04ACD6FFF6B1}" presName="funnel" presStyleLbl="trAlignAcc1" presStyleIdx="0" presStyleCnt="1"/>
      <dgm:spPr/>
    </dgm:pt>
  </dgm:ptLst>
  <dgm:cxnLst>
    <dgm:cxn modelId="{982495C0-EF5E-4DBC-8B8A-FF32FA907F35}" srcId="{2996FCB9-0DAD-47A4-B140-04ACD6FFF6B1}" destId="{448C61F3-6BC5-4BE4-8509-FB28B8F48D86}" srcOrd="0" destOrd="0" parTransId="{BEAC116C-356F-4038-9DD4-5B63BFE30042}" sibTransId="{DD2F2546-E633-4742-A439-A5E93805C0A3}"/>
    <dgm:cxn modelId="{CC4DA7CD-BB6C-479E-9E5A-E30896E3F89B}" type="presOf" srcId="{21536FA6-6E40-411D-ACCB-0E7E85BD8C1F}" destId="{DAF3F236-E80A-4CD1-B19A-F3239E5A956D}" srcOrd="0" destOrd="0" presId="urn:microsoft.com/office/officeart/2005/8/layout/funnel1"/>
    <dgm:cxn modelId="{E0761598-A5D5-4DB1-8FBD-E63CDB53CA69}" srcId="{2996FCB9-0DAD-47A4-B140-04ACD6FFF6B1}" destId="{FC5C9EFF-60E6-4524-BEC1-3DBF485744E0}" srcOrd="1" destOrd="0" parTransId="{895892F1-D2B7-4508-A964-2ABAFEF1C5C6}" sibTransId="{01197A2F-094B-4623-A835-717D0312A87A}"/>
    <dgm:cxn modelId="{4F4F41D9-6715-4AB2-81E5-6FF6750A884D}" type="presOf" srcId="{FC5C9EFF-60E6-4524-BEC1-3DBF485744E0}" destId="{5FE7135F-DDCF-44E8-B963-293FBF0B2F43}" srcOrd="0" destOrd="0" presId="urn:microsoft.com/office/officeart/2005/8/layout/funnel1"/>
    <dgm:cxn modelId="{030DDD49-01BD-4A21-A4FF-072D45BFF974}" srcId="{2996FCB9-0DAD-47A4-B140-04ACD6FFF6B1}" destId="{21536FA6-6E40-411D-ACCB-0E7E85BD8C1F}" srcOrd="3" destOrd="0" parTransId="{7D5C0795-066B-412B-8BC5-1711D4282309}" sibTransId="{86ECE371-573F-4BC0-813C-A72C1850202C}"/>
    <dgm:cxn modelId="{84FD843C-4111-45D3-9535-559BB4A6C7FB}" srcId="{2996FCB9-0DAD-47A4-B140-04ACD6FFF6B1}" destId="{3656F1B2-39DD-412E-8484-5B66CAC3F69D}" srcOrd="2" destOrd="0" parTransId="{E85B1EDC-79C9-4107-B5C5-260114B6A5FA}" sibTransId="{3959665C-1316-41FA-9505-8E649AB6FBF6}"/>
    <dgm:cxn modelId="{8CDB601D-5D9E-4CAA-96BF-49DAD44A08EF}" type="presOf" srcId="{2996FCB9-0DAD-47A4-B140-04ACD6FFF6B1}" destId="{6D1962E2-CACF-4E2E-8DEF-6954F54C668A}" srcOrd="0" destOrd="0" presId="urn:microsoft.com/office/officeart/2005/8/layout/funnel1"/>
    <dgm:cxn modelId="{AAC1926F-F777-4757-82F9-945E21BABA70}" type="presOf" srcId="{448C61F3-6BC5-4BE4-8509-FB28B8F48D86}" destId="{B76EB418-946E-4C1D-9A0F-7A0E44891AFC}" srcOrd="0" destOrd="0" presId="urn:microsoft.com/office/officeart/2005/8/layout/funnel1"/>
    <dgm:cxn modelId="{F015061C-5942-44BD-8BDC-A46308F64396}" type="presOf" srcId="{3656F1B2-39DD-412E-8484-5B66CAC3F69D}" destId="{ACC3A9E9-DAE5-41A7-B61F-95C68EF810F2}" srcOrd="0" destOrd="0" presId="urn:microsoft.com/office/officeart/2005/8/layout/funnel1"/>
    <dgm:cxn modelId="{2B774E8C-E7C2-4FAD-8448-79B2E3BE0FE4}" type="presParOf" srcId="{6D1962E2-CACF-4E2E-8DEF-6954F54C668A}" destId="{52496D20-B30C-43D5-91E4-EAA555F71239}" srcOrd="0" destOrd="0" presId="urn:microsoft.com/office/officeart/2005/8/layout/funnel1"/>
    <dgm:cxn modelId="{7EEF3785-1120-4F5F-9702-E0C86F975D55}" type="presParOf" srcId="{6D1962E2-CACF-4E2E-8DEF-6954F54C668A}" destId="{0B150654-BEDA-47B9-A5DB-99BEE571D0A9}" srcOrd="1" destOrd="0" presId="urn:microsoft.com/office/officeart/2005/8/layout/funnel1"/>
    <dgm:cxn modelId="{5CF59C0D-ED2A-4266-81DA-67518E921214}" type="presParOf" srcId="{6D1962E2-CACF-4E2E-8DEF-6954F54C668A}" destId="{DAF3F236-E80A-4CD1-B19A-F3239E5A956D}" srcOrd="2" destOrd="0" presId="urn:microsoft.com/office/officeart/2005/8/layout/funnel1"/>
    <dgm:cxn modelId="{D2B21B4B-9F50-461D-813A-A6EA0F8E2175}" type="presParOf" srcId="{6D1962E2-CACF-4E2E-8DEF-6954F54C668A}" destId="{ACC3A9E9-DAE5-41A7-B61F-95C68EF810F2}" srcOrd="3" destOrd="0" presId="urn:microsoft.com/office/officeart/2005/8/layout/funnel1"/>
    <dgm:cxn modelId="{9DE454D8-4637-4005-A411-E77EC2A188C2}" type="presParOf" srcId="{6D1962E2-CACF-4E2E-8DEF-6954F54C668A}" destId="{5FE7135F-DDCF-44E8-B963-293FBF0B2F43}" srcOrd="4" destOrd="0" presId="urn:microsoft.com/office/officeart/2005/8/layout/funnel1"/>
    <dgm:cxn modelId="{130BC13C-36DA-433E-B4CE-E7D901D6A18F}" type="presParOf" srcId="{6D1962E2-CACF-4E2E-8DEF-6954F54C668A}" destId="{B76EB418-946E-4C1D-9A0F-7A0E44891AFC}" srcOrd="5" destOrd="0" presId="urn:microsoft.com/office/officeart/2005/8/layout/funnel1"/>
    <dgm:cxn modelId="{59772B38-AD0E-4725-9A45-231B6954B7F2}" type="presParOf" srcId="{6D1962E2-CACF-4E2E-8DEF-6954F54C668A}" destId="{DA23E383-DB8B-49B7-AEC7-029702F9918F}" srcOrd="6" destOrd="0" presId="urn:microsoft.com/office/officeart/2005/8/layout/funne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496D20-B30C-43D5-91E4-EAA555F71239}">
      <dsp:nvSpPr>
        <dsp:cNvPr id="0" name=""/>
        <dsp:cNvSpPr/>
      </dsp:nvSpPr>
      <dsp:spPr>
        <a:xfrm>
          <a:off x="1725929" y="247650"/>
          <a:ext cx="4914900" cy="1706880"/>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150654-BEDA-47B9-A5DB-99BEE571D0A9}">
      <dsp:nvSpPr>
        <dsp:cNvPr id="0" name=""/>
        <dsp:cNvSpPr/>
      </dsp:nvSpPr>
      <dsp:spPr>
        <a:xfrm>
          <a:off x="3714750" y="4427220"/>
          <a:ext cx="952500" cy="609600"/>
        </a:xfrm>
        <a:prstGeom prst="down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F3F236-E80A-4CD1-B19A-F3239E5A956D}">
      <dsp:nvSpPr>
        <dsp:cNvPr id="0" name=""/>
        <dsp:cNvSpPr/>
      </dsp:nvSpPr>
      <dsp:spPr>
        <a:xfrm>
          <a:off x="1904999" y="491490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Declining </a:t>
          </a:r>
          <a:r>
            <a:rPr lang="en-US" sz="3200" kern="1200" smtClean="0"/>
            <a:t>marriage rates</a:t>
          </a:r>
          <a:endParaRPr lang="en-US" sz="3200" kern="1200" dirty="0"/>
        </a:p>
      </dsp:txBody>
      <dsp:txXfrm>
        <a:off x="1904999" y="4914900"/>
        <a:ext cx="4572000" cy="1143000"/>
      </dsp:txXfrm>
    </dsp:sp>
    <dsp:sp modelId="{ACC3A9E9-DAE5-41A7-B61F-95C68EF810F2}">
      <dsp:nvSpPr>
        <dsp:cNvPr id="0" name=""/>
        <dsp:cNvSpPr/>
      </dsp:nvSpPr>
      <dsp:spPr>
        <a:xfrm>
          <a:off x="3512819" y="2086356"/>
          <a:ext cx="1714500" cy="1714500"/>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High rates of incarceration among young black males</a:t>
          </a:r>
          <a:endParaRPr lang="en-US" sz="1600" kern="1200" dirty="0"/>
        </a:p>
      </dsp:txBody>
      <dsp:txXfrm>
        <a:off x="3512819" y="2086356"/>
        <a:ext cx="1714500" cy="1714500"/>
      </dsp:txXfrm>
    </dsp:sp>
    <dsp:sp modelId="{5FE7135F-DDCF-44E8-B963-293FBF0B2F43}">
      <dsp:nvSpPr>
        <dsp:cNvPr id="0" name=""/>
        <dsp:cNvSpPr/>
      </dsp:nvSpPr>
      <dsp:spPr>
        <a:xfrm>
          <a:off x="2286000" y="1143000"/>
          <a:ext cx="1714500" cy="1714500"/>
        </a:xfrm>
        <a:prstGeom prst="ellips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Rising rates of education among women</a:t>
          </a:r>
          <a:endParaRPr lang="en-US" sz="1600" kern="1200" dirty="0"/>
        </a:p>
      </dsp:txBody>
      <dsp:txXfrm>
        <a:off x="2286000" y="1143000"/>
        <a:ext cx="1714500" cy="1714500"/>
      </dsp:txXfrm>
    </dsp:sp>
    <dsp:sp modelId="{B76EB418-946E-4C1D-9A0F-7A0E44891AFC}">
      <dsp:nvSpPr>
        <dsp:cNvPr id="0" name=""/>
        <dsp:cNvSpPr/>
      </dsp:nvSpPr>
      <dsp:spPr>
        <a:xfrm>
          <a:off x="3467105" y="76207"/>
          <a:ext cx="1714500" cy="171450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Decline in earnings among less-educated men.</a:t>
          </a:r>
          <a:endParaRPr lang="en-US" sz="1600" kern="1200" dirty="0"/>
        </a:p>
      </dsp:txBody>
      <dsp:txXfrm>
        <a:off x="3467105" y="76207"/>
        <a:ext cx="1714500" cy="1714500"/>
      </dsp:txXfrm>
    </dsp:sp>
    <dsp:sp modelId="{DA23E383-DB8B-49B7-AEC7-029702F9918F}">
      <dsp:nvSpPr>
        <dsp:cNvPr id="0" name=""/>
        <dsp:cNvSpPr/>
      </dsp:nvSpPr>
      <dsp:spPr>
        <a:xfrm>
          <a:off x="1523999" y="38100"/>
          <a:ext cx="5334000" cy="4267200"/>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062117-8C34-401A-A308-EF0D02901034}"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E711F-9461-4B44-90EB-81AC244F14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  </a:t>
            </a:r>
            <a:r>
              <a:rPr lang="en-US" dirty="0" err="1" smtClean="0"/>
              <a:t>Sawhill</a:t>
            </a:r>
            <a:r>
              <a:rPr lang="en-US" dirty="0" smtClean="0"/>
              <a:t>, Isabel</a:t>
            </a:r>
            <a:r>
              <a:rPr lang="en-US" baseline="0" dirty="0" smtClean="0"/>
              <a:t> and Joanna </a:t>
            </a:r>
            <a:r>
              <a:rPr lang="en-US" baseline="0" dirty="0" err="1" smtClean="0"/>
              <a:t>Venator</a:t>
            </a:r>
            <a:r>
              <a:rPr lang="en-US" baseline="0" dirty="0" smtClean="0"/>
              <a:t>.  “Is There a Shortage of Marriageable Men?”  Brookings Institute, September 2015. http://www.brookings.edu/research/papers/2015/09/22-shortage-of-marriageable-men-sawhill-venator</a:t>
            </a:r>
          </a:p>
          <a:p>
            <a:endParaRPr lang="en-US" baseline="0" dirty="0" smtClean="0"/>
          </a:p>
          <a:p>
            <a:r>
              <a:rPr lang="en-US" i="1" baseline="0" dirty="0" smtClean="0"/>
              <a:t>The authors of this study argue that there are </a:t>
            </a:r>
            <a:r>
              <a:rPr lang="en-US" b="1" i="1" baseline="0" dirty="0" smtClean="0"/>
              <a:t>economic reasons </a:t>
            </a:r>
            <a:r>
              <a:rPr lang="en-US" i="1" baseline="0" dirty="0" smtClean="0"/>
              <a:t>(declining earnings for men is the most commonly cited reason) and </a:t>
            </a:r>
            <a:r>
              <a:rPr lang="en-US" b="1" i="1" baseline="0" dirty="0" smtClean="0"/>
              <a:t>cultural reasons </a:t>
            </a:r>
            <a:r>
              <a:rPr lang="en-US" i="1" baseline="0" dirty="0" smtClean="0"/>
              <a:t>at play.</a:t>
            </a:r>
          </a:p>
          <a:p>
            <a:endParaRPr lang="en-US" i="1" baseline="0" dirty="0" smtClean="0"/>
          </a:p>
          <a:p>
            <a:r>
              <a:rPr lang="en-US" i="1" baseline="0" dirty="0" smtClean="0"/>
              <a:t>Image from koolmornings.wordpress.com</a:t>
            </a:r>
            <a:endParaRPr lang="en-US" i="1" dirty="0"/>
          </a:p>
        </p:txBody>
      </p:sp>
      <p:sp>
        <p:nvSpPr>
          <p:cNvPr id="4" name="Slide Number Placeholder 3"/>
          <p:cNvSpPr>
            <a:spLocks noGrp="1"/>
          </p:cNvSpPr>
          <p:nvPr>
            <p:ph type="sldNum" sz="quarter" idx="10"/>
          </p:nvPr>
        </p:nvSpPr>
        <p:spPr/>
        <p:txBody>
          <a:bodyPr/>
          <a:lstStyle/>
          <a:p>
            <a:fld id="{C11E711F-9461-4B44-90EB-81AC244F148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Since 1960, the share of households in the United States that are what the Census Bureau calls “married households” has declined. Currently, about half of all U.S. households contain a married couple. This decline in marriage brings with it an increase in non-marital childbearing.</a:t>
            </a:r>
          </a:p>
          <a:p>
            <a:r>
              <a:rPr lang="en-US" sz="1200" kern="1200" dirty="0" smtClean="0">
                <a:solidFill>
                  <a:schemeClr val="tx1"/>
                </a:solidFill>
                <a:latin typeface="+mn-lt"/>
                <a:ea typeface="+mn-ea"/>
                <a:cs typeface="+mn-cs"/>
              </a:rPr>
              <a:t> </a:t>
            </a:r>
          </a:p>
          <a:p>
            <a:r>
              <a:rPr lang="en-US" sz="1200" i="1" kern="1200" dirty="0" smtClean="0">
                <a:solidFill>
                  <a:schemeClr val="tx1"/>
                </a:solidFill>
                <a:latin typeface="+mn-lt"/>
                <a:ea typeface="+mn-ea"/>
                <a:cs typeface="+mn-cs"/>
              </a:rPr>
              <a:t>Notice that the share of all households with a married couple was fairly steady at about two-thirds until after World War II, when the share increased to almost three-fourths by 1960.</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1E711F-9461-4B44-90EB-81AC244F148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What are the reasons for the declining share of married couple households? Sociologists point to two types of factors: economic reasons and cultural reasons.</a:t>
            </a:r>
            <a:endParaRPr lang="en-US" sz="1200" i="1"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1E711F-9461-4B44-90EB-81AC244F148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A causal factor that explains 25 percent of the variation in a dependent variable is powerful. Such a factor has a correlation of about .5, which is high in research findings. But most of the variation is still unexplained leading us to look further at cultural factors.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C11E711F-9461-4B44-90EB-81AC244F148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Back in 1960, there was a powerful social stigma attached to having a child out of wedlock. This stigma has steadily declined since then.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1E711F-9461-4B44-90EB-81AC244F148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What critics call the “mass incarceration” of minorities has gained increasing public attention and there is a building coalition against this pattern by liberals (who oppose the pattern as a matter of fairness) and conservatives (who oppose the pattern as expensive and a case of government overreach).</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1E711F-9461-4B44-90EB-81AC244F148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As more people of both sexes go to college, the age at first marriage increases. In addition, the fact that women outnumber men on campus means that women have a harder time finding comparably-educated opposite-sex</a:t>
            </a:r>
            <a:r>
              <a:rPr lang="en-US" sz="1200" i="1" kern="1200" baseline="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marriage partners.  </a:t>
            </a:r>
          </a:p>
        </p:txBody>
      </p:sp>
      <p:sp>
        <p:nvSpPr>
          <p:cNvPr id="4" name="Slide Number Placeholder 3"/>
          <p:cNvSpPr>
            <a:spLocks noGrp="1"/>
          </p:cNvSpPr>
          <p:nvPr>
            <p:ph type="sldNum" sz="quarter" idx="10"/>
          </p:nvPr>
        </p:nvSpPr>
        <p:spPr/>
        <p:txBody>
          <a:bodyPr/>
          <a:lstStyle/>
          <a:p>
            <a:fld id="{C11E711F-9461-4B44-90EB-81AC244F148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Economic challenges have pushed down marriage rates. Despite the fact that most attention has been given to economic factors, however, most of this decline has come from a number of other cultural factors including the three presented here: increasing acceptability</a:t>
            </a:r>
            <a:r>
              <a:rPr lang="en-US" sz="1200" i="1" kern="1200" baseline="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of non-marital childbirth, rising rates of incarceration, and increasing levels of education with women outnumbering men on college and university </a:t>
            </a:r>
            <a:r>
              <a:rPr lang="en-US" sz="1200" i="1" kern="1200" smtClean="0">
                <a:solidFill>
                  <a:schemeClr val="tx1"/>
                </a:solidFill>
                <a:latin typeface="+mn-lt"/>
                <a:ea typeface="+mn-ea"/>
                <a:cs typeface="+mn-cs"/>
              </a:rPr>
              <a:t>campuses.</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1E711F-9461-4B44-90EB-81AC244F148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What policy changes might be implemented</a:t>
            </a:r>
            <a:r>
              <a:rPr lang="en-US" i="1" baseline="0" dirty="0" smtClean="0"/>
              <a:t> to help bolster the institution of marriage?  The authors suggest:</a:t>
            </a:r>
          </a:p>
          <a:p>
            <a:endParaRPr lang="en-US" i="1" baseline="0" dirty="0" smtClean="0"/>
          </a:p>
          <a:p>
            <a:pPr marL="228600" indent="-228600">
              <a:buAutoNum type="arabicPeriod"/>
            </a:pPr>
            <a:r>
              <a:rPr lang="en-US" i="1" baseline="0" dirty="0" smtClean="0"/>
              <a:t>Improve economic opportunities, particularly for men without college degrees.</a:t>
            </a:r>
          </a:p>
          <a:p>
            <a:pPr marL="228600" indent="-228600">
              <a:buAutoNum type="arabicPeriod"/>
            </a:pPr>
            <a:r>
              <a:rPr lang="en-US" i="1" baseline="0" dirty="0" smtClean="0"/>
              <a:t>Reduce the number of out-of-wedlock and unintended pregnancies</a:t>
            </a:r>
          </a:p>
          <a:p>
            <a:pPr marL="228600" indent="-228600">
              <a:buAutoNum type="arabicPeriod"/>
            </a:pPr>
            <a:r>
              <a:rPr lang="en-US" i="1" baseline="0" dirty="0" smtClean="0"/>
              <a:t>Sentencing reform or other changes to the criminal justice system.</a:t>
            </a:r>
          </a:p>
          <a:p>
            <a:pPr marL="228600" indent="-228600">
              <a:buAutoNum type="arabicPeriod"/>
            </a:pPr>
            <a:endParaRPr lang="en-US" baseline="0" dirty="0" smtClean="0"/>
          </a:p>
          <a:p>
            <a:pPr marL="0" indent="0">
              <a:buNone/>
            </a:pPr>
            <a:r>
              <a:rPr lang="en-US" baseline="0" dirty="0" smtClean="0"/>
              <a:t>Is the question of whether marriage can be restored the right question?  The authors note that “What matters for children is the stability of relationships, the maturity of their parents, and their desire to take on one of the most important tasks any adult ever undertakes. Historically, marriage has been the institution which promoted these goals. For some, it will continue to do so. But it is only a proxy for what matters more: the quality of parenting, the stability of a child’s environment, and the circumstances of her birth.”</a:t>
            </a:r>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C11E711F-9461-4B44-90EB-81AC244F148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7A0597-6B55-4A43-B75B-EEF89B1DDF52}"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A0597-6B55-4A43-B75B-EEF89B1DDF52}"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A0597-6B55-4A43-B75B-EEF89B1DDF52}"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A0597-6B55-4A43-B75B-EEF89B1DDF52}"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7A0597-6B55-4A43-B75B-EEF89B1DDF52}"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7A0597-6B55-4A43-B75B-EEF89B1DDF52}"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7A0597-6B55-4A43-B75B-EEF89B1DDF52}"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7A0597-6B55-4A43-B75B-EEF89B1DDF52}"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A0597-6B55-4A43-B75B-EEF89B1DDF52}"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A0597-6B55-4A43-B75B-EEF89B1DDF52}"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A0597-6B55-4A43-B75B-EEF89B1DDF52}"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EEED9-DF45-4759-891D-DD532C08E7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A0597-6B55-4A43-B75B-EEF89B1DDF52}"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EEED9-DF45-4759-891D-DD532C08E73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1_not-married.jpg"/>
          <p:cNvPicPr>
            <a:picLocks noChangeAspect="1"/>
          </p:cNvPicPr>
          <p:nvPr/>
        </p:nvPicPr>
        <p:blipFill>
          <a:blip r:embed="rId3" cstate="print"/>
          <a:srcRect b="15556"/>
          <a:stretch>
            <a:fillRect/>
          </a:stretch>
        </p:blipFill>
        <p:spPr>
          <a:xfrm>
            <a:off x="2400300" y="1828800"/>
            <a:ext cx="4343400" cy="24451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ctrTitle"/>
          </p:nvPr>
        </p:nvSpPr>
        <p:spPr>
          <a:xfrm>
            <a:off x="685800" y="304800"/>
            <a:ext cx="7696200" cy="1524000"/>
          </a:xfrm>
        </p:spPr>
        <p:txBody>
          <a:bodyPr>
            <a:normAutofit/>
          </a:bodyPr>
          <a:lstStyle/>
          <a:p>
            <a:r>
              <a:rPr lang="en-US" dirty="0" smtClean="0"/>
              <a:t>Why </a:t>
            </a:r>
            <a:r>
              <a:rPr lang="en-US" dirty="0" smtClean="0"/>
              <a:t>Have </a:t>
            </a:r>
            <a:r>
              <a:rPr lang="en-US" dirty="0" smtClean="0"/>
              <a:t>M</a:t>
            </a:r>
            <a:r>
              <a:rPr lang="en-US" dirty="0" smtClean="0"/>
              <a:t>arriage </a:t>
            </a:r>
            <a:r>
              <a:rPr lang="en-US" dirty="0" smtClean="0"/>
              <a:t>R</a:t>
            </a:r>
            <a:r>
              <a:rPr lang="en-US" dirty="0" smtClean="0"/>
              <a:t>ates </a:t>
            </a:r>
            <a:r>
              <a:rPr lang="en-US" dirty="0" smtClean="0"/>
              <a:t>F</a:t>
            </a:r>
            <a:r>
              <a:rPr lang="en-US" dirty="0" smtClean="0"/>
              <a:t>allen </a:t>
            </a:r>
            <a:r>
              <a:rPr lang="en-US" dirty="0" smtClean="0"/>
              <a:t>in the </a:t>
            </a:r>
            <a:r>
              <a:rPr lang="en-US" dirty="0" smtClean="0"/>
              <a:t>Last </a:t>
            </a:r>
            <a:r>
              <a:rPr lang="en-US" dirty="0" smtClean="0"/>
              <a:t>F</a:t>
            </a:r>
            <a:r>
              <a:rPr lang="en-US" dirty="0" smtClean="0"/>
              <a:t>ifty </a:t>
            </a:r>
            <a:r>
              <a:rPr lang="en-US" dirty="0" smtClean="0"/>
              <a:t>Y</a:t>
            </a:r>
            <a:r>
              <a:rPr lang="en-US" dirty="0" smtClean="0"/>
              <a:t>ears</a:t>
            </a:r>
            <a:r>
              <a:rPr lang="en-US" dirty="0" smtClean="0"/>
              <a:t>?</a:t>
            </a:r>
            <a:endParaRPr lang="en-US" dirty="0"/>
          </a:p>
        </p:txBody>
      </p:sp>
      <p:sp>
        <p:nvSpPr>
          <p:cNvPr id="3" name="Subtitle 2"/>
          <p:cNvSpPr>
            <a:spLocks noGrp="1"/>
          </p:cNvSpPr>
          <p:nvPr>
            <p:ph type="subTitle" idx="1"/>
          </p:nvPr>
        </p:nvSpPr>
        <p:spPr>
          <a:xfrm>
            <a:off x="304800" y="4495800"/>
            <a:ext cx="8382000" cy="2209800"/>
          </a:xfrm>
        </p:spPr>
        <p:txBody>
          <a:bodyPr>
            <a:noAutofit/>
          </a:bodyPr>
          <a:lstStyle/>
          <a:p>
            <a:r>
              <a:rPr lang="en-US" sz="3000" dirty="0" smtClean="0">
                <a:solidFill>
                  <a:srgbClr val="92D050"/>
                </a:solidFill>
              </a:rPr>
              <a:t>Sociology </a:t>
            </a:r>
          </a:p>
          <a:p>
            <a:pPr>
              <a:spcBef>
                <a:spcPts val="0"/>
              </a:spcBef>
            </a:pPr>
            <a:r>
              <a:rPr lang="en-US" sz="2000" dirty="0" smtClean="0"/>
              <a:t>Chapter 1:  The Sociological Perspective</a:t>
            </a:r>
          </a:p>
          <a:p>
            <a:pPr>
              <a:spcBef>
                <a:spcPts val="0"/>
              </a:spcBef>
            </a:pPr>
            <a:endParaRPr lang="en-US" sz="1800" dirty="0" smtClean="0">
              <a:solidFill>
                <a:srgbClr val="57D3FF"/>
              </a:solidFill>
            </a:endParaRPr>
          </a:p>
          <a:p>
            <a:pPr>
              <a:spcBef>
                <a:spcPts val="0"/>
              </a:spcBef>
            </a:pPr>
            <a:r>
              <a:rPr lang="en-US" sz="3000" dirty="0" smtClean="0">
                <a:solidFill>
                  <a:srgbClr val="57D3FF"/>
                </a:solidFill>
              </a:rPr>
              <a:t>Society:  The Basics  </a:t>
            </a:r>
          </a:p>
          <a:p>
            <a:pPr>
              <a:spcBef>
                <a:spcPts val="0"/>
              </a:spcBef>
            </a:pPr>
            <a:r>
              <a:rPr lang="en-US" sz="2000" dirty="0" smtClean="0"/>
              <a:t>Chapter 1: Sociology: Perspective, Theory, and Method</a:t>
            </a:r>
            <a:endParaRPr lang="en-US" sz="2000" dirty="0"/>
          </a:p>
        </p:txBody>
      </p:sp>
      <p:pic>
        <p:nvPicPr>
          <p:cNvPr id="6" name="Picture 5" descr="Sociology-16e-cover.jpg"/>
          <p:cNvPicPr>
            <a:picLocks noChangeAspect="1"/>
          </p:cNvPicPr>
          <p:nvPr/>
        </p:nvPicPr>
        <p:blipFill>
          <a:blip r:embed="rId4" cstate="print"/>
          <a:srcRect t="1603" b="601"/>
          <a:stretch>
            <a:fillRect/>
          </a:stretch>
        </p:blipFill>
        <p:spPr>
          <a:xfrm>
            <a:off x="228600" y="4800600"/>
            <a:ext cx="1118266" cy="1463040"/>
          </a:xfrm>
          <a:prstGeom prst="rect">
            <a:avLst/>
          </a:prstGeom>
          <a:ln>
            <a:noFill/>
          </a:ln>
        </p:spPr>
      </p:pic>
      <p:pic>
        <p:nvPicPr>
          <p:cNvPr id="7" name="Picture 6" descr="Society-14e-cover.jpg"/>
          <p:cNvPicPr>
            <a:picLocks noChangeAspect="1"/>
          </p:cNvPicPr>
          <p:nvPr/>
        </p:nvPicPr>
        <p:blipFill>
          <a:blip r:embed="rId5" cstate="print"/>
          <a:srcRect l="2100" r="3400" b="1667"/>
          <a:stretch>
            <a:fillRect/>
          </a:stretch>
        </p:blipFill>
        <p:spPr>
          <a:xfrm>
            <a:off x="7772400" y="4800600"/>
            <a:ext cx="1115878" cy="146304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33400" y="685800"/>
          <a:ext cx="8001000" cy="5791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down)">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3000"/>
                                        <p:tgtEl>
                                          <p:spTgt spid="4">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533400" y="457200"/>
          <a:ext cx="83820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0" y="2743200"/>
            <a:ext cx="2057400" cy="400110"/>
          </a:xfrm>
          <a:prstGeom prst="rect">
            <a:avLst/>
          </a:prstGeom>
          <a:noFill/>
        </p:spPr>
        <p:txBody>
          <a:bodyPr wrap="square" rtlCol="0">
            <a:spAutoFit/>
          </a:bodyPr>
          <a:lstStyle/>
          <a:p>
            <a:r>
              <a:rPr lang="en-US" sz="2000" b="1" dirty="0" smtClean="0">
                <a:solidFill>
                  <a:srgbClr val="00B050"/>
                </a:solidFill>
              </a:rPr>
              <a:t>Economic Reason</a:t>
            </a:r>
            <a:endParaRPr lang="en-US" sz="2000" b="1" dirty="0">
              <a:solidFill>
                <a:srgbClr val="00B050"/>
              </a:solidFill>
            </a:endParaRPr>
          </a:p>
        </p:txBody>
      </p:sp>
      <p:cxnSp>
        <p:nvCxnSpPr>
          <p:cNvPr id="9" name="Curved Connector 8"/>
          <p:cNvCxnSpPr/>
          <p:nvPr/>
        </p:nvCxnSpPr>
        <p:spPr>
          <a:xfrm flipV="1">
            <a:off x="2133600" y="1143000"/>
            <a:ext cx="1828800" cy="1752600"/>
          </a:xfrm>
          <a:prstGeom prst="curvedConnector3">
            <a:avLst>
              <a:gd name="adj1" fmla="val 35833"/>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858000" y="4114800"/>
            <a:ext cx="2057400" cy="400110"/>
          </a:xfrm>
          <a:prstGeom prst="rect">
            <a:avLst/>
          </a:prstGeom>
          <a:noFill/>
        </p:spPr>
        <p:txBody>
          <a:bodyPr wrap="square" rtlCol="0">
            <a:spAutoFit/>
          </a:bodyPr>
          <a:lstStyle/>
          <a:p>
            <a:r>
              <a:rPr lang="en-US" sz="2000" b="1" dirty="0" smtClean="0">
                <a:solidFill>
                  <a:srgbClr val="57D3FF"/>
                </a:solidFill>
              </a:rPr>
              <a:t>Cultural Reasons</a:t>
            </a:r>
            <a:endParaRPr lang="en-US" sz="2000" b="1" dirty="0">
              <a:solidFill>
                <a:srgbClr val="57D3FF"/>
              </a:solidFill>
            </a:endParaRPr>
          </a:p>
        </p:txBody>
      </p:sp>
      <p:cxnSp>
        <p:nvCxnSpPr>
          <p:cNvPr id="17" name="Curved Connector 16"/>
          <p:cNvCxnSpPr/>
          <p:nvPr/>
        </p:nvCxnSpPr>
        <p:spPr>
          <a:xfrm rot="16200000" flipV="1">
            <a:off x="6286500" y="3390900"/>
            <a:ext cx="914400" cy="533400"/>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9" name="Curved Connector 18"/>
          <p:cNvCxnSpPr/>
          <p:nvPr/>
        </p:nvCxnSpPr>
        <p:spPr>
          <a:xfrm rot="10800000">
            <a:off x="5791200" y="3733800"/>
            <a:ext cx="762000" cy="609600"/>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rot="10800000">
            <a:off x="3810000" y="3505200"/>
            <a:ext cx="3048000" cy="990600"/>
          </a:xfrm>
          <a:prstGeom prst="curvedConnector3">
            <a:avLst>
              <a:gd name="adj1" fmla="val 10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5029200" y="1371600"/>
            <a:ext cx="1828800" cy="16764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High rates of non-marital households and unwed childbearing</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graphicEl>
                                              <a:dgm id="{52496D20-B30C-43D5-91E4-EAA555F7123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DA23E383-DB8B-49B7-AEC7-029702F9918F}"/>
                                            </p:graphicEl>
                                          </p:spTgt>
                                        </p:tgtEl>
                                        <p:attrNameLst>
                                          <p:attrName>style.visibility</p:attrName>
                                        </p:attrNameLst>
                                      </p:cBhvr>
                                      <p:to>
                                        <p:strVal val="visible"/>
                                      </p:to>
                                    </p:set>
                                  </p:childTnLst>
                                </p:cTn>
                              </p:par>
                            </p:childTnLst>
                          </p:cTn>
                        </p:par>
                        <p:par>
                          <p:cTn id="9" fill="hold">
                            <p:stCondLst>
                              <p:cond delay="0"/>
                            </p:stCondLst>
                            <p:childTnLst>
                              <p:par>
                                <p:cTn id="10" presetID="2" presetClass="entr" presetSubtype="1" fill="hold" grpId="0" nodeType="afterEffect">
                                  <p:stCondLst>
                                    <p:cond delay="0"/>
                                  </p:stCondLst>
                                  <p:childTnLst>
                                    <p:set>
                                      <p:cBhvr>
                                        <p:cTn id="11" dur="1" fill="hold">
                                          <p:stCondLst>
                                            <p:cond delay="0"/>
                                          </p:stCondLst>
                                        </p:cTn>
                                        <p:tgtEl>
                                          <p:spTgt spid="3">
                                            <p:graphicEl>
                                              <a:dgm id="{B76EB418-946E-4C1D-9A0F-7A0E44891AFC}"/>
                                            </p:graphicEl>
                                          </p:spTgt>
                                        </p:tgtEl>
                                        <p:attrNameLst>
                                          <p:attrName>style.visibility</p:attrName>
                                        </p:attrNameLst>
                                      </p:cBhvr>
                                      <p:to>
                                        <p:strVal val="visible"/>
                                      </p:to>
                                    </p:set>
                                    <p:anim calcmode="lin" valueType="num">
                                      <p:cBhvr additive="base">
                                        <p:cTn id="12" dur="500" fill="hold"/>
                                        <p:tgtEl>
                                          <p:spTgt spid="3">
                                            <p:graphicEl>
                                              <a:dgm id="{B76EB418-946E-4C1D-9A0F-7A0E44891AFC}"/>
                                            </p:graphic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graphicEl>
                                              <a:dgm id="{B76EB418-946E-4C1D-9A0F-7A0E44891AFC}"/>
                                            </p:graphicEl>
                                          </p:spTgt>
                                        </p:tgtEl>
                                        <p:attrNameLst>
                                          <p:attrName>ppt_y</p:attrName>
                                        </p:attrNameLst>
                                      </p:cBhvr>
                                      <p:tavLst>
                                        <p:tav tm="0">
                                          <p:val>
                                            <p:strVal val="0-#ppt_h/2"/>
                                          </p:val>
                                        </p:tav>
                                        <p:tav tm="100000">
                                          <p:val>
                                            <p:strVal val="#ppt_y"/>
                                          </p:val>
                                        </p:tav>
                                      </p:tavLst>
                                    </p:anim>
                                  </p:childTnLst>
                                </p:cTn>
                              </p:par>
                            </p:childTnLst>
                          </p:cTn>
                        </p:par>
                        <p:par>
                          <p:cTn id="14" fill="hold">
                            <p:stCondLst>
                              <p:cond delay="500"/>
                            </p:stCondLst>
                            <p:childTnLst>
                              <p:par>
                                <p:cTn id="15" presetID="2" presetClass="entr" presetSubtype="9" fill="hold" grpId="0" nodeType="afterEffect">
                                  <p:stCondLst>
                                    <p:cond delay="0"/>
                                  </p:stCondLst>
                                  <p:childTnLst>
                                    <p:set>
                                      <p:cBhvr>
                                        <p:cTn id="16" dur="1" fill="hold">
                                          <p:stCondLst>
                                            <p:cond delay="0"/>
                                          </p:stCondLst>
                                        </p:cTn>
                                        <p:tgtEl>
                                          <p:spTgt spid="3">
                                            <p:graphicEl>
                                              <a:dgm id="{5FE7135F-DDCF-44E8-B963-293FBF0B2F43}"/>
                                            </p:graphicEl>
                                          </p:spTgt>
                                        </p:tgtEl>
                                        <p:attrNameLst>
                                          <p:attrName>style.visibility</p:attrName>
                                        </p:attrNameLst>
                                      </p:cBhvr>
                                      <p:to>
                                        <p:strVal val="visible"/>
                                      </p:to>
                                    </p:set>
                                    <p:anim calcmode="lin" valueType="num">
                                      <p:cBhvr additive="base">
                                        <p:cTn id="17" dur="500" fill="hold"/>
                                        <p:tgtEl>
                                          <p:spTgt spid="3">
                                            <p:graphicEl>
                                              <a:dgm id="{5FE7135F-DDCF-44E8-B963-293FBF0B2F43}"/>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graphicEl>
                                              <a:dgm id="{5FE7135F-DDCF-44E8-B963-293FBF0B2F43}"/>
                                            </p:graphicEl>
                                          </p:spTgt>
                                        </p:tgtEl>
                                        <p:attrNameLst>
                                          <p:attrName>ppt_y</p:attrName>
                                        </p:attrNameLst>
                                      </p:cBhvr>
                                      <p:tavLst>
                                        <p:tav tm="0">
                                          <p:val>
                                            <p:strVal val="0-#ppt_h/2"/>
                                          </p:val>
                                        </p:tav>
                                        <p:tav tm="100000">
                                          <p:val>
                                            <p:strVal val="#ppt_y"/>
                                          </p:val>
                                        </p:tav>
                                      </p:tavLst>
                                    </p:anim>
                                  </p:childTnLst>
                                </p:cTn>
                              </p:par>
                            </p:childTnLst>
                          </p:cTn>
                        </p:par>
                        <p:par>
                          <p:cTn id="19" fill="hold">
                            <p:stCondLst>
                              <p:cond delay="1000"/>
                            </p:stCondLst>
                            <p:childTnLst>
                              <p:par>
                                <p:cTn id="20" presetID="2" presetClass="entr" presetSubtype="9" fill="hold" grpId="0" nodeType="afterEffect">
                                  <p:stCondLst>
                                    <p:cond delay="0"/>
                                  </p:stCondLst>
                                  <p:childTnLst>
                                    <p:set>
                                      <p:cBhvr>
                                        <p:cTn id="21" dur="1" fill="hold">
                                          <p:stCondLst>
                                            <p:cond delay="0"/>
                                          </p:stCondLst>
                                        </p:cTn>
                                        <p:tgtEl>
                                          <p:spTgt spid="3">
                                            <p:graphicEl>
                                              <a:dgm id="{ACC3A9E9-DAE5-41A7-B61F-95C68EF810F2}"/>
                                            </p:graphicEl>
                                          </p:spTgt>
                                        </p:tgtEl>
                                        <p:attrNameLst>
                                          <p:attrName>style.visibility</p:attrName>
                                        </p:attrNameLst>
                                      </p:cBhvr>
                                      <p:to>
                                        <p:strVal val="visible"/>
                                      </p:to>
                                    </p:set>
                                    <p:anim calcmode="lin" valueType="num">
                                      <p:cBhvr additive="base">
                                        <p:cTn id="22" dur="500" fill="hold"/>
                                        <p:tgtEl>
                                          <p:spTgt spid="3">
                                            <p:graphicEl>
                                              <a:dgm id="{ACC3A9E9-DAE5-41A7-B61F-95C68EF810F2}"/>
                                            </p:graphic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graphicEl>
                                              <a:dgm id="{ACC3A9E9-DAE5-41A7-B61F-95C68EF810F2}"/>
                                            </p:graphicEl>
                                          </p:spTgt>
                                        </p:tgtEl>
                                        <p:attrNameLst>
                                          <p:attrName>ppt_y</p:attrName>
                                        </p:attrNameLst>
                                      </p:cBhvr>
                                      <p:tavLst>
                                        <p:tav tm="0">
                                          <p:val>
                                            <p:strVal val="0-#ppt_h/2"/>
                                          </p:val>
                                        </p:tav>
                                        <p:tav tm="100000">
                                          <p:val>
                                            <p:strVal val="#ppt_y"/>
                                          </p:val>
                                        </p:tav>
                                      </p:tavLst>
                                    </p:anim>
                                  </p:childTnLst>
                                </p:cTn>
                              </p:par>
                            </p:childTnLst>
                          </p:cTn>
                        </p:par>
                        <p:par>
                          <p:cTn id="24" fill="hold">
                            <p:stCondLst>
                              <p:cond delay="1500"/>
                            </p:stCondLst>
                            <p:childTnLst>
                              <p:par>
                                <p:cTn id="25" presetID="2" presetClass="entr" presetSubtype="3"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1+#ppt_w/2"/>
                                          </p:val>
                                        </p:tav>
                                        <p:tav tm="100000">
                                          <p:val>
                                            <p:strVal val="#ppt_x"/>
                                          </p:val>
                                        </p:tav>
                                      </p:tavLst>
                                    </p:anim>
                                    <p:anim calcmode="lin" valueType="num">
                                      <p:cBhvr additive="base">
                                        <p:cTn id="28" dur="500" fill="hold"/>
                                        <p:tgtEl>
                                          <p:spTgt spid="13"/>
                                        </p:tgtEl>
                                        <p:attrNameLst>
                                          <p:attrName>ppt_y</p:attrName>
                                        </p:attrNameLst>
                                      </p:cBhvr>
                                      <p:tavLst>
                                        <p:tav tm="0">
                                          <p:val>
                                            <p:strVal val="0-#ppt_h/2"/>
                                          </p:val>
                                        </p:tav>
                                        <p:tav tm="100000">
                                          <p:val>
                                            <p:strVal val="#ppt_y"/>
                                          </p:val>
                                        </p:tav>
                                      </p:tavLst>
                                    </p:anim>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3">
                                            <p:graphicEl>
                                              <a:dgm id="{DAF3F236-E80A-4CD1-B19A-F3239E5A956D}"/>
                                            </p:graphicEl>
                                          </p:spTgt>
                                        </p:tgtEl>
                                        <p:attrNameLst>
                                          <p:attrName>style.visibility</p:attrName>
                                        </p:attrNameLst>
                                      </p:cBhvr>
                                      <p:to>
                                        <p:strVal val="visible"/>
                                      </p:to>
                                    </p:set>
                                    <p:animEffect transition="in" filter="fade">
                                      <p:cBhvr>
                                        <p:cTn id="32" dur="3000"/>
                                        <p:tgtEl>
                                          <p:spTgt spid="3">
                                            <p:graphicEl>
                                              <a:dgm id="{DAF3F236-E80A-4CD1-B19A-F3239E5A956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2000"/>
                                        <p:tgtEl>
                                          <p:spTgt spid="7"/>
                                        </p:tgtEl>
                                      </p:cBhvr>
                                    </p:animEffect>
                                  </p:childTnLst>
                                </p:cTn>
                              </p:par>
                            </p:childTnLst>
                          </p:cTn>
                        </p:par>
                        <p:par>
                          <p:cTn id="38" fill="hold">
                            <p:stCondLst>
                              <p:cond delay="2000"/>
                            </p:stCondLst>
                            <p:childTnLst>
                              <p:par>
                                <p:cTn id="39" presetID="22" presetClass="entr" presetSubtype="4"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2000"/>
                                        <p:tgtEl>
                                          <p:spTgt spid="15"/>
                                        </p:tgtEl>
                                      </p:cBhvr>
                                    </p:animEffect>
                                  </p:childTnLst>
                                </p:cTn>
                              </p:par>
                            </p:childTnLst>
                          </p:cTn>
                        </p:par>
                        <p:par>
                          <p:cTn id="47" fill="hold">
                            <p:stCondLst>
                              <p:cond delay="2000"/>
                            </p:stCondLst>
                            <p:childTnLst>
                              <p:par>
                                <p:cTn id="48" presetID="22" presetClass="entr" presetSubtype="4" fill="hold" nodeType="after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wipe(down)">
                                      <p:cBhvr>
                                        <p:cTn id="50" dur="500"/>
                                        <p:tgtEl>
                                          <p:spTgt spid="17"/>
                                        </p:tgtEl>
                                      </p:cBhvr>
                                    </p:animEffect>
                                  </p:childTnLst>
                                </p:cTn>
                              </p:par>
                              <p:par>
                                <p:cTn id="51" presetID="22" presetClass="entr" presetSubtype="4" fill="hold"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wipe(down)">
                                      <p:cBhvr>
                                        <p:cTn id="53" dur="500"/>
                                        <p:tgtEl>
                                          <p:spTgt spid="19"/>
                                        </p:tgtEl>
                                      </p:cBhvr>
                                    </p:animEffect>
                                  </p:childTnLst>
                                </p:cTn>
                              </p:par>
                              <p:par>
                                <p:cTn id="54" presetID="22" presetClass="entr" presetSubtype="4" fill="hold"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down)">
                                      <p:cBhvr>
                                        <p:cTn id="5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Dgm bld="one"/>
        </p:bldSub>
      </p:bldGraphic>
      <p:bldP spid="7" grpId="0"/>
      <p:bldP spid="15"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2392362"/>
          </a:xfrm>
        </p:spPr>
        <p:txBody>
          <a:bodyPr>
            <a:normAutofit fontScale="90000"/>
          </a:bodyPr>
          <a:lstStyle/>
          <a:p>
            <a:pPr marL="457200" indent="-457200" algn="l"/>
            <a:r>
              <a:rPr lang="en-US" dirty="0" smtClean="0"/>
              <a:t>1. Since 1970, earnings have declined for African American men and some categories of white men with less education.</a:t>
            </a:r>
            <a:endParaRPr lang="en-US" dirty="0"/>
          </a:p>
        </p:txBody>
      </p:sp>
      <p:sp>
        <p:nvSpPr>
          <p:cNvPr id="5" name="TextBox 4"/>
          <p:cNvSpPr txBox="1"/>
          <p:nvPr/>
        </p:nvSpPr>
        <p:spPr>
          <a:xfrm>
            <a:off x="2743200" y="2895600"/>
            <a:ext cx="5791200" cy="3046988"/>
          </a:xfrm>
          <a:prstGeom prst="rect">
            <a:avLst/>
          </a:prstGeom>
          <a:noFill/>
        </p:spPr>
        <p:txBody>
          <a:bodyPr wrap="square" rtlCol="0">
            <a:spAutoFit/>
          </a:bodyPr>
          <a:lstStyle/>
          <a:p>
            <a:r>
              <a:rPr lang="en-US" sz="3200" dirty="0" smtClean="0">
                <a:solidFill>
                  <a:schemeClr val="bg2">
                    <a:lumMod val="40000"/>
                    <a:lumOff val="60000"/>
                  </a:schemeClr>
                </a:solidFill>
              </a:rPr>
              <a:t>This </a:t>
            </a:r>
            <a:r>
              <a:rPr lang="en-US" sz="3200" dirty="0" smtClean="0">
                <a:solidFill>
                  <a:srgbClr val="92D050"/>
                </a:solidFill>
              </a:rPr>
              <a:t>economic</a:t>
            </a:r>
            <a:r>
              <a:rPr lang="en-US" sz="3200" dirty="0" smtClean="0">
                <a:solidFill>
                  <a:schemeClr val="bg2">
                    <a:lumMod val="40000"/>
                    <a:lumOff val="60000"/>
                  </a:schemeClr>
                </a:solidFill>
              </a:rPr>
              <a:t> factor is important and explains about 25% of the decline in marriage rates.  But most of the variation is still unexplained, leading us to look further at </a:t>
            </a:r>
            <a:r>
              <a:rPr lang="en-US" sz="3200" dirty="0" smtClean="0">
                <a:solidFill>
                  <a:schemeClr val="bg2">
                    <a:lumMod val="60000"/>
                    <a:lumOff val="40000"/>
                  </a:schemeClr>
                </a:solidFill>
              </a:rPr>
              <a:t>cultural</a:t>
            </a:r>
            <a:r>
              <a:rPr lang="en-US" sz="3200" dirty="0" smtClean="0">
                <a:solidFill>
                  <a:schemeClr val="bg2">
                    <a:lumMod val="40000"/>
                    <a:lumOff val="60000"/>
                  </a:schemeClr>
                </a:solidFill>
              </a:rPr>
              <a:t> factors.</a:t>
            </a:r>
            <a:endParaRPr lang="en-US" sz="3200" dirty="0">
              <a:solidFill>
                <a:schemeClr val="bg2">
                  <a:lumMod val="40000"/>
                  <a:lumOff val="60000"/>
                </a:schemeClr>
              </a:solidFill>
            </a:endParaRPr>
          </a:p>
        </p:txBody>
      </p:sp>
      <p:sp>
        <p:nvSpPr>
          <p:cNvPr id="8" name="Rectangle 7"/>
          <p:cNvSpPr/>
          <p:nvPr/>
        </p:nvSpPr>
        <p:spPr>
          <a:xfrm>
            <a:off x="533400" y="3276600"/>
            <a:ext cx="1905000" cy="1200329"/>
          </a:xfrm>
          <a:prstGeom prst="rect">
            <a:avLst/>
          </a:prstGeom>
          <a:noFill/>
        </p:spPr>
        <p:txBody>
          <a:bodyPr wrap="square" lIns="91440" tIns="45720" rIns="91440" bIns="45720">
            <a:spAutoFit/>
          </a:bodyPr>
          <a:lstStyle/>
          <a:p>
            <a:pPr algn="ctr"/>
            <a:r>
              <a:rPr lang="en-US" sz="7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rPr>
              <a:t>25%</a:t>
            </a:r>
            <a:endParaRPr lang="en-US" sz="7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8"/>
                                        </p:tgtEl>
                                        <p:attrNameLst>
                                          <p:attrName>style.visibility</p:attrName>
                                        </p:attrNameLst>
                                      </p:cBhvr>
                                      <p:to>
                                        <p:strVal val="visible"/>
                                      </p:to>
                                    </p:set>
                                    <p:animEffect transition="in" filter="fade">
                                      <p:cBhvr>
                                        <p:cTn id="11" dur="2000"/>
                                        <p:tgtEl>
                                          <p:spTgt spid="8"/>
                                        </p:tgtEl>
                                      </p:cBhvr>
                                    </p:animEffect>
                                    <p:anim calcmode="lin" valueType="num">
                                      <p:cBhvr>
                                        <p:cTn id="12" dur="2000" fill="hold"/>
                                        <p:tgtEl>
                                          <p:spTgt spid="8"/>
                                        </p:tgtEl>
                                        <p:attrNameLst>
                                          <p:attrName>ppt_w</p:attrName>
                                        </p:attrNameLst>
                                      </p:cBhvr>
                                      <p:tavLst>
                                        <p:tav tm="0" fmla="#ppt_w*sin(2.5*pi*$)">
                                          <p:val>
                                            <p:fltVal val="0"/>
                                          </p:val>
                                        </p:tav>
                                        <p:tav tm="100000">
                                          <p:val>
                                            <p:fltVal val="1"/>
                                          </p:val>
                                        </p:tav>
                                      </p:tavLst>
                                    </p:anim>
                                    <p:anim calcmode="lin" valueType="num">
                                      <p:cBhvr>
                                        <p:cTn id="13"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274638"/>
            <a:ext cx="8229600" cy="2392362"/>
          </a:xfrm>
        </p:spPr>
        <p:txBody>
          <a:bodyPr>
            <a:normAutofit/>
          </a:bodyPr>
          <a:lstStyle/>
          <a:p>
            <a:pPr marL="457200" indent="-457200" algn="l"/>
            <a:r>
              <a:rPr lang="en-US" dirty="0"/>
              <a:t>2</a:t>
            </a:r>
            <a:r>
              <a:rPr lang="en-US" dirty="0" smtClean="0"/>
              <a:t>. One cultural factor is greater acceptance of having children outside of marriage. </a:t>
            </a:r>
            <a:endParaRPr lang="en-US" dirty="0"/>
          </a:p>
        </p:txBody>
      </p:sp>
      <p:sp>
        <p:nvSpPr>
          <p:cNvPr id="4" name="TextBox 3"/>
          <p:cNvSpPr txBox="1"/>
          <p:nvPr/>
        </p:nvSpPr>
        <p:spPr>
          <a:xfrm>
            <a:off x="685800" y="3886200"/>
            <a:ext cx="7848600" cy="2246769"/>
          </a:xfrm>
          <a:prstGeom prst="rect">
            <a:avLst/>
          </a:prstGeom>
          <a:noFill/>
        </p:spPr>
        <p:txBody>
          <a:bodyPr wrap="square" rtlCol="0">
            <a:spAutoFit/>
          </a:bodyPr>
          <a:lstStyle/>
          <a:p>
            <a:r>
              <a:rPr lang="en-US" sz="2800" dirty="0" smtClean="0">
                <a:solidFill>
                  <a:schemeClr val="bg2">
                    <a:lumMod val="40000"/>
                    <a:lumOff val="60000"/>
                  </a:schemeClr>
                </a:solidFill>
              </a:rPr>
              <a:t>Currently, about 41 percent of all births in the United States are to unmarried women. Women who have had their first child without being married are less likely to marry later on compared to women who did not.</a:t>
            </a:r>
            <a:endParaRPr lang="en-US" sz="2800" dirty="0">
              <a:solidFill>
                <a:schemeClr val="bg2">
                  <a:lumMod val="40000"/>
                  <a:lumOff val="60000"/>
                </a:schemeClr>
              </a:solidFill>
            </a:endParaRPr>
          </a:p>
        </p:txBody>
      </p:sp>
      <p:sp>
        <p:nvSpPr>
          <p:cNvPr id="5" name="Rectangle 4"/>
          <p:cNvSpPr/>
          <p:nvPr/>
        </p:nvSpPr>
        <p:spPr>
          <a:xfrm>
            <a:off x="5638800" y="2438400"/>
            <a:ext cx="1905000" cy="1200329"/>
          </a:xfrm>
          <a:prstGeom prst="rect">
            <a:avLst/>
          </a:prstGeom>
          <a:noFill/>
        </p:spPr>
        <p:txBody>
          <a:bodyPr wrap="square" lIns="91440" tIns="45720" rIns="91440" bIns="45720">
            <a:spAutoFit/>
          </a:bodyPr>
          <a:lstStyle/>
          <a:p>
            <a:pPr algn="ctr"/>
            <a:r>
              <a:rPr lang="en-US" sz="72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rPr>
              <a:t>41%</a:t>
            </a:r>
            <a:endParaRPr lang="en-US" sz="7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ppt_w</p:attrName>
                                        </p:attrNameLst>
                                      </p:cBhvr>
                                      <p:tavLst>
                                        <p:tav tm="0" fmla="#ppt_w*sin(2.5*pi*$)">
                                          <p:val>
                                            <p:fltVal val="0"/>
                                          </p:val>
                                        </p:tav>
                                        <p:tav tm="100000">
                                          <p:val>
                                            <p:fltVal val="1"/>
                                          </p:val>
                                        </p:tav>
                                      </p:tavLst>
                                    </p:anim>
                                    <p:anim calcmode="lin" valueType="num">
                                      <p:cBhvr>
                                        <p:cTn id="13"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1066800"/>
            <a:ext cx="8229600" cy="1554162"/>
          </a:xfrm>
        </p:spPr>
        <p:txBody>
          <a:bodyPr>
            <a:noAutofit/>
          </a:bodyPr>
          <a:lstStyle/>
          <a:p>
            <a:pPr marL="457200" indent="-457200" algn="l"/>
            <a:r>
              <a:rPr lang="en-US" sz="3200" dirty="0" smtClean="0"/>
              <a:t>3. Another cultural factor that has pushed down marriage rates is increasing incarceration. Especially among African Americans, incarceration has removed men from the “marriage market.”</a:t>
            </a:r>
            <a:endParaRPr lang="en-US" sz="3200" dirty="0"/>
          </a:p>
        </p:txBody>
      </p:sp>
      <p:sp>
        <p:nvSpPr>
          <p:cNvPr id="5" name="TextBox 4"/>
          <p:cNvSpPr txBox="1"/>
          <p:nvPr/>
        </p:nvSpPr>
        <p:spPr>
          <a:xfrm>
            <a:off x="914400" y="3810000"/>
            <a:ext cx="5410200" cy="2246769"/>
          </a:xfrm>
          <a:prstGeom prst="rect">
            <a:avLst/>
          </a:prstGeom>
          <a:noFill/>
        </p:spPr>
        <p:txBody>
          <a:bodyPr wrap="square" rtlCol="0">
            <a:spAutoFit/>
          </a:bodyPr>
          <a:lstStyle/>
          <a:p>
            <a:r>
              <a:rPr lang="en-US" sz="2800" dirty="0" smtClean="0">
                <a:solidFill>
                  <a:schemeClr val="bg2">
                    <a:lumMod val="40000"/>
                    <a:lumOff val="60000"/>
                  </a:schemeClr>
                </a:solidFill>
              </a:rPr>
              <a:t>For every 100 never-married African American women age 25 to 34, there are only 51 never-married and employed African American men.</a:t>
            </a:r>
            <a:endParaRPr lang="en-US" sz="2800" dirty="0">
              <a:solidFill>
                <a:schemeClr val="bg2">
                  <a:lumMod val="40000"/>
                  <a:lumOff val="60000"/>
                </a:schemeClr>
              </a:solidFill>
            </a:endParaRPr>
          </a:p>
        </p:txBody>
      </p:sp>
      <p:sp>
        <p:nvSpPr>
          <p:cNvPr id="6" name="Rectangle 5"/>
          <p:cNvSpPr/>
          <p:nvPr/>
        </p:nvSpPr>
        <p:spPr>
          <a:xfrm>
            <a:off x="6324600" y="3048000"/>
            <a:ext cx="2209800" cy="1569660"/>
          </a:xfrm>
          <a:prstGeom prst="rect">
            <a:avLst/>
          </a:prstGeom>
          <a:noFill/>
        </p:spPr>
        <p:txBody>
          <a:bodyPr wrap="square" lIns="91440" tIns="45720" rIns="91440" bIns="45720">
            <a:spAutoFit/>
          </a:bodyPr>
          <a:lstStyle/>
          <a:p>
            <a:pPr algn="ctr"/>
            <a:r>
              <a:rPr lang="en-US" sz="9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rPr>
              <a:t>51</a:t>
            </a:r>
            <a:endParaRPr lang="en-US" sz="96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762000"/>
            <a:ext cx="8229600" cy="1554162"/>
          </a:xfrm>
        </p:spPr>
        <p:txBody>
          <a:bodyPr>
            <a:normAutofit fontScale="90000"/>
          </a:bodyPr>
          <a:lstStyle/>
          <a:p>
            <a:pPr marL="457200" indent="-457200" algn="l"/>
            <a:r>
              <a:rPr lang="en-US" dirty="0"/>
              <a:t>4</a:t>
            </a:r>
            <a:r>
              <a:rPr lang="en-US" dirty="0" smtClean="0"/>
              <a:t>. Another cultural factor is the increasing level of education among U.S. women.</a:t>
            </a:r>
            <a:endParaRPr lang="en-US" dirty="0"/>
          </a:p>
        </p:txBody>
      </p:sp>
      <p:sp>
        <p:nvSpPr>
          <p:cNvPr id="5" name="TextBox 4"/>
          <p:cNvSpPr txBox="1"/>
          <p:nvPr/>
        </p:nvSpPr>
        <p:spPr>
          <a:xfrm>
            <a:off x="990600" y="2971800"/>
            <a:ext cx="4419600" cy="2677656"/>
          </a:xfrm>
          <a:prstGeom prst="rect">
            <a:avLst/>
          </a:prstGeom>
          <a:noFill/>
        </p:spPr>
        <p:txBody>
          <a:bodyPr wrap="square" rtlCol="0">
            <a:spAutoFit/>
          </a:bodyPr>
          <a:lstStyle/>
          <a:p>
            <a:r>
              <a:rPr lang="en-US" sz="2800" dirty="0" smtClean="0">
                <a:solidFill>
                  <a:schemeClr val="bg2">
                    <a:lumMod val="40000"/>
                    <a:lumOff val="60000"/>
                  </a:schemeClr>
                </a:solidFill>
              </a:rPr>
              <a:t>For every 100 never-married college-educated women between the ages of 25 and 34, there are only 85 employed never-married college-educated men.</a:t>
            </a:r>
            <a:endParaRPr lang="en-US" sz="2800" dirty="0">
              <a:solidFill>
                <a:schemeClr val="bg2">
                  <a:lumMod val="40000"/>
                  <a:lumOff val="60000"/>
                </a:schemeClr>
              </a:solidFill>
            </a:endParaRPr>
          </a:p>
        </p:txBody>
      </p:sp>
      <p:sp>
        <p:nvSpPr>
          <p:cNvPr id="6" name="Rectangle 5"/>
          <p:cNvSpPr/>
          <p:nvPr/>
        </p:nvSpPr>
        <p:spPr>
          <a:xfrm>
            <a:off x="5943600" y="3505200"/>
            <a:ext cx="1905000" cy="1569660"/>
          </a:xfrm>
          <a:prstGeom prst="rect">
            <a:avLst/>
          </a:prstGeom>
          <a:noFill/>
        </p:spPr>
        <p:txBody>
          <a:bodyPr wrap="square" lIns="91440" tIns="45720" rIns="91440" bIns="45720">
            <a:spAutoFit/>
          </a:bodyPr>
          <a:lstStyle/>
          <a:p>
            <a:pPr algn="ctr"/>
            <a:r>
              <a:rPr lang="en-US" sz="9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rPr>
              <a:t>85</a:t>
            </a:r>
            <a:endParaRPr lang="en-US" sz="96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60000" endA="900" endPos="58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305800" cy="3903504"/>
          </a:xfrm>
          <a:prstGeom prst="rect">
            <a:avLst/>
          </a:prstGeom>
          <a:noFill/>
        </p:spPr>
        <p:txBody>
          <a:bodyPr wrap="square" rtlCol="0">
            <a:spAutoFit/>
          </a:bodyPr>
          <a:lstStyle/>
          <a:p>
            <a:pPr algn="ctr">
              <a:lnSpc>
                <a:spcPct val="150000"/>
              </a:lnSpc>
            </a:pPr>
            <a:r>
              <a:rPr lang="en-US" sz="2800" dirty="0" smtClean="0">
                <a:solidFill>
                  <a:schemeClr val="accent2">
                    <a:lumMod val="40000"/>
                    <a:lumOff val="60000"/>
                  </a:schemeClr>
                </a:solidFill>
              </a:rPr>
              <a:t>“</a:t>
            </a:r>
            <a:r>
              <a:rPr lang="en-US" sz="2800" dirty="0" err="1" smtClean="0">
                <a:solidFill>
                  <a:schemeClr val="accent2">
                    <a:lumMod val="40000"/>
                    <a:lumOff val="60000"/>
                  </a:schemeClr>
                </a:solidFill>
              </a:rPr>
              <a:t>Marriageability</a:t>
            </a:r>
            <a:r>
              <a:rPr lang="en-US" sz="2800" dirty="0" smtClean="0">
                <a:solidFill>
                  <a:schemeClr val="accent2">
                    <a:lumMod val="40000"/>
                    <a:lumOff val="60000"/>
                  </a:schemeClr>
                </a:solidFill>
              </a:rPr>
              <a:t> may have as much to do with rising rates of education and employment among women, very high rates of incarceration among young black males, and high rates of unwed childbearing among young women as it does with a simple definition focused only on male employment and earnings.”</a:t>
            </a:r>
            <a:endParaRPr lang="en-US" sz="2800" dirty="0">
              <a:solidFill>
                <a:schemeClr val="accent2">
                  <a:lumMod val="40000"/>
                  <a:lumOff val="60000"/>
                </a:schemeClr>
              </a:solidFill>
            </a:endParaRPr>
          </a:p>
        </p:txBody>
      </p:sp>
      <p:grpSp>
        <p:nvGrpSpPr>
          <p:cNvPr id="12" name="Group 11"/>
          <p:cNvGrpSpPr/>
          <p:nvPr/>
        </p:nvGrpSpPr>
        <p:grpSpPr>
          <a:xfrm>
            <a:off x="304800" y="4800600"/>
            <a:ext cx="8653492" cy="646331"/>
            <a:chOff x="304800" y="4800600"/>
            <a:chExt cx="8653492" cy="646331"/>
          </a:xfrm>
        </p:grpSpPr>
        <p:sp>
          <p:nvSpPr>
            <p:cNvPr id="6" name="Rectangle 5"/>
            <p:cNvSpPr/>
            <p:nvPr/>
          </p:nvSpPr>
          <p:spPr>
            <a:xfrm>
              <a:off x="304800" y="4800600"/>
              <a:ext cx="2985113" cy="646331"/>
            </a:xfrm>
            <a:prstGeom prst="rect">
              <a:avLst/>
            </a:prstGeom>
            <a:noFill/>
          </p:spPr>
          <p:txBody>
            <a:bodyPr wrap="none" lIns="91440" tIns="45720" rIns="91440" bIns="45720">
              <a:spAutoFit/>
            </a:bodyPr>
            <a:lstStyle/>
            <a:p>
              <a:pPr algn="ctr"/>
              <a:r>
                <a:rPr lang="en-US" sz="3600" b="1" cap="all" spc="0" dirty="0" smtClean="0">
                  <a:ln w="9000" cmpd="sng">
                    <a:solidFill>
                      <a:schemeClr val="accent4">
                        <a:shade val="50000"/>
                        <a:satMod val="120000"/>
                      </a:schemeClr>
                    </a:solidFill>
                    <a:prstDash val="solid"/>
                  </a:ln>
                  <a:solidFill>
                    <a:srgbClr val="8AFF15"/>
                  </a:solidFill>
                  <a:effectLst>
                    <a:reflection blurRad="12700" stA="28000" endPos="45000" dist="1000" dir="5400000" sy="-100000" algn="bl" rotWithShape="0"/>
                  </a:effectLst>
                  <a:latin typeface="Lucida Handwriting" pitchFamily="66" charset="0"/>
                </a:rPr>
                <a:t>Economic</a:t>
              </a:r>
              <a:endParaRPr lang="en-US" sz="3600" b="1" cap="all" spc="0" dirty="0">
                <a:ln w="9000" cmpd="sng">
                  <a:solidFill>
                    <a:schemeClr val="accent4">
                      <a:shade val="50000"/>
                      <a:satMod val="120000"/>
                    </a:schemeClr>
                  </a:solidFill>
                  <a:prstDash val="solid"/>
                </a:ln>
                <a:solidFill>
                  <a:srgbClr val="8AFF15"/>
                </a:solidFill>
                <a:effectLst>
                  <a:reflection blurRad="12700" stA="28000" endPos="45000" dist="1000" dir="5400000" sy="-100000" algn="bl" rotWithShape="0"/>
                </a:effectLst>
                <a:latin typeface="Lucida Handwriting" pitchFamily="66" charset="0"/>
              </a:endParaRPr>
            </a:p>
          </p:txBody>
        </p:sp>
        <p:sp>
          <p:nvSpPr>
            <p:cNvPr id="7" name="Rectangle 6"/>
            <p:cNvSpPr/>
            <p:nvPr/>
          </p:nvSpPr>
          <p:spPr>
            <a:xfrm>
              <a:off x="3124200" y="4800600"/>
              <a:ext cx="1371600" cy="584775"/>
            </a:xfrm>
            <a:prstGeom prst="rect">
              <a:avLst/>
            </a:prstGeom>
            <a:noFill/>
          </p:spPr>
          <p:txBody>
            <a:bodyPr wrap="square" lIns="91440" tIns="45720" rIns="91440" bIns="45720">
              <a:spAutoFit/>
            </a:bodyPr>
            <a:lstStyle/>
            <a:p>
              <a:pPr algn="ctr"/>
              <a:r>
                <a:rPr lang="en-US" sz="32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rPr>
                <a:t>and</a:t>
              </a:r>
              <a:endParaRPr lang="en-US" sz="3200" b="1" cap="all" spc="0" dirty="0">
                <a:ln w="9000" cmpd="sng">
                  <a:solidFill>
                    <a:schemeClr val="accent4">
                      <a:shade val="50000"/>
                      <a:satMod val="120000"/>
                    </a:schemeClr>
                  </a:solidFill>
                  <a:prstDash val="solid"/>
                </a:ln>
                <a:effectLst>
                  <a:reflection blurRad="12700" stA="28000" endPos="45000" dist="1000" dir="5400000" sy="-100000" algn="bl" rotWithShape="0"/>
                </a:effectLst>
              </a:endParaRPr>
            </a:p>
          </p:txBody>
        </p:sp>
        <p:sp>
          <p:nvSpPr>
            <p:cNvPr id="8" name="Rectangle 7"/>
            <p:cNvSpPr/>
            <p:nvPr/>
          </p:nvSpPr>
          <p:spPr>
            <a:xfrm>
              <a:off x="4267200" y="4800600"/>
              <a:ext cx="2890535" cy="646331"/>
            </a:xfrm>
            <a:prstGeom prst="rect">
              <a:avLst/>
            </a:prstGeom>
            <a:noFill/>
          </p:spPr>
          <p:txBody>
            <a:bodyPr wrap="none" lIns="91440" tIns="45720" rIns="91440" bIns="45720">
              <a:spAutoFit/>
            </a:bodyPr>
            <a:lstStyle/>
            <a:p>
              <a:pPr algn="ctr"/>
              <a:r>
                <a:rPr lang="en-US" sz="3600" b="1" cap="all" spc="0" dirty="0" smtClean="0">
                  <a:ln w="9000" cmpd="sng">
                    <a:solidFill>
                      <a:schemeClr val="accent4">
                        <a:shade val="50000"/>
                        <a:satMod val="120000"/>
                      </a:schemeClr>
                    </a:solidFill>
                    <a:prstDash val="solid"/>
                  </a:ln>
                  <a:solidFill>
                    <a:srgbClr val="57D3FF"/>
                  </a:solidFill>
                  <a:effectLst>
                    <a:reflection blurRad="12700" stA="28000" endPos="45000" dist="1000" dir="5400000" sy="-100000" algn="bl" rotWithShape="0"/>
                  </a:effectLst>
                  <a:latin typeface="Lucida Handwriting" pitchFamily="66" charset="0"/>
                </a:rPr>
                <a:t>Cultural</a:t>
              </a:r>
              <a:endParaRPr lang="en-US" sz="3600" b="1" cap="all" spc="0" dirty="0">
                <a:ln w="9000" cmpd="sng">
                  <a:solidFill>
                    <a:schemeClr val="accent4">
                      <a:shade val="50000"/>
                      <a:satMod val="120000"/>
                    </a:schemeClr>
                  </a:solidFill>
                  <a:prstDash val="solid"/>
                </a:ln>
                <a:solidFill>
                  <a:srgbClr val="57D3FF"/>
                </a:solidFill>
                <a:effectLst>
                  <a:reflection blurRad="12700" stA="28000" endPos="45000" dist="1000" dir="5400000" sy="-100000" algn="bl" rotWithShape="0"/>
                </a:effectLst>
                <a:latin typeface="Lucida Handwriting" pitchFamily="66" charset="0"/>
              </a:endParaRPr>
            </a:p>
          </p:txBody>
        </p:sp>
        <p:sp>
          <p:nvSpPr>
            <p:cNvPr id="11" name="Rectangle 10"/>
            <p:cNvSpPr/>
            <p:nvPr/>
          </p:nvSpPr>
          <p:spPr>
            <a:xfrm>
              <a:off x="7162800" y="4800600"/>
              <a:ext cx="1795492" cy="584775"/>
            </a:xfrm>
            <a:prstGeom prst="rect">
              <a:avLst/>
            </a:prstGeom>
            <a:noFill/>
          </p:spPr>
          <p:txBody>
            <a:bodyPr wrap="none" lIns="91440" tIns="45720" rIns="91440" bIns="45720">
              <a:spAutoFit/>
            </a:bodyPr>
            <a:lstStyle/>
            <a:p>
              <a:pPr algn="ctr"/>
              <a:r>
                <a:rPr lang="en-US" sz="32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reasons</a:t>
              </a:r>
              <a:endParaRPr lang="en-US" sz="3200" b="1" cap="all" spc="0" dirty="0">
                <a:ln w="9000" cmpd="sng">
                  <a:solidFill>
                    <a:schemeClr val="accent4">
                      <a:shade val="50000"/>
                      <a:satMod val="120000"/>
                    </a:schemeClr>
                  </a:solidFill>
                  <a:prstDash val="solid"/>
                </a:ln>
                <a:effectLst>
                  <a:reflection blurRad="12700" stA="28000" endPos="45000" dist="1000" dir="5400000" sy="-100000" algn="bl" rotWithShape="0"/>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1066800"/>
            <a:ext cx="4419600" cy="553998"/>
          </a:xfrm>
          <a:prstGeom prst="rect">
            <a:avLst/>
          </a:prstGeom>
          <a:noFill/>
        </p:spPr>
        <p:txBody>
          <a:bodyPr wrap="square" rtlCol="0">
            <a:spAutoFit/>
          </a:bodyPr>
          <a:lstStyle/>
          <a:p>
            <a:r>
              <a:rPr lang="en-US" sz="3000" b="1" dirty="0" smtClean="0">
                <a:solidFill>
                  <a:srgbClr val="8AFF15"/>
                </a:solidFill>
              </a:rPr>
              <a:t>Discussion Questions</a:t>
            </a:r>
            <a:endParaRPr lang="en-US" sz="3000" b="1" dirty="0">
              <a:solidFill>
                <a:srgbClr val="8AFF15"/>
              </a:solidFill>
            </a:endParaRPr>
          </a:p>
        </p:txBody>
      </p:sp>
      <p:sp>
        <p:nvSpPr>
          <p:cNvPr id="4" name="TextBox 3"/>
          <p:cNvSpPr txBox="1"/>
          <p:nvPr/>
        </p:nvSpPr>
        <p:spPr>
          <a:xfrm>
            <a:off x="1066800" y="2057400"/>
            <a:ext cx="7162800" cy="3539430"/>
          </a:xfrm>
          <a:prstGeom prst="rect">
            <a:avLst/>
          </a:prstGeom>
          <a:noFill/>
        </p:spPr>
        <p:txBody>
          <a:bodyPr wrap="square" rtlCol="0">
            <a:spAutoFit/>
          </a:bodyPr>
          <a:lstStyle/>
          <a:p>
            <a:r>
              <a:rPr lang="en-US" sz="2800" dirty="0" smtClean="0"/>
              <a:t>Do you think that the declining rate of marriage in the United States is a problem or not? Why?</a:t>
            </a:r>
          </a:p>
          <a:p>
            <a:endParaRPr lang="en-US" sz="2800" dirty="0" smtClean="0"/>
          </a:p>
          <a:p>
            <a:r>
              <a:rPr lang="en-US" sz="2800" dirty="0" smtClean="0"/>
              <a:t>What factors noted here play some part in your own life experiences? Are there other factors you can identify that have shaped your relational history?</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4790</TotalTime>
  <Words>940</Words>
  <Application>Microsoft Office PowerPoint</Application>
  <PresentationFormat>On-screen Show (4:3)</PresentationFormat>
  <Paragraphs>70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Why Have Marriage Rates Fallen in the Last Fifty Years?</vt:lpstr>
      <vt:lpstr>Slide 2</vt:lpstr>
      <vt:lpstr>Slide 3</vt:lpstr>
      <vt:lpstr>1. Since 1970, earnings have declined for African American men and some categories of white men with less education.</vt:lpstr>
      <vt:lpstr>2. One cultural factor is greater acceptance of having children outside of marriage. </vt:lpstr>
      <vt:lpstr>3. Another cultural factor that has pushed down marriage rates is increasing incarceration. Especially among African Americans, incarceration has removed men from the “marriage market.”</vt:lpstr>
      <vt:lpstr>4. Another cultural factor is the increasing level of education among U.S. women.</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have marriage rates fallen dramatically in the last 50 years?</dc:title>
  <dc:creator>Kimberlee</dc:creator>
  <cp:lastModifiedBy>Kimberlee</cp:lastModifiedBy>
  <cp:revision>39</cp:revision>
  <dcterms:created xsi:type="dcterms:W3CDTF">2015-11-12T22:40:42Z</dcterms:created>
  <dcterms:modified xsi:type="dcterms:W3CDTF">2016-01-27T18:15:39Z</dcterms:modified>
</cp:coreProperties>
</file>