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notesSlides/notesSlide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9" r:id="rId3"/>
    <p:sldId id="263" r:id="rId4"/>
    <p:sldId id="257" r:id="rId5"/>
    <p:sldId id="258" r:id="rId6"/>
    <p:sldId id="261"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F81B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415" autoAdjust="0"/>
  </p:normalViewPr>
  <p:slideViewPr>
    <p:cSldViewPr>
      <p:cViewPr varScale="1">
        <p:scale>
          <a:sx n="60" d="100"/>
          <a:sy n="60" d="100"/>
        </p:scale>
        <p:origin x="-84" y="-43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lineChart>
        <c:grouping val="standard"/>
        <c:ser>
          <c:idx val="0"/>
          <c:order val="0"/>
          <c:tx>
            <c:v>Number of Foreign-born</c:v>
          </c:tx>
          <c:spPr>
            <a:ln w="60325"/>
            <a:effectLst/>
          </c:spPr>
          <c:marker>
            <c:symbol val="circle"/>
            <c:size val="8"/>
            <c:spPr>
              <a:solidFill>
                <a:srgbClr val="92D050"/>
              </a:solidFill>
              <a:effectLst/>
              <a:scene3d>
                <a:camera prst="orthographicFront"/>
                <a:lightRig rig="threePt" dir="t"/>
              </a:scene3d>
              <a:sp3d prstMaterial="metal"/>
            </c:spPr>
          </c:marker>
          <c:cat>
            <c:numRef>
              <c:f>Sheet1!$A$2:$A$17</c:f>
              <c:numCache>
                <c:formatCode>General</c:formatCode>
                <c:ptCount val="16"/>
                <c:pt idx="0">
                  <c:v>1860</c:v>
                </c:pt>
                <c:pt idx="1">
                  <c:v>1870</c:v>
                </c:pt>
                <c:pt idx="2">
                  <c:v>1880</c:v>
                </c:pt>
                <c:pt idx="3">
                  <c:v>1890</c:v>
                </c:pt>
                <c:pt idx="4">
                  <c:v>1900</c:v>
                </c:pt>
                <c:pt idx="5">
                  <c:v>1910</c:v>
                </c:pt>
                <c:pt idx="6">
                  <c:v>1920</c:v>
                </c:pt>
                <c:pt idx="7">
                  <c:v>1930</c:v>
                </c:pt>
                <c:pt idx="8">
                  <c:v>1940</c:v>
                </c:pt>
                <c:pt idx="9">
                  <c:v>1950</c:v>
                </c:pt>
                <c:pt idx="10">
                  <c:v>1960</c:v>
                </c:pt>
                <c:pt idx="11">
                  <c:v>1970</c:v>
                </c:pt>
                <c:pt idx="12">
                  <c:v>1980</c:v>
                </c:pt>
                <c:pt idx="13">
                  <c:v>1990</c:v>
                </c:pt>
                <c:pt idx="14">
                  <c:v>2000</c:v>
                </c:pt>
                <c:pt idx="15">
                  <c:v>2010</c:v>
                </c:pt>
              </c:numCache>
            </c:numRef>
          </c:cat>
          <c:val>
            <c:numRef>
              <c:f>Sheet1!$B$2:$B$17</c:f>
              <c:numCache>
                <c:formatCode>#,##0</c:formatCode>
                <c:ptCount val="16"/>
                <c:pt idx="0">
                  <c:v>4138697</c:v>
                </c:pt>
                <c:pt idx="1">
                  <c:v>5567229</c:v>
                </c:pt>
                <c:pt idx="2">
                  <c:v>6679943</c:v>
                </c:pt>
                <c:pt idx="3">
                  <c:v>9249547</c:v>
                </c:pt>
                <c:pt idx="4">
                  <c:v>10341276</c:v>
                </c:pt>
                <c:pt idx="5">
                  <c:v>13515886</c:v>
                </c:pt>
                <c:pt idx="6">
                  <c:v>13920692</c:v>
                </c:pt>
                <c:pt idx="7">
                  <c:v>14204149</c:v>
                </c:pt>
                <c:pt idx="8">
                  <c:v>11594896</c:v>
                </c:pt>
                <c:pt idx="9">
                  <c:v>10347395</c:v>
                </c:pt>
                <c:pt idx="10">
                  <c:v>9738091</c:v>
                </c:pt>
                <c:pt idx="11">
                  <c:v>9619302</c:v>
                </c:pt>
                <c:pt idx="12">
                  <c:v>14079906</c:v>
                </c:pt>
                <c:pt idx="13">
                  <c:v>19767316</c:v>
                </c:pt>
                <c:pt idx="14">
                  <c:v>31107889</c:v>
                </c:pt>
                <c:pt idx="15">
                  <c:v>39955854</c:v>
                </c:pt>
              </c:numCache>
            </c:numRef>
          </c:val>
        </c:ser>
        <c:marker val="1"/>
        <c:axId val="48578944"/>
        <c:axId val="48580864"/>
      </c:lineChart>
      <c:catAx>
        <c:axId val="48578944"/>
        <c:scaling>
          <c:orientation val="minMax"/>
        </c:scaling>
        <c:axPos val="b"/>
        <c:numFmt formatCode="General" sourceLinked="1"/>
        <c:majorTickMark val="none"/>
        <c:tickLblPos val="nextTo"/>
        <c:crossAx val="48580864"/>
        <c:crosses val="autoZero"/>
        <c:auto val="1"/>
        <c:lblAlgn val="ctr"/>
        <c:lblOffset val="100"/>
      </c:catAx>
      <c:valAx>
        <c:axId val="48580864"/>
        <c:scaling>
          <c:orientation val="minMax"/>
        </c:scaling>
        <c:axPos val="l"/>
        <c:majorGridlines/>
        <c:numFmt formatCode="#,##0" sourceLinked="1"/>
        <c:majorTickMark val="none"/>
        <c:tickLblPos val="nextTo"/>
        <c:spPr>
          <a:ln w="9525">
            <a:noFill/>
          </a:ln>
        </c:spPr>
        <c:crossAx val="48578944"/>
        <c:crosses val="autoZero"/>
        <c:crossBetween val="between"/>
        <c:dispUnits>
          <c:builtInUnit val="millions"/>
          <c:dispUnitsLbl>
            <c:layout/>
          </c:dispUnitsLbl>
        </c:dispUnits>
      </c:valAx>
    </c:plotArea>
    <c:legend>
      <c:legendPos val="b"/>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barChart>
        <c:barDir val="col"/>
        <c:grouping val="clustered"/>
        <c:ser>
          <c:idx val="0"/>
          <c:order val="0"/>
          <c:tx>
            <c:v>Foreign-born as a Percentage of Total Population</c:v>
          </c:tx>
          <c:dLbls>
            <c:dLbl>
              <c:idx val="3"/>
              <c:layout/>
              <c:showVal val="1"/>
            </c:dLbl>
            <c:dLbl>
              <c:idx val="15"/>
              <c:layout/>
              <c:showVal val="1"/>
            </c:dLbl>
            <c:delete val="1"/>
            <c:numFmt formatCode="0.0%" sourceLinked="0"/>
          </c:dLbls>
          <c:cat>
            <c:numRef>
              <c:f>'[Chart in Microsoft Office PowerPoint]Sheet1'!$A$2:$A$17</c:f>
              <c:numCache>
                <c:formatCode>General</c:formatCode>
                <c:ptCount val="16"/>
                <c:pt idx="0">
                  <c:v>1860</c:v>
                </c:pt>
                <c:pt idx="1">
                  <c:v>1870</c:v>
                </c:pt>
                <c:pt idx="2">
                  <c:v>1880</c:v>
                </c:pt>
                <c:pt idx="3">
                  <c:v>1890</c:v>
                </c:pt>
                <c:pt idx="4">
                  <c:v>1900</c:v>
                </c:pt>
                <c:pt idx="5">
                  <c:v>1910</c:v>
                </c:pt>
                <c:pt idx="6">
                  <c:v>1920</c:v>
                </c:pt>
                <c:pt idx="7">
                  <c:v>1930</c:v>
                </c:pt>
                <c:pt idx="8">
                  <c:v>1940</c:v>
                </c:pt>
                <c:pt idx="9">
                  <c:v>1950</c:v>
                </c:pt>
                <c:pt idx="10">
                  <c:v>1960</c:v>
                </c:pt>
                <c:pt idx="11">
                  <c:v>1970</c:v>
                </c:pt>
                <c:pt idx="12">
                  <c:v>1980</c:v>
                </c:pt>
                <c:pt idx="13">
                  <c:v>1990</c:v>
                </c:pt>
                <c:pt idx="14">
                  <c:v>2000</c:v>
                </c:pt>
                <c:pt idx="15">
                  <c:v>2010</c:v>
                </c:pt>
              </c:numCache>
            </c:numRef>
          </c:cat>
          <c:val>
            <c:numRef>
              <c:f>'[Chart in Microsoft Office PowerPoint]Sheet1'!$C$2:$C$17</c:f>
              <c:numCache>
                <c:formatCode>0.00%</c:formatCode>
                <c:ptCount val="16"/>
                <c:pt idx="0">
                  <c:v>0.13200000000000001</c:v>
                </c:pt>
                <c:pt idx="1">
                  <c:v>0.14400000000000004</c:v>
                </c:pt>
                <c:pt idx="2">
                  <c:v>0.13300000000000001</c:v>
                </c:pt>
                <c:pt idx="3">
                  <c:v>0.14800000000000021</c:v>
                </c:pt>
                <c:pt idx="4">
                  <c:v>0.13600000000000001</c:v>
                </c:pt>
                <c:pt idx="5">
                  <c:v>0.14700000000000021</c:v>
                </c:pt>
                <c:pt idx="6">
                  <c:v>0.13200000000000001</c:v>
                </c:pt>
                <c:pt idx="7">
                  <c:v>0.11600000000000002</c:v>
                </c:pt>
                <c:pt idx="8">
                  <c:v>8.8000000000000064E-2</c:v>
                </c:pt>
                <c:pt idx="9">
                  <c:v>6.9000000000000034E-2</c:v>
                </c:pt>
                <c:pt idx="10">
                  <c:v>5.3999999999999999E-2</c:v>
                </c:pt>
                <c:pt idx="11">
                  <c:v>4.7000000000000014E-2</c:v>
                </c:pt>
                <c:pt idx="12">
                  <c:v>6.2000000000000034E-2</c:v>
                </c:pt>
                <c:pt idx="13">
                  <c:v>7.900000000000014E-2</c:v>
                </c:pt>
                <c:pt idx="14">
                  <c:v>0.111</c:v>
                </c:pt>
                <c:pt idx="15">
                  <c:v>0.129</c:v>
                </c:pt>
              </c:numCache>
            </c:numRef>
          </c:val>
        </c:ser>
        <c:gapWidth val="75"/>
        <c:axId val="49327104"/>
        <c:axId val="49341184"/>
      </c:barChart>
      <c:catAx>
        <c:axId val="49327104"/>
        <c:scaling>
          <c:orientation val="minMax"/>
        </c:scaling>
        <c:axPos val="b"/>
        <c:numFmt formatCode="General" sourceLinked="1"/>
        <c:majorTickMark val="none"/>
        <c:tickLblPos val="nextTo"/>
        <c:txPr>
          <a:bodyPr/>
          <a:lstStyle/>
          <a:p>
            <a:pPr>
              <a:defRPr sz="1400"/>
            </a:pPr>
            <a:endParaRPr lang="en-US"/>
          </a:p>
        </c:txPr>
        <c:crossAx val="49341184"/>
        <c:crosses val="autoZero"/>
        <c:auto val="1"/>
        <c:lblAlgn val="ctr"/>
        <c:lblOffset val="100"/>
      </c:catAx>
      <c:valAx>
        <c:axId val="49341184"/>
        <c:scaling>
          <c:orientation val="minMax"/>
        </c:scaling>
        <c:axPos val="l"/>
        <c:majorGridlines/>
        <c:numFmt formatCode="0%" sourceLinked="0"/>
        <c:majorTickMark val="none"/>
        <c:tickLblPos val="nextTo"/>
        <c:crossAx val="49327104"/>
        <c:crosses val="autoZero"/>
        <c:crossBetween val="between"/>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26"/>
  <c:chart>
    <c:title>
      <c:layout>
        <c:manualLayout>
          <c:xMode val="edge"/>
          <c:yMode val="edge"/>
          <c:x val="0.11210307044952716"/>
          <c:y val="0"/>
        </c:manualLayout>
      </c:layout>
    </c:title>
    <c:plotArea>
      <c:layout/>
      <c:barChart>
        <c:barDir val="col"/>
        <c:grouping val="clustered"/>
        <c:ser>
          <c:idx val="0"/>
          <c:order val="0"/>
          <c:tx>
            <c:v>Foreign-born as a Percentage of Total Population</c:v>
          </c:tx>
          <c:cat>
            <c:numRef>
              <c:f>'[Chart in Microsoft Office PowerPoint]Sheet1'!$A$2:$A$17</c:f>
              <c:numCache>
                <c:formatCode>General</c:formatCode>
                <c:ptCount val="16"/>
                <c:pt idx="0">
                  <c:v>1860</c:v>
                </c:pt>
                <c:pt idx="1">
                  <c:v>1870</c:v>
                </c:pt>
                <c:pt idx="2">
                  <c:v>1880</c:v>
                </c:pt>
                <c:pt idx="3">
                  <c:v>1890</c:v>
                </c:pt>
                <c:pt idx="4">
                  <c:v>1900</c:v>
                </c:pt>
                <c:pt idx="5">
                  <c:v>1910</c:v>
                </c:pt>
                <c:pt idx="6">
                  <c:v>1920</c:v>
                </c:pt>
                <c:pt idx="7">
                  <c:v>1930</c:v>
                </c:pt>
                <c:pt idx="8">
                  <c:v>1940</c:v>
                </c:pt>
                <c:pt idx="9">
                  <c:v>1950</c:v>
                </c:pt>
                <c:pt idx="10">
                  <c:v>1960</c:v>
                </c:pt>
                <c:pt idx="11">
                  <c:v>1970</c:v>
                </c:pt>
                <c:pt idx="12">
                  <c:v>1980</c:v>
                </c:pt>
                <c:pt idx="13">
                  <c:v>1990</c:v>
                </c:pt>
                <c:pt idx="14">
                  <c:v>2000</c:v>
                </c:pt>
                <c:pt idx="15">
                  <c:v>2010</c:v>
                </c:pt>
              </c:numCache>
            </c:numRef>
          </c:cat>
          <c:val>
            <c:numRef>
              <c:f>'[Chart in Microsoft Office PowerPoint]Sheet1'!$C$2:$C$17</c:f>
              <c:numCache>
                <c:formatCode>0.00%</c:formatCode>
                <c:ptCount val="16"/>
                <c:pt idx="0">
                  <c:v>0.13200000000000001</c:v>
                </c:pt>
                <c:pt idx="1">
                  <c:v>0.14400000000000004</c:v>
                </c:pt>
                <c:pt idx="2">
                  <c:v>0.13300000000000001</c:v>
                </c:pt>
                <c:pt idx="3">
                  <c:v>0.14800000000000021</c:v>
                </c:pt>
                <c:pt idx="4">
                  <c:v>0.13600000000000001</c:v>
                </c:pt>
                <c:pt idx="5">
                  <c:v>0.14700000000000021</c:v>
                </c:pt>
                <c:pt idx="6">
                  <c:v>0.13200000000000001</c:v>
                </c:pt>
                <c:pt idx="7">
                  <c:v>0.11600000000000002</c:v>
                </c:pt>
                <c:pt idx="8">
                  <c:v>8.8000000000000064E-2</c:v>
                </c:pt>
                <c:pt idx="9">
                  <c:v>6.9000000000000034E-2</c:v>
                </c:pt>
                <c:pt idx="10">
                  <c:v>5.3999999999999999E-2</c:v>
                </c:pt>
                <c:pt idx="11">
                  <c:v>4.7000000000000014E-2</c:v>
                </c:pt>
                <c:pt idx="12">
                  <c:v>6.2000000000000034E-2</c:v>
                </c:pt>
                <c:pt idx="13">
                  <c:v>7.9000000000000167E-2</c:v>
                </c:pt>
                <c:pt idx="14">
                  <c:v>0.111</c:v>
                </c:pt>
                <c:pt idx="15">
                  <c:v>0.129</c:v>
                </c:pt>
              </c:numCache>
            </c:numRef>
          </c:val>
        </c:ser>
        <c:gapWidth val="75"/>
        <c:axId val="49553408"/>
        <c:axId val="49554944"/>
      </c:barChart>
      <c:catAx>
        <c:axId val="49553408"/>
        <c:scaling>
          <c:orientation val="minMax"/>
        </c:scaling>
        <c:axPos val="b"/>
        <c:numFmt formatCode="General" sourceLinked="1"/>
        <c:majorTickMark val="none"/>
        <c:tickLblPos val="nextTo"/>
        <c:txPr>
          <a:bodyPr/>
          <a:lstStyle/>
          <a:p>
            <a:pPr>
              <a:defRPr sz="1400"/>
            </a:pPr>
            <a:endParaRPr lang="en-US"/>
          </a:p>
        </c:txPr>
        <c:crossAx val="49554944"/>
        <c:crosses val="autoZero"/>
        <c:auto val="1"/>
        <c:lblAlgn val="ctr"/>
        <c:lblOffset val="100"/>
      </c:catAx>
      <c:valAx>
        <c:axId val="49554944"/>
        <c:scaling>
          <c:orientation val="minMax"/>
        </c:scaling>
        <c:axPos val="l"/>
        <c:majorGridlines/>
        <c:numFmt formatCode="0%" sourceLinked="0"/>
        <c:majorTickMark val="none"/>
        <c:tickLblPos val="nextTo"/>
        <c:crossAx val="49553408"/>
        <c:crosses val="autoZero"/>
        <c:crossBetween val="between"/>
      </c:valAx>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manualLayout>
          <c:layoutTarget val="inner"/>
          <c:xMode val="edge"/>
          <c:yMode val="edge"/>
          <c:x val="0.19367252170401725"/>
          <c:y val="9.8376474492412727E-2"/>
          <c:w val="0.77107106803957437"/>
          <c:h val="0.79735798111442957"/>
        </c:manualLayout>
      </c:layout>
      <c:lineChart>
        <c:grouping val="standard"/>
        <c:ser>
          <c:idx val="0"/>
          <c:order val="0"/>
          <c:tx>
            <c:v>Number of Foreign-born</c:v>
          </c:tx>
          <c:spPr>
            <a:ln w="60325"/>
            <a:effectLst/>
          </c:spPr>
          <c:marker>
            <c:symbol val="circle"/>
            <c:size val="8"/>
            <c:spPr>
              <a:solidFill>
                <a:srgbClr val="92D050"/>
              </a:solidFill>
              <a:effectLst/>
              <a:scene3d>
                <a:camera prst="orthographicFront"/>
                <a:lightRig rig="threePt" dir="t"/>
              </a:scene3d>
              <a:sp3d prstMaterial="metal"/>
            </c:spPr>
          </c:marker>
          <c:cat>
            <c:numRef>
              <c:f>Sheet1!$A$2:$A$17</c:f>
              <c:numCache>
                <c:formatCode>General</c:formatCode>
                <c:ptCount val="16"/>
                <c:pt idx="0">
                  <c:v>1860</c:v>
                </c:pt>
                <c:pt idx="1">
                  <c:v>1870</c:v>
                </c:pt>
                <c:pt idx="2">
                  <c:v>1880</c:v>
                </c:pt>
                <c:pt idx="3">
                  <c:v>1890</c:v>
                </c:pt>
                <c:pt idx="4">
                  <c:v>1900</c:v>
                </c:pt>
                <c:pt idx="5">
                  <c:v>1910</c:v>
                </c:pt>
                <c:pt idx="6">
                  <c:v>1920</c:v>
                </c:pt>
                <c:pt idx="7">
                  <c:v>1930</c:v>
                </c:pt>
                <c:pt idx="8">
                  <c:v>1940</c:v>
                </c:pt>
                <c:pt idx="9">
                  <c:v>1950</c:v>
                </c:pt>
                <c:pt idx="10">
                  <c:v>1960</c:v>
                </c:pt>
                <c:pt idx="11">
                  <c:v>1970</c:v>
                </c:pt>
                <c:pt idx="12">
                  <c:v>1980</c:v>
                </c:pt>
                <c:pt idx="13">
                  <c:v>1990</c:v>
                </c:pt>
                <c:pt idx="14">
                  <c:v>2000</c:v>
                </c:pt>
                <c:pt idx="15">
                  <c:v>2010</c:v>
                </c:pt>
              </c:numCache>
            </c:numRef>
          </c:cat>
          <c:val>
            <c:numRef>
              <c:f>Sheet1!$B$2:$B$17</c:f>
              <c:numCache>
                <c:formatCode>#,##0</c:formatCode>
                <c:ptCount val="16"/>
                <c:pt idx="0">
                  <c:v>4138697</c:v>
                </c:pt>
                <c:pt idx="1">
                  <c:v>5567229</c:v>
                </c:pt>
                <c:pt idx="2">
                  <c:v>6679943</c:v>
                </c:pt>
                <c:pt idx="3">
                  <c:v>9249547</c:v>
                </c:pt>
                <c:pt idx="4">
                  <c:v>10341276</c:v>
                </c:pt>
                <c:pt idx="5">
                  <c:v>13515886</c:v>
                </c:pt>
                <c:pt idx="6">
                  <c:v>13920692</c:v>
                </c:pt>
                <c:pt idx="7">
                  <c:v>14204149</c:v>
                </c:pt>
                <c:pt idx="8">
                  <c:v>11594896</c:v>
                </c:pt>
                <c:pt idx="9">
                  <c:v>10347395</c:v>
                </c:pt>
                <c:pt idx="10">
                  <c:v>9738091</c:v>
                </c:pt>
                <c:pt idx="11">
                  <c:v>9619302</c:v>
                </c:pt>
                <c:pt idx="12">
                  <c:v>14079906</c:v>
                </c:pt>
                <c:pt idx="13">
                  <c:v>19767316</c:v>
                </c:pt>
                <c:pt idx="14">
                  <c:v>31107889</c:v>
                </c:pt>
                <c:pt idx="15">
                  <c:v>39955854</c:v>
                </c:pt>
              </c:numCache>
            </c:numRef>
          </c:val>
        </c:ser>
        <c:marker val="1"/>
        <c:axId val="54727040"/>
        <c:axId val="54728960"/>
      </c:lineChart>
      <c:catAx>
        <c:axId val="54727040"/>
        <c:scaling>
          <c:orientation val="minMax"/>
        </c:scaling>
        <c:axPos val="b"/>
        <c:numFmt formatCode="General" sourceLinked="1"/>
        <c:majorTickMark val="none"/>
        <c:tickLblPos val="nextTo"/>
        <c:crossAx val="54728960"/>
        <c:crosses val="autoZero"/>
        <c:auto val="1"/>
        <c:lblAlgn val="ctr"/>
        <c:lblOffset val="100"/>
      </c:catAx>
      <c:valAx>
        <c:axId val="54728960"/>
        <c:scaling>
          <c:orientation val="minMax"/>
        </c:scaling>
        <c:axPos val="l"/>
        <c:majorGridlines/>
        <c:numFmt formatCode="#,##0" sourceLinked="1"/>
        <c:majorTickMark val="none"/>
        <c:tickLblPos val="nextTo"/>
        <c:spPr>
          <a:ln w="9525">
            <a:noFill/>
          </a:ln>
        </c:spPr>
        <c:crossAx val="54727040"/>
        <c:crosses val="autoZero"/>
        <c:crossBetween val="between"/>
        <c:dispUnits>
          <c:builtInUnit val="millions"/>
          <c:dispUnitsLbl>
            <c:layout/>
          </c:dispUnitsLbl>
        </c:dispUnits>
      </c:valAx>
    </c:plotArea>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7A6650-41BD-4CA6-9CAA-F1AF70446A83}" type="datetimeFigureOut">
              <a:rPr lang="en-US" smtClean="0"/>
              <a:pPr/>
              <a:t>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D22235-02EC-432D-9270-CF48BBCF1EB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Source:</a:t>
            </a:r>
            <a:r>
              <a:rPr lang="en-US" baseline="0" dirty="0" smtClean="0"/>
              <a:t>  Singer, Audrey.  “</a:t>
            </a:r>
            <a:r>
              <a:rPr lang="en-US" sz="1200" kern="1200" baseline="0" dirty="0" smtClean="0">
                <a:solidFill>
                  <a:schemeClr val="tx1"/>
                </a:solidFill>
                <a:latin typeface="+mn-lt"/>
                <a:ea typeface="+mn-ea"/>
                <a:cs typeface="+mn-cs"/>
              </a:rPr>
              <a:t>Contemporary Immigrant Gateways in Historical Perspective.” </a:t>
            </a:r>
            <a:r>
              <a:rPr lang="en-US" sz="1200" i="1" kern="1200" baseline="0" dirty="0" err="1" smtClean="0">
                <a:solidFill>
                  <a:schemeClr val="tx1"/>
                </a:solidFill>
                <a:latin typeface="+mn-lt"/>
                <a:ea typeface="+mn-ea"/>
                <a:cs typeface="+mn-cs"/>
              </a:rPr>
              <a:t>Dædalus</a:t>
            </a:r>
            <a:r>
              <a:rPr lang="en-US" sz="1200" i="1" kern="1200" baseline="0" dirty="0" smtClean="0">
                <a:solidFill>
                  <a:schemeClr val="tx1"/>
                </a:solidFill>
                <a:latin typeface="+mn-lt"/>
                <a:ea typeface="+mn-ea"/>
                <a:cs typeface="+mn-cs"/>
              </a:rPr>
              <a:t>, the Journal of the American Academy of Arts &amp; Sciences,</a:t>
            </a:r>
            <a:r>
              <a:rPr lang="en-US" sz="1200" i="0" kern="1200" baseline="0" dirty="0" smtClean="0">
                <a:solidFill>
                  <a:schemeClr val="tx1"/>
                </a:solidFill>
                <a:latin typeface="+mn-lt"/>
                <a:ea typeface="+mn-ea"/>
                <a:cs typeface="+mn-cs"/>
              </a:rPr>
              <a:t> MIT Press.  Summer, 2013. http://www.brookings.edu/research/articles/2013/09/05-immigrant-gateways-singer</a:t>
            </a:r>
            <a:endParaRPr lang="en-US" baseline="0" dirty="0" smtClean="0"/>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Author’s calculations of 1860–2000 data via Campbell Gibson and Kay Jung, “Historical Census Statistics on the Foreign-Born Population of the United States: 1850–2000,” Population Division Working Paper No. 81 (Washington, D.C.: U.S. Bureau of the Census, February 2006), http://www.census.gov/population/www/</a:t>
            </a:r>
          </a:p>
          <a:p>
            <a:r>
              <a:rPr lang="en-US" sz="1200" kern="1200" baseline="0" dirty="0" smtClean="0">
                <a:solidFill>
                  <a:schemeClr val="tx1"/>
                </a:solidFill>
                <a:latin typeface="+mn-lt"/>
                <a:ea typeface="+mn-ea"/>
                <a:cs typeface="+mn-cs"/>
              </a:rPr>
              <a:t>documentation/twps0081/twps0081.html; and 2010 </a:t>
            </a:r>
            <a:r>
              <a:rPr lang="en-US" sz="1200" kern="1200" baseline="0" dirty="0" err="1" smtClean="0">
                <a:solidFill>
                  <a:schemeClr val="tx1"/>
                </a:solidFill>
                <a:latin typeface="+mn-lt"/>
                <a:ea typeface="+mn-ea"/>
                <a:cs typeface="+mn-cs"/>
              </a:rPr>
              <a:t>acs</a:t>
            </a:r>
            <a:r>
              <a:rPr lang="en-US" sz="1200" kern="1200" baseline="0" dirty="0" smtClean="0">
                <a:solidFill>
                  <a:schemeClr val="tx1"/>
                </a:solidFill>
                <a:latin typeface="+mn-lt"/>
                <a:ea typeface="+mn-ea"/>
                <a:cs typeface="+mn-cs"/>
              </a:rPr>
              <a:t> 1-year estimates, http://www.census.gov/acs/www/.</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Image source:  Pearson Asset Library</a:t>
            </a:r>
          </a:p>
        </p:txBody>
      </p:sp>
      <p:sp>
        <p:nvSpPr>
          <p:cNvPr id="4" name="Slide Number Placeholder 3"/>
          <p:cNvSpPr>
            <a:spLocks noGrp="1"/>
          </p:cNvSpPr>
          <p:nvPr>
            <p:ph type="sldNum" sz="quarter" idx="10"/>
          </p:nvPr>
        </p:nvSpPr>
        <p:spPr/>
        <p:txBody>
          <a:bodyPr/>
          <a:lstStyle/>
          <a:p>
            <a:fld id="{6DD22235-02EC-432D-9270-CF48BBCF1EB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European nations are now wrestling with immigration from northern African and the Middle East. The United States has had high levels of immigration for almost all of its history.</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DD22235-02EC-432D-9270-CF48BBCF1EB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 </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DD22235-02EC-432D-9270-CF48BBCF1EB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The numbers of foreign-born people increased (along with the nation’s overall population) after the Civil War up until labor unrest and political radicalism involving many foreign-born people created an anti-immigrant climate that led Congress to restrict immigration in the 1920s. The Great Depression and World War II discouraged immigration and reduced the number of foreign-born people. In the 1960s, Congress opened the country to greater immigration and the numbers of people coming to this country increased rapidly in the decades that followed. </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DD22235-02EC-432D-9270-CF48BBCF1EB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To see the changing ethnic diversity of the U.S. population, we must see not just the size of the foreign-born population but also the share of the population born abroad. Between the Civil War and World War I, as this slide shows, that share was high—approaching 15 percent of the total.  Thereafter, the share declined to below 5 percent by 1970. Then another reversal took place, with the share increasing, but not to the highest levels found in our nation’s past.</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6DD22235-02EC-432D-9270-CF48BBCF1EB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Many students think that there is more ethnic diversity in the United States today than ever before. These graphs show that cultural diversity has been increasing but remains below what the country experienced between 1860 and 1920.</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DD22235-02EC-432D-9270-CF48BBCF1EB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In general, political liberals favor open immigration</a:t>
            </a:r>
            <a:r>
              <a:rPr lang="en-US" i="1" baseline="0" dirty="0" smtClean="0"/>
              <a:t> in the interest of greater cultural diversity and also because immigrants tend to favor Democratic candidates. Political conservatives support immigration, evidence that the United States is a “land of opportunity,” but are cautious about increasing the rate of social change and undermining what they see as “traditional values.”</a:t>
            </a:r>
            <a:endParaRPr lang="en-US" i="1" dirty="0"/>
          </a:p>
        </p:txBody>
      </p:sp>
      <p:sp>
        <p:nvSpPr>
          <p:cNvPr id="4" name="Slide Number Placeholder 3"/>
          <p:cNvSpPr>
            <a:spLocks noGrp="1"/>
          </p:cNvSpPr>
          <p:nvPr>
            <p:ph type="sldNum" sz="quarter" idx="10"/>
          </p:nvPr>
        </p:nvSpPr>
        <p:spPr/>
        <p:txBody>
          <a:bodyPr/>
          <a:lstStyle/>
          <a:p>
            <a:fld id="{6DD22235-02EC-432D-9270-CF48BBCF1EB2}"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D219EB-1067-4839-9BF0-BD15371CD400}"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992059-48A6-4FCE-8D1F-007707F5C0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D219EB-1067-4839-9BF0-BD15371CD400}"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992059-48A6-4FCE-8D1F-007707F5C0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D219EB-1067-4839-9BF0-BD15371CD400}"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992059-48A6-4FCE-8D1F-007707F5C0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D219EB-1067-4839-9BF0-BD15371CD400}"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992059-48A6-4FCE-8D1F-007707F5C0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D219EB-1067-4839-9BF0-BD15371CD400}"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992059-48A6-4FCE-8D1F-007707F5C0B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D219EB-1067-4839-9BF0-BD15371CD400}"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992059-48A6-4FCE-8D1F-007707F5C0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D219EB-1067-4839-9BF0-BD15371CD400}" type="datetimeFigureOut">
              <a:rPr lang="en-US" smtClean="0"/>
              <a:pPr/>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992059-48A6-4FCE-8D1F-007707F5C0B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D219EB-1067-4839-9BF0-BD15371CD400}" type="datetimeFigureOut">
              <a:rPr lang="en-US" smtClean="0"/>
              <a:pPr/>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992059-48A6-4FCE-8D1F-007707F5C0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D219EB-1067-4839-9BF0-BD15371CD400}" type="datetimeFigureOut">
              <a:rPr lang="en-US" smtClean="0"/>
              <a:pPr/>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992059-48A6-4FCE-8D1F-007707F5C0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D219EB-1067-4839-9BF0-BD15371CD400}"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992059-48A6-4FCE-8D1F-007707F5C0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D219EB-1067-4839-9BF0-BD15371CD400}"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992059-48A6-4FCE-8D1F-007707F5C0B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D219EB-1067-4839-9BF0-BD15371CD400}" type="datetimeFigureOut">
              <a:rPr lang="en-US" smtClean="0"/>
              <a:pPr/>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992059-48A6-4FCE-8D1F-007707F5C0B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L1113932_Watermark.jpg"/>
          <p:cNvPicPr>
            <a:picLocks noChangeAspect="1"/>
          </p:cNvPicPr>
          <p:nvPr/>
        </p:nvPicPr>
        <p:blipFill>
          <a:blip r:embed="rId3" cstate="print"/>
          <a:srcRect l="10893" r="7407"/>
          <a:stretch>
            <a:fillRect/>
          </a:stretch>
        </p:blipFill>
        <p:spPr>
          <a:xfrm>
            <a:off x="49578" y="228600"/>
            <a:ext cx="5505372" cy="44945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Title 1"/>
          <p:cNvSpPr>
            <a:spLocks noGrp="1"/>
          </p:cNvSpPr>
          <p:nvPr>
            <p:ph type="ctrTitle"/>
          </p:nvPr>
        </p:nvSpPr>
        <p:spPr>
          <a:xfrm>
            <a:off x="5638800" y="228600"/>
            <a:ext cx="3276600" cy="3048000"/>
          </a:xfrm>
        </p:spPr>
        <p:txBody>
          <a:bodyPr>
            <a:normAutofit/>
          </a:bodyPr>
          <a:lstStyle/>
          <a:p>
            <a:r>
              <a:rPr lang="en-US" sz="4000" dirty="0" smtClean="0"/>
              <a:t>The U.S. Foreign-born Population</a:t>
            </a:r>
            <a:br>
              <a:rPr lang="en-US" sz="4000" dirty="0" smtClean="0"/>
            </a:br>
            <a:r>
              <a:rPr lang="en-US" sz="4000" dirty="0" smtClean="0"/>
              <a:t>1860 to 2010</a:t>
            </a:r>
            <a:endParaRPr lang="en-US" sz="4000" dirty="0"/>
          </a:p>
        </p:txBody>
      </p:sp>
      <p:sp>
        <p:nvSpPr>
          <p:cNvPr id="3" name="Subtitle 2"/>
          <p:cNvSpPr>
            <a:spLocks noGrp="1"/>
          </p:cNvSpPr>
          <p:nvPr>
            <p:ph type="subTitle" idx="1"/>
          </p:nvPr>
        </p:nvSpPr>
        <p:spPr>
          <a:xfrm>
            <a:off x="5105400" y="3276600"/>
            <a:ext cx="4038600" cy="1981200"/>
          </a:xfrm>
        </p:spPr>
        <p:txBody>
          <a:bodyPr>
            <a:noAutofit/>
          </a:bodyPr>
          <a:lstStyle/>
          <a:p>
            <a:r>
              <a:rPr lang="en-US" sz="2800" dirty="0" smtClean="0">
                <a:solidFill>
                  <a:srgbClr val="92D050"/>
                </a:solidFill>
              </a:rPr>
              <a:t>Sociology</a:t>
            </a:r>
            <a:r>
              <a:rPr lang="en-US" sz="3000" dirty="0" smtClean="0">
                <a:solidFill>
                  <a:srgbClr val="92D050"/>
                </a:solidFill>
              </a:rPr>
              <a:t> </a:t>
            </a:r>
          </a:p>
          <a:p>
            <a:pPr>
              <a:spcBef>
                <a:spcPts val="0"/>
              </a:spcBef>
            </a:pPr>
            <a:r>
              <a:rPr lang="en-US" sz="2000" dirty="0" smtClean="0"/>
              <a:t>Chapter 3:  Culture</a:t>
            </a:r>
          </a:p>
          <a:p>
            <a:pPr>
              <a:spcBef>
                <a:spcPts val="0"/>
              </a:spcBef>
            </a:pPr>
            <a:endParaRPr lang="en-US" sz="1800" dirty="0" smtClean="0">
              <a:solidFill>
                <a:srgbClr val="00B0F0"/>
              </a:solidFill>
            </a:endParaRPr>
          </a:p>
          <a:p>
            <a:pPr>
              <a:spcBef>
                <a:spcPts val="0"/>
              </a:spcBef>
            </a:pPr>
            <a:r>
              <a:rPr lang="en-US" sz="2800" dirty="0" smtClean="0">
                <a:solidFill>
                  <a:srgbClr val="00B0F0"/>
                </a:solidFill>
              </a:rPr>
              <a:t>Society:  The Basics </a:t>
            </a:r>
          </a:p>
          <a:p>
            <a:pPr>
              <a:spcBef>
                <a:spcPts val="0"/>
              </a:spcBef>
            </a:pPr>
            <a:r>
              <a:rPr lang="en-US" sz="2000" dirty="0" smtClean="0"/>
              <a:t>Chapter 2:  Culture</a:t>
            </a:r>
            <a:endParaRPr lang="en-US" sz="2000" dirty="0"/>
          </a:p>
        </p:txBody>
      </p:sp>
      <p:pic>
        <p:nvPicPr>
          <p:cNvPr id="5" name="Picture 4" descr="Society-14e-cover.jpg"/>
          <p:cNvPicPr>
            <a:picLocks noChangeAspect="1"/>
          </p:cNvPicPr>
          <p:nvPr/>
        </p:nvPicPr>
        <p:blipFill>
          <a:blip r:embed="rId4" cstate="print"/>
          <a:srcRect l="2100" r="3400" b="1667"/>
          <a:stretch>
            <a:fillRect/>
          </a:stretch>
        </p:blipFill>
        <p:spPr>
          <a:xfrm>
            <a:off x="7467600" y="5334000"/>
            <a:ext cx="906653" cy="11887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descr="Sociology-16e-cover.jpg"/>
          <p:cNvPicPr>
            <a:picLocks noChangeAspect="1"/>
          </p:cNvPicPr>
          <p:nvPr/>
        </p:nvPicPr>
        <p:blipFill>
          <a:blip r:embed="rId5" cstate="print"/>
          <a:srcRect t="1603" b="601"/>
          <a:stretch>
            <a:fillRect/>
          </a:stretch>
        </p:blipFill>
        <p:spPr>
          <a:xfrm>
            <a:off x="6019800" y="5334000"/>
            <a:ext cx="908590" cy="11887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cstate="print"/>
          <a:srcRect/>
          <a:stretch>
            <a:fillRect/>
          </a:stretch>
        </p:blipFill>
        <p:spPr bwMode="auto">
          <a:xfrm>
            <a:off x="0" y="4572000"/>
            <a:ext cx="5495925" cy="123825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rot="20944824">
            <a:off x="156520" y="503221"/>
            <a:ext cx="5521353" cy="2180265"/>
          </a:xfrm>
          <a:prstGeom prst="rect">
            <a:avLst/>
          </a:prstGeom>
          <a:noFill/>
          <a:ln w="9525">
            <a:noFill/>
            <a:miter lim="800000"/>
            <a:headEnd/>
            <a:tailEnd/>
          </a:ln>
        </p:spPr>
      </p:pic>
      <p:pic>
        <p:nvPicPr>
          <p:cNvPr id="1026" name="Picture 2"/>
          <p:cNvPicPr>
            <a:picLocks noChangeAspect="1" noChangeArrowheads="1"/>
          </p:cNvPicPr>
          <p:nvPr/>
        </p:nvPicPr>
        <p:blipFill>
          <a:blip r:embed="rId5" cstate="print"/>
          <a:srcRect/>
          <a:stretch>
            <a:fillRect/>
          </a:stretch>
        </p:blipFill>
        <p:spPr bwMode="auto">
          <a:xfrm rot="420640">
            <a:off x="2702526" y="2576802"/>
            <a:ext cx="6072187" cy="954103"/>
          </a:xfrm>
          <a:prstGeom prst="rect">
            <a:avLst/>
          </a:prstGeom>
          <a:noFill/>
          <a:ln w="3175">
            <a:solidFill>
              <a:schemeClr val="bg2"/>
            </a:solidFill>
            <a:miter lim="800000"/>
            <a:headEnd/>
            <a:tailEnd/>
          </a:ln>
        </p:spPr>
      </p:pic>
      <p:pic>
        <p:nvPicPr>
          <p:cNvPr id="1028" name="Picture 4"/>
          <p:cNvPicPr>
            <a:picLocks noChangeAspect="1" noChangeArrowheads="1"/>
          </p:cNvPicPr>
          <p:nvPr/>
        </p:nvPicPr>
        <p:blipFill>
          <a:blip r:embed="rId6" cstate="print"/>
          <a:srcRect/>
          <a:stretch>
            <a:fillRect/>
          </a:stretch>
        </p:blipFill>
        <p:spPr bwMode="auto">
          <a:xfrm rot="21377465">
            <a:off x="1162732" y="3627476"/>
            <a:ext cx="6162675" cy="809625"/>
          </a:xfrm>
          <a:prstGeom prst="rect">
            <a:avLst/>
          </a:prstGeom>
          <a:noFill/>
          <a:ln w="9525">
            <a:noFill/>
            <a:miter lim="800000"/>
            <a:headEnd/>
            <a:tailEnd/>
          </a:ln>
        </p:spPr>
      </p:pic>
      <p:sp>
        <p:nvSpPr>
          <p:cNvPr id="6" name="Rectangle 5"/>
          <p:cNvSpPr/>
          <p:nvPr/>
        </p:nvSpPr>
        <p:spPr>
          <a:xfrm>
            <a:off x="5486400" y="457200"/>
            <a:ext cx="3291457" cy="193899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cap="none" spc="50" dirty="0" smtClean="0">
                <a:ln w="11430">
                  <a:solidFill>
                    <a:schemeClr val="bg2"/>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Election 2016</a:t>
            </a:r>
            <a:endParaRPr lang="en-US" sz="6000" b="1" cap="none" spc="50" dirty="0">
              <a:ln w="11430">
                <a:solidFill>
                  <a:schemeClr val="bg2"/>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1030" name="Picture 6"/>
          <p:cNvPicPr>
            <a:picLocks noChangeAspect="1" noChangeArrowheads="1"/>
          </p:cNvPicPr>
          <p:nvPr/>
        </p:nvPicPr>
        <p:blipFill>
          <a:blip r:embed="rId7" cstate="print"/>
          <a:srcRect/>
          <a:stretch>
            <a:fillRect/>
          </a:stretch>
        </p:blipFill>
        <p:spPr bwMode="auto">
          <a:xfrm rot="20737476">
            <a:off x="3976528" y="5098259"/>
            <a:ext cx="5105400" cy="114387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300"/>
                                  </p:stCondLst>
                                  <p:childTnLst>
                                    <p:set>
                                      <p:cBhvr>
                                        <p:cTn id="9" dur="1" fill="hold">
                                          <p:stCondLst>
                                            <p:cond delay="0"/>
                                          </p:stCondLst>
                                        </p:cTn>
                                        <p:tgtEl>
                                          <p:spTgt spid="1026"/>
                                        </p:tgtEl>
                                        <p:attrNameLst>
                                          <p:attrName>style.visibility</p:attrName>
                                        </p:attrNameLst>
                                      </p:cBhvr>
                                      <p:to>
                                        <p:strVal val="visible"/>
                                      </p:to>
                                    </p:set>
                                  </p:childTnLst>
                                </p:cTn>
                              </p:par>
                            </p:childTnLst>
                          </p:cTn>
                        </p:par>
                        <p:par>
                          <p:cTn id="10" fill="hold">
                            <p:stCondLst>
                              <p:cond delay="300"/>
                            </p:stCondLst>
                            <p:childTnLst>
                              <p:par>
                                <p:cTn id="11" presetID="1" presetClass="entr" presetSubtype="0" fill="hold" nodeType="afterEffect">
                                  <p:stCondLst>
                                    <p:cond delay="300"/>
                                  </p:stCondLst>
                                  <p:childTnLst>
                                    <p:set>
                                      <p:cBhvr>
                                        <p:cTn id="12" dur="1" fill="hold">
                                          <p:stCondLst>
                                            <p:cond delay="0"/>
                                          </p:stCondLst>
                                        </p:cTn>
                                        <p:tgtEl>
                                          <p:spTgt spid="1028"/>
                                        </p:tgtEl>
                                        <p:attrNameLst>
                                          <p:attrName>style.visibility</p:attrName>
                                        </p:attrNameLst>
                                      </p:cBhvr>
                                      <p:to>
                                        <p:strVal val="visible"/>
                                      </p:to>
                                    </p:set>
                                  </p:childTnLst>
                                </p:cTn>
                              </p:par>
                            </p:childTnLst>
                          </p:cTn>
                        </p:par>
                        <p:par>
                          <p:cTn id="13" fill="hold">
                            <p:stCondLst>
                              <p:cond delay="600"/>
                            </p:stCondLst>
                            <p:childTnLst>
                              <p:par>
                                <p:cTn id="14" presetID="1" presetClass="entr" presetSubtype="0" fill="hold" nodeType="afterEffect">
                                  <p:stCondLst>
                                    <p:cond delay="300"/>
                                  </p:stCondLst>
                                  <p:childTnLst>
                                    <p:set>
                                      <p:cBhvr>
                                        <p:cTn id="15" dur="1" fill="hold">
                                          <p:stCondLst>
                                            <p:cond delay="0"/>
                                          </p:stCondLst>
                                        </p:cTn>
                                        <p:tgtEl>
                                          <p:spTgt spid="1029"/>
                                        </p:tgtEl>
                                        <p:attrNameLst>
                                          <p:attrName>style.visibility</p:attrName>
                                        </p:attrNameLst>
                                      </p:cBhvr>
                                      <p:to>
                                        <p:strVal val="visible"/>
                                      </p:to>
                                    </p:set>
                                  </p:childTnLst>
                                </p:cTn>
                              </p:par>
                            </p:childTnLst>
                          </p:cTn>
                        </p:par>
                        <p:par>
                          <p:cTn id="16" fill="hold">
                            <p:stCondLst>
                              <p:cond delay="900"/>
                            </p:stCondLst>
                            <p:childTnLst>
                              <p:par>
                                <p:cTn id="17" presetID="1" presetClass="entr" presetSubtype="0" fill="hold" nodeType="afterEffect">
                                  <p:stCondLst>
                                    <p:cond delay="200"/>
                                  </p:stCondLst>
                                  <p:childTnLst>
                                    <p:set>
                                      <p:cBhvr>
                                        <p:cTn id="18" dur="1" fill="hold">
                                          <p:stCondLst>
                                            <p:cond delay="0"/>
                                          </p:stCondLst>
                                        </p:cTn>
                                        <p:tgtEl>
                                          <p:spTgt spid="10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cstate="print"/>
          <a:srcRect/>
          <a:stretch>
            <a:fillRect/>
          </a:stretch>
        </p:blipFill>
        <p:spPr bwMode="auto">
          <a:xfrm>
            <a:off x="0" y="4572000"/>
            <a:ext cx="5495925" cy="123825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rot="20944824">
            <a:off x="156520" y="503221"/>
            <a:ext cx="5521353" cy="2180265"/>
          </a:xfrm>
          <a:prstGeom prst="rect">
            <a:avLst/>
          </a:prstGeom>
          <a:noFill/>
          <a:ln w="9525">
            <a:noFill/>
            <a:miter lim="800000"/>
            <a:headEnd/>
            <a:tailEnd/>
          </a:ln>
        </p:spPr>
      </p:pic>
      <p:pic>
        <p:nvPicPr>
          <p:cNvPr id="1026" name="Picture 2"/>
          <p:cNvPicPr>
            <a:picLocks noChangeAspect="1" noChangeArrowheads="1"/>
          </p:cNvPicPr>
          <p:nvPr/>
        </p:nvPicPr>
        <p:blipFill>
          <a:blip r:embed="rId5" cstate="print"/>
          <a:srcRect/>
          <a:stretch>
            <a:fillRect/>
          </a:stretch>
        </p:blipFill>
        <p:spPr bwMode="auto">
          <a:xfrm rot="420640">
            <a:off x="2702526" y="2576802"/>
            <a:ext cx="6072187" cy="954103"/>
          </a:xfrm>
          <a:prstGeom prst="rect">
            <a:avLst/>
          </a:prstGeom>
          <a:noFill/>
          <a:ln w="3175">
            <a:solidFill>
              <a:schemeClr val="bg2"/>
            </a:solidFill>
            <a:miter lim="800000"/>
            <a:headEnd/>
            <a:tailEnd/>
          </a:ln>
        </p:spPr>
      </p:pic>
      <p:pic>
        <p:nvPicPr>
          <p:cNvPr id="1028" name="Picture 4"/>
          <p:cNvPicPr>
            <a:picLocks noChangeAspect="1" noChangeArrowheads="1"/>
          </p:cNvPicPr>
          <p:nvPr/>
        </p:nvPicPr>
        <p:blipFill>
          <a:blip r:embed="rId6" cstate="print"/>
          <a:srcRect/>
          <a:stretch>
            <a:fillRect/>
          </a:stretch>
        </p:blipFill>
        <p:spPr bwMode="auto">
          <a:xfrm rot="21377465">
            <a:off x="1162732" y="3627476"/>
            <a:ext cx="6162675" cy="809625"/>
          </a:xfrm>
          <a:prstGeom prst="rect">
            <a:avLst/>
          </a:prstGeom>
          <a:noFill/>
          <a:ln w="9525">
            <a:noFill/>
            <a:miter lim="800000"/>
            <a:headEnd/>
            <a:tailEnd/>
          </a:ln>
        </p:spPr>
      </p:pic>
      <p:sp>
        <p:nvSpPr>
          <p:cNvPr id="6" name="Rectangle 5"/>
          <p:cNvSpPr/>
          <p:nvPr/>
        </p:nvSpPr>
        <p:spPr>
          <a:xfrm>
            <a:off x="5486400" y="457200"/>
            <a:ext cx="3291457" cy="193899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cap="none" spc="50" dirty="0" smtClean="0">
                <a:ln w="11430">
                  <a:solidFill>
                    <a:schemeClr val="bg2"/>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Election 2016</a:t>
            </a:r>
            <a:endParaRPr lang="en-US" sz="6000" b="1" cap="none" spc="50" dirty="0">
              <a:ln w="11430">
                <a:solidFill>
                  <a:schemeClr val="bg2"/>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1030" name="Picture 6"/>
          <p:cNvPicPr>
            <a:picLocks noChangeAspect="1" noChangeArrowheads="1"/>
          </p:cNvPicPr>
          <p:nvPr/>
        </p:nvPicPr>
        <p:blipFill>
          <a:blip r:embed="rId7" cstate="print"/>
          <a:srcRect/>
          <a:stretch>
            <a:fillRect/>
          </a:stretch>
        </p:blipFill>
        <p:spPr bwMode="auto">
          <a:xfrm rot="20737476">
            <a:off x="3976528" y="5098259"/>
            <a:ext cx="5105400" cy="1143879"/>
          </a:xfrm>
          <a:prstGeom prst="rect">
            <a:avLst/>
          </a:prstGeom>
          <a:noFill/>
          <a:ln w="9525">
            <a:noFill/>
            <a:miter lim="800000"/>
            <a:headEnd/>
            <a:tailEnd/>
          </a:ln>
        </p:spPr>
      </p:pic>
      <p:sp>
        <p:nvSpPr>
          <p:cNvPr id="8" name="TextBox 7"/>
          <p:cNvSpPr txBox="1"/>
          <p:nvPr/>
        </p:nvSpPr>
        <p:spPr>
          <a:xfrm>
            <a:off x="838200" y="2362200"/>
            <a:ext cx="7315200" cy="3354765"/>
          </a:xfrm>
          <a:prstGeom prst="rect">
            <a:avLst/>
          </a:prstGeom>
          <a:noFill/>
        </p:spPr>
        <p:txBody>
          <a:bodyPr wrap="square" rtlCol="0">
            <a:spAutoFit/>
          </a:bodyPr>
          <a:lstStyle/>
          <a:p>
            <a:pPr>
              <a:spcBef>
                <a:spcPts val="1200"/>
              </a:spcBef>
            </a:pPr>
            <a:r>
              <a:rPr lang="en-US" sz="3200" dirty="0" smtClean="0"/>
              <a:t>Immigration has been one of the most important issues debated throughout the 2016 presidential election...</a:t>
            </a:r>
          </a:p>
          <a:p>
            <a:pPr algn="r">
              <a:spcBef>
                <a:spcPts val="1200"/>
              </a:spcBef>
            </a:pPr>
            <a:endParaRPr lang="en-US" sz="3200" i="1" dirty="0" smtClean="0"/>
          </a:p>
          <a:p>
            <a:pPr algn="r">
              <a:spcBef>
                <a:spcPts val="1200"/>
              </a:spcBef>
            </a:pPr>
            <a:r>
              <a:rPr lang="en-US" sz="3200" i="1" dirty="0" smtClean="0"/>
              <a:t>What are some of the facts about this country’s immigration experience?</a:t>
            </a:r>
            <a:endParaRPr lang="en-US" sz="32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afterEffect">
                                  <p:stCondLst>
                                    <p:cond delay="0"/>
                                  </p:stCondLst>
                                  <p:childTnLst>
                                    <p:animEffect transition="out" filter="fade">
                                      <p:cBhvr>
                                        <p:cTn id="6" dur="500"/>
                                        <p:tgtEl>
                                          <p:spTgt spid="1027"/>
                                        </p:tgtEl>
                                      </p:cBhvr>
                                    </p:animEffect>
                                    <p:set>
                                      <p:cBhvr>
                                        <p:cTn id="7" dur="1" fill="hold">
                                          <p:stCondLst>
                                            <p:cond delay="499"/>
                                          </p:stCondLst>
                                        </p:cTn>
                                        <p:tgtEl>
                                          <p:spTgt spid="1027"/>
                                        </p:tgtEl>
                                        <p:attrNameLst>
                                          <p:attrName>style.visibility</p:attrName>
                                        </p:attrNameLst>
                                      </p:cBhvr>
                                      <p:to>
                                        <p:strVal val="hidden"/>
                                      </p:to>
                                    </p:set>
                                  </p:childTnLst>
                                </p:cTn>
                              </p:par>
                            </p:childTnLst>
                          </p:cTn>
                        </p:par>
                        <p:par>
                          <p:cTn id="8" fill="hold">
                            <p:stCondLst>
                              <p:cond delay="500"/>
                            </p:stCondLst>
                            <p:childTnLst>
                              <p:par>
                                <p:cTn id="9" presetID="10" presetClass="exit" presetSubtype="0" fill="hold" nodeType="afterEffect">
                                  <p:stCondLst>
                                    <p:cond delay="0"/>
                                  </p:stCondLst>
                                  <p:childTnLst>
                                    <p:animEffect transition="out" filter="fade">
                                      <p:cBhvr>
                                        <p:cTn id="10" dur="500"/>
                                        <p:tgtEl>
                                          <p:spTgt spid="1026"/>
                                        </p:tgtEl>
                                      </p:cBhvr>
                                    </p:animEffect>
                                    <p:set>
                                      <p:cBhvr>
                                        <p:cTn id="11" dur="1" fill="hold">
                                          <p:stCondLst>
                                            <p:cond delay="499"/>
                                          </p:stCondLst>
                                        </p:cTn>
                                        <p:tgtEl>
                                          <p:spTgt spid="1026"/>
                                        </p:tgtEl>
                                        <p:attrNameLst>
                                          <p:attrName>style.visibility</p:attrName>
                                        </p:attrNameLst>
                                      </p:cBhvr>
                                      <p:to>
                                        <p:strVal val="hidden"/>
                                      </p:to>
                                    </p:set>
                                  </p:childTnLst>
                                </p:cTn>
                              </p:par>
                            </p:childTnLst>
                          </p:cTn>
                        </p:par>
                        <p:par>
                          <p:cTn id="12" fill="hold">
                            <p:stCondLst>
                              <p:cond delay="1000"/>
                            </p:stCondLst>
                            <p:childTnLst>
                              <p:par>
                                <p:cTn id="13" presetID="10" presetClass="exit" presetSubtype="0" fill="hold" nodeType="afterEffect">
                                  <p:stCondLst>
                                    <p:cond delay="0"/>
                                  </p:stCondLst>
                                  <p:childTnLst>
                                    <p:animEffect transition="out" filter="fade">
                                      <p:cBhvr>
                                        <p:cTn id="14" dur="500"/>
                                        <p:tgtEl>
                                          <p:spTgt spid="1028"/>
                                        </p:tgtEl>
                                      </p:cBhvr>
                                    </p:animEffect>
                                    <p:set>
                                      <p:cBhvr>
                                        <p:cTn id="15" dur="1" fill="hold">
                                          <p:stCondLst>
                                            <p:cond delay="499"/>
                                          </p:stCondLst>
                                        </p:cTn>
                                        <p:tgtEl>
                                          <p:spTgt spid="1028"/>
                                        </p:tgtEl>
                                        <p:attrNameLst>
                                          <p:attrName>style.visibility</p:attrName>
                                        </p:attrNameLst>
                                      </p:cBhvr>
                                      <p:to>
                                        <p:strVal val="hidden"/>
                                      </p:to>
                                    </p:set>
                                  </p:childTnLst>
                                </p:cTn>
                              </p:par>
                            </p:childTnLst>
                          </p:cTn>
                        </p:par>
                        <p:par>
                          <p:cTn id="16" fill="hold">
                            <p:stCondLst>
                              <p:cond delay="1500"/>
                            </p:stCondLst>
                            <p:childTnLst>
                              <p:par>
                                <p:cTn id="17" presetID="10" presetClass="exit" presetSubtype="0" fill="hold" nodeType="afterEffect">
                                  <p:stCondLst>
                                    <p:cond delay="0"/>
                                  </p:stCondLst>
                                  <p:childTnLst>
                                    <p:animEffect transition="out" filter="fade">
                                      <p:cBhvr>
                                        <p:cTn id="18" dur="500"/>
                                        <p:tgtEl>
                                          <p:spTgt spid="1029"/>
                                        </p:tgtEl>
                                      </p:cBhvr>
                                    </p:animEffect>
                                    <p:set>
                                      <p:cBhvr>
                                        <p:cTn id="19" dur="1" fill="hold">
                                          <p:stCondLst>
                                            <p:cond delay="499"/>
                                          </p:stCondLst>
                                        </p:cTn>
                                        <p:tgtEl>
                                          <p:spTgt spid="1029"/>
                                        </p:tgtEl>
                                        <p:attrNameLst>
                                          <p:attrName>style.visibility</p:attrName>
                                        </p:attrNameLst>
                                      </p:cBhvr>
                                      <p:to>
                                        <p:strVal val="hidden"/>
                                      </p:to>
                                    </p:set>
                                  </p:childTnLst>
                                </p:cTn>
                              </p:par>
                            </p:childTnLst>
                          </p:cTn>
                        </p:par>
                        <p:par>
                          <p:cTn id="20" fill="hold">
                            <p:stCondLst>
                              <p:cond delay="2000"/>
                            </p:stCondLst>
                            <p:childTnLst>
                              <p:par>
                                <p:cTn id="21" presetID="10" presetClass="exit" presetSubtype="0" fill="hold" nodeType="afterEffect">
                                  <p:stCondLst>
                                    <p:cond delay="0"/>
                                  </p:stCondLst>
                                  <p:childTnLst>
                                    <p:animEffect transition="out" filter="fade">
                                      <p:cBhvr>
                                        <p:cTn id="22" dur="500"/>
                                        <p:tgtEl>
                                          <p:spTgt spid="1030"/>
                                        </p:tgtEl>
                                      </p:cBhvr>
                                    </p:animEffect>
                                    <p:set>
                                      <p:cBhvr>
                                        <p:cTn id="23" dur="1" fill="hold">
                                          <p:stCondLst>
                                            <p:cond delay="499"/>
                                          </p:stCondLst>
                                        </p:cTn>
                                        <p:tgtEl>
                                          <p:spTgt spid="1030"/>
                                        </p:tgtEl>
                                        <p:attrNameLst>
                                          <p:attrName>style.visibility</p:attrName>
                                        </p:attrNameLst>
                                      </p:cBhvr>
                                      <p:to>
                                        <p:strVal val="hidden"/>
                                      </p:to>
                                    </p:set>
                                  </p:childTnLst>
                                </p:cTn>
                              </p:par>
                              <p:par>
                                <p:cTn id="24" presetID="10" presetClass="entr" presetSubtype="0" fill="hold" grpId="0" nodeType="withEffect">
                                  <p:stCondLst>
                                    <p:cond delay="0"/>
                                  </p:stCondLst>
                                  <p:childTnLst>
                                    <p:set>
                                      <p:cBhvr>
                                        <p:cTn id="25" dur="1" fill="hold">
                                          <p:stCondLst>
                                            <p:cond delay="0"/>
                                          </p:stCondLst>
                                        </p:cTn>
                                        <p:tgtEl>
                                          <p:spTgt spid="8">
                                            <p:txEl>
                                              <p:pRg st="0" end="0"/>
                                            </p:txEl>
                                          </p:spTgt>
                                        </p:tgtEl>
                                        <p:attrNameLst>
                                          <p:attrName>style.visibility</p:attrName>
                                        </p:attrNameLst>
                                      </p:cBhvr>
                                      <p:to>
                                        <p:strVal val="visible"/>
                                      </p:to>
                                    </p:set>
                                    <p:animEffect transition="in" filter="fade">
                                      <p:cBhvr>
                                        <p:cTn id="26" dur="2000"/>
                                        <p:tgtEl>
                                          <p:spTgt spid="8">
                                            <p:txEl>
                                              <p:pRg st="0" end="0"/>
                                            </p:txEl>
                                          </p:spTgt>
                                        </p:tgtEl>
                                      </p:cBhvr>
                                    </p:animEffect>
                                  </p:childTnLst>
                                </p:cTn>
                              </p:par>
                            </p:childTnLst>
                          </p:cTn>
                        </p:par>
                        <p:par>
                          <p:cTn id="27" fill="hold">
                            <p:stCondLst>
                              <p:cond delay="4000"/>
                            </p:stCondLst>
                            <p:childTnLst>
                              <p:par>
                                <p:cTn id="28" presetID="10" presetClass="entr" presetSubtype="0" fill="hold" grpId="0" nodeType="afterEffect">
                                  <p:stCondLst>
                                    <p:cond delay="500"/>
                                  </p:stCondLst>
                                  <p:childTnLst>
                                    <p:set>
                                      <p:cBhvr>
                                        <p:cTn id="29" dur="1" fill="hold">
                                          <p:stCondLst>
                                            <p:cond delay="0"/>
                                          </p:stCondLst>
                                        </p:cTn>
                                        <p:tgtEl>
                                          <p:spTgt spid="8">
                                            <p:txEl>
                                              <p:pRg st="2" end="2"/>
                                            </p:txEl>
                                          </p:spTgt>
                                        </p:tgtEl>
                                        <p:attrNameLst>
                                          <p:attrName>style.visibility</p:attrName>
                                        </p:attrNameLst>
                                      </p:cBhvr>
                                      <p:to>
                                        <p:strVal val="visible"/>
                                      </p:to>
                                    </p:set>
                                    <p:animEffect transition="in" filter="fade">
                                      <p:cBhvr>
                                        <p:cTn id="30" dur="20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533400" y="1447800"/>
          <a:ext cx="79248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7169" name="Rectangle 1"/>
          <p:cNvSpPr>
            <a:spLocks noChangeArrowheads="1"/>
          </p:cNvSpPr>
          <p:nvPr/>
        </p:nvSpPr>
        <p:spPr bwMode="auto">
          <a:xfrm>
            <a:off x="304800" y="228600"/>
            <a:ext cx="8839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800" i="1" dirty="0" smtClean="0">
                <a:latin typeface="Arial" pitchFamily="34" charset="0"/>
                <a:ea typeface="Calibri" pitchFamily="34" charset="0"/>
                <a:cs typeface="Times New Roman" pitchFamily="18" charset="0"/>
              </a:rPr>
              <a:t>What patterns do you see in the number of foreign-born people in the United States over time?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0" dur="2000"/>
                                        <p:tgtEl>
                                          <p:spTgt spid="4">
                                            <p:graphicEl>
                                              <a:chart seriesIdx="0"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series"/>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381000" y="1397000"/>
          <a:ext cx="8305800" cy="52324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533400" y="304800"/>
            <a:ext cx="8229600" cy="830997"/>
          </a:xfrm>
          <a:prstGeom prst="rect">
            <a:avLst/>
          </a:prstGeom>
          <a:noFill/>
        </p:spPr>
        <p:txBody>
          <a:bodyPr wrap="square" rtlCol="0">
            <a:spAutoFit/>
          </a:bodyPr>
          <a:lstStyle/>
          <a:p>
            <a:r>
              <a:rPr lang="en-US" sz="2400" dirty="0" smtClean="0"/>
              <a:t>The bars in this chart represent the </a:t>
            </a:r>
            <a:r>
              <a:rPr lang="en-US" sz="2400" b="1" i="1" dirty="0" smtClean="0">
                <a:solidFill>
                  <a:schemeClr val="accent1">
                    <a:lumMod val="60000"/>
                    <a:lumOff val="40000"/>
                  </a:schemeClr>
                </a:solidFill>
              </a:rPr>
              <a:t>share</a:t>
            </a:r>
            <a:r>
              <a:rPr lang="en-US" sz="2400" dirty="0" smtClean="0"/>
              <a:t> of the U.S. population born abroad for each decade between 1860 and 2010.</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graphicEl>
                                              <a:chart seriesIdx="-3" categoryIdx="-3" bldStep="gridLegend"/>
                                            </p:graphicEl>
                                          </p:spTgt>
                                        </p:tgtEl>
                                        <p:attrNameLst>
                                          <p:attrName>style.visibility</p:attrName>
                                        </p:attrNameLst>
                                      </p:cBhvr>
                                      <p:to>
                                        <p:strVal val="visible"/>
                                      </p:to>
                                    </p:set>
                                  </p:childTnLst>
                                </p:cTn>
                              </p:par>
                            </p:childTnLst>
                          </p:cTn>
                        </p:par>
                        <p:par>
                          <p:cTn id="7" fill="hold">
                            <p:stCondLst>
                              <p:cond delay="0"/>
                            </p:stCondLst>
                            <p:childTnLst>
                              <p:par>
                                <p:cTn id="8" presetID="22" presetClass="entr" presetSubtype="4" fill="hold" grpId="0" nodeType="afterEffect">
                                  <p:stCondLst>
                                    <p:cond delay="0"/>
                                  </p:stCondLst>
                                  <p:childTnLst>
                                    <p:set>
                                      <p:cBhvr>
                                        <p:cTn id="9" dur="1" fill="hold">
                                          <p:stCondLst>
                                            <p:cond delay="0"/>
                                          </p:stCondLst>
                                        </p:cTn>
                                        <p:tgtEl>
                                          <p:spTgt spid="2">
                                            <p:graphicEl>
                                              <a:chart seriesIdx="0" categoryIdx="-4" bldStep="series"/>
                                            </p:graphicEl>
                                          </p:spTgt>
                                        </p:tgtEl>
                                        <p:attrNameLst>
                                          <p:attrName>style.visibility</p:attrName>
                                        </p:attrNameLst>
                                      </p:cBhvr>
                                      <p:to>
                                        <p:strVal val="visible"/>
                                      </p:to>
                                    </p:set>
                                    <p:animEffect transition="in" filter="wipe(down)">
                                      <p:cBhvr>
                                        <p:cTn id="10" dur="1000"/>
                                        <p:tgtEl>
                                          <p:spTgt spid="2">
                                            <p:graphicEl>
                                              <a:chart seriesIdx="0"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uiExpand="1">
        <p:bldSub>
          <a:bldChart bld="series"/>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4343400" y="0"/>
          <a:ext cx="4800600" cy="6629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p:cNvGraphicFramePr/>
          <p:nvPr/>
        </p:nvGraphicFramePr>
        <p:xfrm>
          <a:off x="0" y="0"/>
          <a:ext cx="3962400" cy="6629400"/>
        </p:xfrm>
        <a:graphic>
          <a:graphicData uri="http://schemas.openxmlformats.org/drawingml/2006/chart">
            <c:chart xmlns:c="http://schemas.openxmlformats.org/drawingml/2006/chart" xmlns:r="http://schemas.openxmlformats.org/officeDocument/2006/relationships" r:id="rId4"/>
          </a:graphicData>
        </a:graphic>
      </p:graphicFrame>
      <p:cxnSp>
        <p:nvCxnSpPr>
          <p:cNvPr id="5" name="Straight Connector 4"/>
          <p:cNvCxnSpPr/>
          <p:nvPr/>
        </p:nvCxnSpPr>
        <p:spPr>
          <a:xfrm>
            <a:off x="4114800" y="0"/>
            <a:ext cx="76200" cy="6858000"/>
          </a:xfrm>
          <a:prstGeom prst="line">
            <a:avLst/>
          </a:prstGeom>
          <a:ln w="28575">
            <a:solidFill>
              <a:srgbClr val="92D050"/>
            </a:solidFill>
            <a:prstDash val="sysDash"/>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762000" y="762000"/>
            <a:ext cx="24384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There are more foreign-born people in the United States than ever before.</a:t>
            </a:r>
            <a:endParaRPr lang="en-US" dirty="0"/>
          </a:p>
        </p:txBody>
      </p:sp>
      <p:sp>
        <p:nvSpPr>
          <p:cNvPr id="7" name="Rectangle 6"/>
          <p:cNvSpPr/>
          <p:nvPr/>
        </p:nvSpPr>
        <p:spPr>
          <a:xfrm>
            <a:off x="5105400" y="4648200"/>
            <a:ext cx="3733800" cy="1295400"/>
          </a:xfrm>
          <a:prstGeom prst="rect">
            <a:avLst/>
          </a:prstGeom>
          <a:solidFill>
            <a:srgbClr val="4F81BD">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Yet, the </a:t>
            </a:r>
            <a:r>
              <a:rPr lang="en-US" i="1" dirty="0" smtClean="0"/>
              <a:t>share</a:t>
            </a:r>
            <a:r>
              <a:rPr lang="en-US" dirty="0" smtClean="0"/>
              <a:t> of the population that is foreign-born remains below what it was during the height of what was called the “Great Immigration.”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524000"/>
            <a:ext cx="7620000" cy="4832092"/>
          </a:xfrm>
          <a:prstGeom prst="rect">
            <a:avLst/>
          </a:prstGeom>
          <a:noFill/>
        </p:spPr>
        <p:txBody>
          <a:bodyPr wrap="square" rtlCol="0">
            <a:spAutoFit/>
          </a:bodyPr>
          <a:lstStyle/>
          <a:p>
            <a:r>
              <a:rPr lang="en-US" sz="2800" dirty="0" smtClean="0"/>
              <a:t> </a:t>
            </a:r>
          </a:p>
          <a:p>
            <a:r>
              <a:rPr lang="en-US" sz="2800" dirty="0" smtClean="0"/>
              <a:t>How would you describe our national response to immigration? What do people point to as the benefits of our nation gaining (typically young) foreign-born people? What concerns do people express?</a:t>
            </a:r>
          </a:p>
          <a:p>
            <a:r>
              <a:rPr lang="en-US" sz="2800" dirty="0" smtClean="0"/>
              <a:t> </a:t>
            </a:r>
          </a:p>
          <a:p>
            <a:r>
              <a:rPr lang="en-US" sz="2800" dirty="0" smtClean="0"/>
              <a:t>Do you think there is more public awareness of cultural diversity today than in the past? What part do the mass media and computer technology play in encouraging or discouraging cultural awareness?</a:t>
            </a:r>
            <a:endParaRPr lang="en-US" sz="2800" dirty="0"/>
          </a:p>
        </p:txBody>
      </p:sp>
      <p:sp>
        <p:nvSpPr>
          <p:cNvPr id="3" name="TextBox 2"/>
          <p:cNvSpPr txBox="1"/>
          <p:nvPr/>
        </p:nvSpPr>
        <p:spPr>
          <a:xfrm>
            <a:off x="685800" y="1066800"/>
            <a:ext cx="4267200" cy="553998"/>
          </a:xfrm>
          <a:prstGeom prst="rect">
            <a:avLst/>
          </a:prstGeom>
          <a:noFill/>
        </p:spPr>
        <p:txBody>
          <a:bodyPr wrap="square" rtlCol="0">
            <a:spAutoFit/>
          </a:bodyPr>
          <a:lstStyle/>
          <a:p>
            <a:r>
              <a:rPr lang="en-US" sz="3000" b="1" dirty="0" smtClean="0">
                <a:solidFill>
                  <a:srgbClr val="92D050"/>
                </a:solidFill>
              </a:rPr>
              <a:t>Discussion Questions</a:t>
            </a:r>
            <a:endParaRPr lang="en-US" sz="3000" b="1" dirty="0">
              <a:solidFill>
                <a:srgbClr val="92D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0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11124</TotalTime>
  <Words>575</Words>
  <Application>Microsoft Office PowerPoint</Application>
  <PresentationFormat>On-screen Show (4:3)</PresentationFormat>
  <Paragraphs>44</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The U.S. Foreign-born Population 1860 to 2010</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U.S. Foreign-born Population 1860 to 2010</dc:title>
  <dc:creator>Kimberlee</dc:creator>
  <cp:lastModifiedBy>Kimberlee</cp:lastModifiedBy>
  <cp:revision>21</cp:revision>
  <dcterms:created xsi:type="dcterms:W3CDTF">2015-11-17T21:56:47Z</dcterms:created>
  <dcterms:modified xsi:type="dcterms:W3CDTF">2016-01-27T18:23:18Z</dcterms:modified>
</cp:coreProperties>
</file>