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charts/chart3.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61" r:id="rId2"/>
    <p:sldId id="257" r:id="rId3"/>
    <p:sldId id="259" r:id="rId4"/>
    <p:sldId id="260" r:id="rId5"/>
    <p:sldId id="258" r:id="rId6"/>
    <p:sldId id="263"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04" autoAdjust="0"/>
    <p:restoredTop sz="81720" autoAdjust="0"/>
  </p:normalViewPr>
  <p:slideViewPr>
    <p:cSldViewPr>
      <p:cViewPr varScale="1">
        <p:scale>
          <a:sx n="44" d="100"/>
          <a:sy n="44" d="100"/>
        </p:scale>
        <p:origin x="-462"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6"/>
  <c:chart>
    <c:autoTitleDeleted val="1"/>
    <c:plotArea>
      <c:layout/>
      <c:barChart>
        <c:barDir val="col"/>
        <c:grouping val="clustered"/>
        <c:ser>
          <c:idx val="0"/>
          <c:order val="0"/>
          <c:tx>
            <c:strRef>
              <c:f>Sheet1!$B$1</c:f>
              <c:strCache>
                <c:ptCount val="1"/>
                <c:pt idx="0">
                  <c:v>U.S.</c:v>
                </c:pt>
              </c:strCache>
            </c:strRef>
          </c:tx>
          <c:dLbls>
            <c:dLbl>
              <c:idx val="0"/>
              <c:layout>
                <c:manualLayout>
                  <c:x val="-2.8735632183908085E-3"/>
                  <c:y val="0.1174863387978141"/>
                </c:manualLayout>
              </c:layout>
              <c:spPr/>
              <c:txPr>
                <a:bodyPr/>
                <a:lstStyle/>
                <a:p>
                  <a:pPr>
                    <a:defRPr b="1"/>
                  </a:pPr>
                  <a:endParaRPr lang="en-US"/>
                </a:p>
              </c:txPr>
              <c:showVal val="1"/>
            </c:dLbl>
            <c:showVal val="1"/>
          </c:dLbls>
          <c:cat>
            <c:strRef>
              <c:f>Sheet1!$A$2</c:f>
              <c:strCache>
                <c:ptCount val="1"/>
                <c:pt idx="0">
                  <c:v>GNI per capita</c:v>
                </c:pt>
              </c:strCache>
            </c:strRef>
          </c:cat>
          <c:val>
            <c:numRef>
              <c:f>Sheet1!$B$2</c:f>
              <c:numCache>
                <c:formatCode>_("$"* #,##0_);_("$"* \(#,##0\);_("$"* "-"??_);_(@_)</c:formatCode>
                <c:ptCount val="1"/>
                <c:pt idx="0">
                  <c:v>53750</c:v>
                </c:pt>
              </c:numCache>
            </c:numRef>
          </c:val>
        </c:ser>
        <c:ser>
          <c:idx val="1"/>
          <c:order val="1"/>
          <c:tx>
            <c:strRef>
              <c:f>Sheet1!$C$1</c:f>
              <c:strCache>
                <c:ptCount val="1"/>
                <c:pt idx="0">
                  <c:v>Cuba</c:v>
                </c:pt>
              </c:strCache>
            </c:strRef>
          </c:tx>
          <c:dLbls>
            <c:dLbl>
              <c:idx val="0"/>
              <c:layout>
                <c:manualLayout>
                  <c:x val="-5.7471264367816161E-3"/>
                  <c:y val="9.8360655737704944E-2"/>
                </c:manualLayout>
              </c:layout>
              <c:spPr/>
              <c:txPr>
                <a:bodyPr/>
                <a:lstStyle/>
                <a:p>
                  <a:pPr>
                    <a:defRPr b="1"/>
                  </a:pPr>
                  <a:endParaRPr lang="en-US"/>
                </a:p>
              </c:txPr>
              <c:showVal val="1"/>
            </c:dLbl>
            <c:showVal val="1"/>
          </c:dLbls>
          <c:cat>
            <c:strRef>
              <c:f>Sheet1!$A$2</c:f>
              <c:strCache>
                <c:ptCount val="1"/>
                <c:pt idx="0">
                  <c:v>GNI per capita</c:v>
                </c:pt>
              </c:strCache>
            </c:strRef>
          </c:cat>
          <c:val>
            <c:numRef>
              <c:f>Sheet1!$C$2</c:f>
              <c:numCache>
                <c:formatCode>_("$"* #,##0_);_("$"* \(#,##0\);_("$"* "-"??_);_(@_)</c:formatCode>
                <c:ptCount val="1"/>
                <c:pt idx="0">
                  <c:v>18520</c:v>
                </c:pt>
              </c:numCache>
            </c:numRef>
          </c:val>
        </c:ser>
        <c:gapWidth val="75"/>
        <c:overlap val="-25"/>
        <c:axId val="49038464"/>
        <c:axId val="49040000"/>
      </c:barChart>
      <c:catAx>
        <c:axId val="49038464"/>
        <c:scaling>
          <c:orientation val="minMax"/>
        </c:scaling>
        <c:axPos val="b"/>
        <c:majorTickMark val="none"/>
        <c:tickLblPos val="nextTo"/>
        <c:crossAx val="49040000"/>
        <c:crosses val="autoZero"/>
        <c:auto val="1"/>
        <c:lblAlgn val="ctr"/>
        <c:lblOffset val="100"/>
      </c:catAx>
      <c:valAx>
        <c:axId val="49040000"/>
        <c:scaling>
          <c:orientation val="minMax"/>
        </c:scaling>
        <c:axPos val="l"/>
        <c:majorGridlines/>
        <c:numFmt formatCode="&quot;$&quot;#,##0" sourceLinked="0"/>
        <c:majorTickMark val="none"/>
        <c:tickLblPos val="nextTo"/>
        <c:crossAx val="49038464"/>
        <c:crosses val="autoZero"/>
        <c:crossBetween val="between"/>
      </c:valAx>
    </c:plotArea>
    <c:legend>
      <c:legendPos val="b"/>
      <c:layout/>
    </c:legend>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26"/>
  <c:chart>
    <c:autoTitleDeleted val="1"/>
    <c:plotArea>
      <c:layout/>
      <c:barChart>
        <c:barDir val="col"/>
        <c:grouping val="clustered"/>
        <c:ser>
          <c:idx val="0"/>
          <c:order val="0"/>
          <c:tx>
            <c:strRef>
              <c:f>'[Chart 2 in Microsoft Office PowerPoint]Sheet1'!$B$7</c:f>
              <c:strCache>
                <c:ptCount val="1"/>
                <c:pt idx="0">
                  <c:v>U.S.</c:v>
                </c:pt>
              </c:strCache>
            </c:strRef>
          </c:tx>
          <c:dLbls>
            <c:dLbl>
              <c:idx val="0"/>
              <c:layout>
                <c:manualLayout>
                  <c:x val="-1.2121212121212118E-2"/>
                  <c:y val="0.10964912280701759"/>
                </c:manualLayout>
              </c:layout>
              <c:showVal val="1"/>
            </c:dLbl>
            <c:txPr>
              <a:bodyPr/>
              <a:lstStyle/>
              <a:p>
                <a:pPr>
                  <a:defRPr sz="2000" b="1"/>
                </a:pPr>
                <a:endParaRPr lang="en-US"/>
              </a:p>
            </c:txPr>
            <c:showVal val="1"/>
          </c:dLbls>
          <c:cat>
            <c:strRef>
              <c:f>'[Chart 2 in Microsoft Office PowerPoint]Sheet1'!$A$8:$A$8</c:f>
              <c:strCache>
                <c:ptCount val="1"/>
                <c:pt idx="0">
                  <c:v>Survival to Age 65</c:v>
                </c:pt>
              </c:strCache>
            </c:strRef>
          </c:cat>
          <c:val>
            <c:numRef>
              <c:f>'[Chart 2 in Microsoft Office PowerPoint]Sheet1'!$B$8:$B$8</c:f>
              <c:numCache>
                <c:formatCode>0.0%</c:formatCode>
                <c:ptCount val="1"/>
                <c:pt idx="0">
                  <c:v>0.83600000000000063</c:v>
                </c:pt>
              </c:numCache>
            </c:numRef>
          </c:val>
        </c:ser>
        <c:ser>
          <c:idx val="1"/>
          <c:order val="1"/>
          <c:tx>
            <c:strRef>
              <c:f>'[Chart 2 in Microsoft Office PowerPoint]Sheet1'!$C$7</c:f>
              <c:strCache>
                <c:ptCount val="1"/>
                <c:pt idx="0">
                  <c:v>Cuba</c:v>
                </c:pt>
              </c:strCache>
            </c:strRef>
          </c:tx>
          <c:dLbls>
            <c:dLbl>
              <c:idx val="0"/>
              <c:layout>
                <c:manualLayout>
                  <c:x val="0"/>
                  <c:y val="0.10526315789473686"/>
                </c:manualLayout>
              </c:layout>
              <c:showVal val="1"/>
            </c:dLbl>
            <c:txPr>
              <a:bodyPr/>
              <a:lstStyle/>
              <a:p>
                <a:pPr>
                  <a:defRPr sz="2000" b="1"/>
                </a:pPr>
                <a:endParaRPr lang="en-US"/>
              </a:p>
            </c:txPr>
            <c:showVal val="1"/>
          </c:dLbls>
          <c:cat>
            <c:strRef>
              <c:f>'[Chart 2 in Microsoft Office PowerPoint]Sheet1'!$A$8:$A$8</c:f>
              <c:strCache>
                <c:ptCount val="1"/>
                <c:pt idx="0">
                  <c:v>Survival to Age 65</c:v>
                </c:pt>
              </c:strCache>
            </c:strRef>
          </c:cat>
          <c:val>
            <c:numRef>
              <c:f>'[Chart 2 in Microsoft Office PowerPoint]Sheet1'!$C$8:$C$8</c:f>
              <c:numCache>
                <c:formatCode>0.0%</c:formatCode>
                <c:ptCount val="1"/>
                <c:pt idx="0">
                  <c:v>0.84700000000000064</c:v>
                </c:pt>
              </c:numCache>
            </c:numRef>
          </c:val>
        </c:ser>
        <c:gapWidth val="75"/>
        <c:overlap val="-25"/>
        <c:axId val="49372544"/>
        <c:axId val="49443968"/>
      </c:barChart>
      <c:catAx>
        <c:axId val="49372544"/>
        <c:scaling>
          <c:orientation val="minMax"/>
        </c:scaling>
        <c:axPos val="b"/>
        <c:majorTickMark val="none"/>
        <c:tickLblPos val="nextTo"/>
        <c:crossAx val="49443968"/>
        <c:crosses val="autoZero"/>
        <c:auto val="1"/>
        <c:lblAlgn val="ctr"/>
        <c:lblOffset val="100"/>
      </c:catAx>
      <c:valAx>
        <c:axId val="49443968"/>
        <c:scaling>
          <c:orientation val="minMax"/>
          <c:max val="0.85000000000000064"/>
          <c:min val="0.75000000000000133"/>
        </c:scaling>
        <c:axPos val="l"/>
        <c:majorGridlines/>
        <c:numFmt formatCode="0%" sourceLinked="0"/>
        <c:majorTickMark val="none"/>
        <c:tickLblPos val="nextTo"/>
        <c:crossAx val="49372544"/>
        <c:crosses val="autoZero"/>
        <c:crossBetween val="between"/>
        <c:majorUnit val="0.05"/>
      </c:valAx>
    </c:plotArea>
    <c:legend>
      <c:legendPos val="b"/>
      <c:layout/>
    </c:legend>
    <c:plotVisOnly val="1"/>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26"/>
  <c:chart>
    <c:autoTitleDeleted val="1"/>
    <c:plotArea>
      <c:layout/>
      <c:barChart>
        <c:barDir val="col"/>
        <c:grouping val="clustered"/>
        <c:ser>
          <c:idx val="0"/>
          <c:order val="0"/>
          <c:tx>
            <c:strRef>
              <c:f>'[Chart 2 in Microsoft Office PowerPoint]Sheet1'!$B$10</c:f>
              <c:strCache>
                <c:ptCount val="1"/>
                <c:pt idx="0">
                  <c:v>U.S.</c:v>
                </c:pt>
              </c:strCache>
            </c:strRef>
          </c:tx>
          <c:dLbls>
            <c:dLbl>
              <c:idx val="0"/>
              <c:layout>
                <c:manualLayout>
                  <c:x val="3.0864197530864252E-3"/>
                  <c:y val="7.4786324786324895E-2"/>
                </c:manualLayout>
              </c:layout>
              <c:showVal val="1"/>
            </c:dLbl>
            <c:dLbl>
              <c:idx val="1"/>
              <c:layout>
                <c:manualLayout>
                  <c:x val="1.2345679012345699E-2"/>
                  <c:y val="7.6923076923076927E-2"/>
                </c:manualLayout>
              </c:layout>
              <c:showVal val="1"/>
            </c:dLbl>
            <c:txPr>
              <a:bodyPr/>
              <a:lstStyle/>
              <a:p>
                <a:pPr>
                  <a:defRPr b="1"/>
                </a:pPr>
                <a:endParaRPr lang="en-US"/>
              </a:p>
            </c:txPr>
            <c:showVal val="1"/>
          </c:dLbls>
          <c:cat>
            <c:strRef>
              <c:f>'[Chart 2 in Microsoft Office PowerPoint]Sheet1'!$A$11:$A$12</c:f>
              <c:strCache>
                <c:ptCount val="2"/>
                <c:pt idx="0">
                  <c:v>Infant Mortality Rate</c:v>
                </c:pt>
                <c:pt idx="1">
                  <c:v>Under-5 Mortality Rate</c:v>
                </c:pt>
              </c:strCache>
            </c:strRef>
          </c:cat>
          <c:val>
            <c:numRef>
              <c:f>'[Chart 2 in Microsoft Office PowerPoint]Sheet1'!$B$11:$B$12</c:f>
              <c:numCache>
                <c:formatCode>General</c:formatCode>
                <c:ptCount val="2"/>
                <c:pt idx="0">
                  <c:v>6.1</c:v>
                </c:pt>
                <c:pt idx="1">
                  <c:v>7.2</c:v>
                </c:pt>
              </c:numCache>
            </c:numRef>
          </c:val>
        </c:ser>
        <c:ser>
          <c:idx val="1"/>
          <c:order val="1"/>
          <c:tx>
            <c:strRef>
              <c:f>'[Chart 2 in Microsoft Office PowerPoint]Sheet1'!$C$10</c:f>
              <c:strCache>
                <c:ptCount val="1"/>
                <c:pt idx="0">
                  <c:v>Cuba</c:v>
                </c:pt>
              </c:strCache>
            </c:strRef>
          </c:tx>
          <c:dLbls>
            <c:dLbl>
              <c:idx val="0"/>
              <c:layout>
                <c:manualLayout>
                  <c:x val="6.1728395061728392E-3"/>
                  <c:y val="7.9059829059829084E-2"/>
                </c:manualLayout>
              </c:layout>
              <c:showVal val="1"/>
            </c:dLbl>
            <c:dLbl>
              <c:idx val="1"/>
              <c:layout>
                <c:manualLayout>
                  <c:x val="-1.851851851851866E-2"/>
                  <c:y val="7.6923076923076927E-2"/>
                </c:manualLayout>
              </c:layout>
              <c:tx>
                <c:rich>
                  <a:bodyPr/>
                  <a:lstStyle/>
                  <a:p>
                    <a:r>
                      <a:rPr lang="en-US" dirty="0" smtClean="0"/>
                      <a:t>6.0</a:t>
                    </a:r>
                    <a:endParaRPr lang="en-US" dirty="0"/>
                  </a:p>
                </c:rich>
              </c:tx>
              <c:showVal val="1"/>
            </c:dLbl>
            <c:txPr>
              <a:bodyPr/>
              <a:lstStyle/>
              <a:p>
                <a:pPr>
                  <a:defRPr b="1"/>
                </a:pPr>
                <a:endParaRPr lang="en-US"/>
              </a:p>
            </c:txPr>
            <c:showVal val="1"/>
          </c:dLbls>
          <c:cat>
            <c:strRef>
              <c:f>'[Chart 2 in Microsoft Office PowerPoint]Sheet1'!$A$11:$A$12</c:f>
              <c:strCache>
                <c:ptCount val="2"/>
                <c:pt idx="0">
                  <c:v>Infant Mortality Rate</c:v>
                </c:pt>
                <c:pt idx="1">
                  <c:v>Under-5 Mortality Rate</c:v>
                </c:pt>
              </c:strCache>
            </c:strRef>
          </c:cat>
          <c:val>
            <c:numRef>
              <c:f>'[Chart 2 in Microsoft Office PowerPoint]Sheet1'!$C$11:$C$12</c:f>
              <c:numCache>
                <c:formatCode>General</c:formatCode>
                <c:ptCount val="2"/>
                <c:pt idx="0">
                  <c:v>4.8</c:v>
                </c:pt>
                <c:pt idx="1">
                  <c:v>6</c:v>
                </c:pt>
              </c:numCache>
            </c:numRef>
          </c:val>
        </c:ser>
        <c:gapWidth val="75"/>
        <c:overlap val="-25"/>
        <c:axId val="49556096"/>
        <c:axId val="49566080"/>
      </c:barChart>
      <c:catAx>
        <c:axId val="49556096"/>
        <c:scaling>
          <c:orientation val="minMax"/>
        </c:scaling>
        <c:axPos val="b"/>
        <c:majorTickMark val="none"/>
        <c:tickLblPos val="nextTo"/>
        <c:crossAx val="49566080"/>
        <c:crosses val="autoZero"/>
        <c:auto val="1"/>
        <c:lblAlgn val="ctr"/>
        <c:lblOffset val="100"/>
      </c:catAx>
      <c:valAx>
        <c:axId val="49566080"/>
        <c:scaling>
          <c:orientation val="minMax"/>
        </c:scaling>
        <c:axPos val="l"/>
        <c:majorGridlines/>
        <c:title>
          <c:tx>
            <c:rich>
              <a:bodyPr rot="-5400000" vert="horz"/>
              <a:lstStyle/>
              <a:p>
                <a:pPr>
                  <a:defRPr b="0"/>
                </a:pPr>
                <a:r>
                  <a:rPr lang="en-US" b="0" dirty="0" smtClean="0"/>
                  <a:t>Deaths per 1,000 Live Births</a:t>
                </a:r>
                <a:endParaRPr lang="en-US" b="0" dirty="0"/>
              </a:p>
            </c:rich>
          </c:tx>
          <c:layout/>
        </c:title>
        <c:numFmt formatCode="General" sourceLinked="1"/>
        <c:majorTickMark val="none"/>
        <c:tickLblPos val="nextTo"/>
        <c:crossAx val="49556096"/>
        <c:crosses val="autoZero"/>
        <c:crossBetween val="between"/>
      </c:valAx>
    </c:plotArea>
    <c:legend>
      <c:legendPos val="b"/>
      <c:layout/>
    </c:legend>
    <c:plotVisOnly val="1"/>
  </c:chart>
  <c:txPr>
    <a:bodyPr/>
    <a:lstStyle/>
    <a:p>
      <a:pPr>
        <a:defRPr sz="180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4650B4-ABDE-4C89-881B-C82CDE8E1278}" type="datetimeFigureOut">
              <a:rPr lang="en-US" smtClean="0"/>
              <a:pPr/>
              <a:t>1/27/2016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0383FC-7039-44B3-8472-ABC8785F819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Source:</a:t>
            </a:r>
            <a:r>
              <a:rPr lang="en-US" baseline="0" dirty="0" smtClean="0"/>
              <a:t>  Sanger-Katz, Margot.  “</a:t>
            </a:r>
            <a:r>
              <a:rPr lang="en-US" sz="1200" b="0" i="0" kern="1200" dirty="0" smtClean="0">
                <a:solidFill>
                  <a:schemeClr val="tx1"/>
                </a:solidFill>
                <a:latin typeface="+mn-lt"/>
                <a:ea typeface="+mn-ea"/>
                <a:cs typeface="+mn-cs"/>
              </a:rPr>
              <a:t>Can Cuba Escape Poverty but Stay Healthy?”  </a:t>
            </a:r>
            <a:r>
              <a:rPr lang="en-US" sz="1200" b="0" i="1" kern="1200" dirty="0" smtClean="0">
                <a:solidFill>
                  <a:schemeClr val="tx1"/>
                </a:solidFill>
                <a:latin typeface="+mn-lt"/>
                <a:ea typeface="+mn-ea"/>
                <a:cs typeface="+mn-cs"/>
              </a:rPr>
              <a:t>New York Times</a:t>
            </a:r>
            <a:r>
              <a:rPr lang="en-US" sz="1200" b="0" i="0" kern="1200" dirty="0" smtClean="0">
                <a:solidFill>
                  <a:schemeClr val="tx1"/>
                </a:solidFill>
                <a:latin typeface="+mn-lt"/>
                <a:ea typeface="+mn-ea"/>
                <a:cs typeface="+mn-cs"/>
              </a:rPr>
              <a:t>, December 19, 2014.</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Images:  Pearson</a:t>
            </a:r>
            <a:r>
              <a:rPr lang="en-US" sz="1200" b="0" i="0" kern="1200" baseline="0" dirty="0" smtClean="0">
                <a:solidFill>
                  <a:schemeClr val="tx1"/>
                </a:solidFill>
                <a:latin typeface="+mn-lt"/>
                <a:ea typeface="+mn-ea"/>
                <a:cs typeface="+mn-cs"/>
              </a:rPr>
              <a:t> Asset Library</a:t>
            </a:r>
            <a:endParaRPr lang="en-US" sz="1200" b="0" i="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E0383FC-7039-44B3-8472-ABC8785F8194}"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GNI refers to “gross national income.” GNI per capita is equal to the value of country’s economic output divided by its midyear population. Cuba’s relatively low-level of economic productivity has various causes. Analysts sympathetic to the Cuba’s government-run economy point to the U.S. policy of economically isolating the island nation. Those less favorable toward Cuba’s political economy point to an inefficient economic system.</a:t>
            </a:r>
            <a:endParaRPr lang="en-US" dirty="0" smtClean="0"/>
          </a:p>
          <a:p>
            <a:endParaRPr lang="en-US" dirty="0" smtClean="0"/>
          </a:p>
          <a:p>
            <a:r>
              <a:rPr lang="en-US" dirty="0" smtClean="0"/>
              <a:t>Data from GM 12-1 (World Bank, World Development Indicators, 2014)</a:t>
            </a:r>
          </a:p>
          <a:p>
            <a:endParaRPr lang="en-US" dirty="0" smtClean="0"/>
          </a:p>
          <a:p>
            <a:r>
              <a:rPr lang="en-US" dirty="0" smtClean="0"/>
              <a:t>Image:  By </a:t>
            </a:r>
            <a:r>
              <a:rPr lang="en-US" dirty="0" err="1" smtClean="0"/>
              <a:t>Henryk</a:t>
            </a:r>
            <a:r>
              <a:rPr lang="en-US" dirty="0" smtClean="0"/>
              <a:t> </a:t>
            </a:r>
            <a:r>
              <a:rPr lang="en-US" dirty="0" err="1" smtClean="0"/>
              <a:t>Kotowski</a:t>
            </a:r>
            <a:r>
              <a:rPr lang="en-US" dirty="0" smtClean="0"/>
              <a:t> (Own work) [GFDL (http://www.gnu.org/copyleft/fdl.html), CC-BY-SA-3.0 (http://creativecommons.org/licenses/by-sa/3.0/) or CC BY 2.5 (http://creativecommons.org/licenses/by/2.5)], via Wikimedia Commons</a:t>
            </a:r>
            <a:endParaRPr lang="en-US" dirty="0"/>
          </a:p>
        </p:txBody>
      </p:sp>
      <p:sp>
        <p:nvSpPr>
          <p:cNvPr id="4" name="Slide Number Placeholder 3"/>
          <p:cNvSpPr>
            <a:spLocks noGrp="1"/>
          </p:cNvSpPr>
          <p:nvPr>
            <p:ph type="sldNum" sz="quarter" idx="10"/>
          </p:nvPr>
        </p:nvSpPr>
        <p:spPr/>
        <p:txBody>
          <a:bodyPr/>
          <a:lstStyle/>
          <a:p>
            <a:fld id="{AE0383FC-7039-44B3-8472-ABC8785F819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If health simply reflected overall economic output, Cuba would trail the United States in health indicators.  However, the “paradox” is that, despite low economic productivity, the share of people who live to age sixty-five is actually greater in Cuba than in the United States. Data from GM 12-2 (United Nations, World Population Prospects, 2012 revision,</a:t>
            </a:r>
            <a:r>
              <a:rPr lang="en-US" sz="1200" i="1" kern="1200" baseline="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2013.)</a:t>
            </a:r>
          </a:p>
          <a:p>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AE0383FC-7039-44B3-8472-ABC8785F819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Whether measured as infant mortality (the death rate in the first year of life) or the death rate under the age of five, Cuba has a lower death rate among its youngest people. This is considered to be a good indicator that Cuba’s population is healthier than that of the United States. (</a:t>
            </a:r>
            <a:r>
              <a:rPr lang="en-US" i="1" dirty="0" smtClean="0"/>
              <a:t>Data from World Bank, World Development Indicators, 2015.)</a:t>
            </a:r>
            <a:endParaRPr lang="en-US" i="1" dirty="0"/>
          </a:p>
        </p:txBody>
      </p:sp>
      <p:sp>
        <p:nvSpPr>
          <p:cNvPr id="4" name="Slide Number Placeholder 3"/>
          <p:cNvSpPr>
            <a:spLocks noGrp="1"/>
          </p:cNvSpPr>
          <p:nvPr>
            <p:ph type="sldNum" sz="quarter" idx="10"/>
          </p:nvPr>
        </p:nvSpPr>
        <p:spPr/>
        <p:txBody>
          <a:bodyPr/>
          <a:lstStyle/>
          <a:p>
            <a:fld id="{AE0383FC-7039-44B3-8472-ABC8785F819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latin typeface="+mn-lt"/>
                <a:ea typeface="+mn-ea"/>
                <a:cs typeface="+mn-cs"/>
              </a:rPr>
              <a:t>A number of factors explain Cuba’s favorable health patterns. The overall conclusion is that health is shaped not just by technology (</a:t>
            </a:r>
            <a:r>
              <a:rPr lang="en-US" sz="1200" i="1" kern="1200" dirty="0" err="1" smtClean="0">
                <a:solidFill>
                  <a:schemeClr val="tx1"/>
                </a:solidFill>
                <a:latin typeface="+mn-lt"/>
                <a:ea typeface="+mn-ea"/>
                <a:cs typeface="+mn-cs"/>
              </a:rPr>
              <a:t>Lenski’s</a:t>
            </a:r>
            <a:r>
              <a:rPr lang="en-US" sz="1200" i="1" kern="1200" dirty="0" smtClean="0">
                <a:solidFill>
                  <a:schemeClr val="tx1"/>
                </a:solidFill>
                <a:latin typeface="+mn-lt"/>
                <a:ea typeface="+mn-ea"/>
                <a:cs typeface="+mn-cs"/>
              </a:rPr>
              <a:t> focus) but by how resources are utilized and distributed throughout a population (Marx’s focus).</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E0383FC-7039-44B3-8472-ABC8785F819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latin typeface="+mn-lt"/>
                <a:ea typeface="+mn-ea"/>
                <a:cs typeface="+mn-cs"/>
              </a:rPr>
              <a:t>A number of factors explain Cuba’s favorable health patterns. The overall conclusion is that health is shaped not just by technology (</a:t>
            </a:r>
            <a:r>
              <a:rPr lang="en-US" sz="1200" i="1" kern="1200" dirty="0" err="1" smtClean="0">
                <a:solidFill>
                  <a:schemeClr val="tx1"/>
                </a:solidFill>
                <a:latin typeface="+mn-lt"/>
                <a:ea typeface="+mn-ea"/>
                <a:cs typeface="+mn-cs"/>
              </a:rPr>
              <a:t>Lenski’s</a:t>
            </a:r>
            <a:r>
              <a:rPr lang="en-US" sz="1200" i="1" kern="1200" dirty="0" smtClean="0">
                <a:solidFill>
                  <a:schemeClr val="tx1"/>
                </a:solidFill>
                <a:latin typeface="+mn-lt"/>
                <a:ea typeface="+mn-ea"/>
                <a:cs typeface="+mn-cs"/>
              </a:rPr>
              <a:t> focus) but by how resources are utilized and distributed throughout a population (Marx’s focus).</a:t>
            </a:r>
            <a:endParaRPr lang="en-US" sz="1200" kern="1200" dirty="0" smtClean="0">
              <a:solidFill>
                <a:schemeClr val="tx1"/>
              </a:solidFill>
              <a:latin typeface="+mn-lt"/>
              <a:ea typeface="+mn-ea"/>
              <a:cs typeface="+mn-cs"/>
            </a:endParaRPr>
          </a:p>
          <a:p>
            <a:endParaRPr lang="en-US" dirty="0" smtClean="0"/>
          </a:p>
          <a:p>
            <a:r>
              <a:rPr lang="en-US" dirty="0" smtClean="0"/>
              <a:t>Image:  By </a:t>
            </a:r>
            <a:r>
              <a:rPr lang="en-US" dirty="0" err="1" smtClean="0"/>
              <a:t>Ji</a:t>
            </a:r>
            <a:r>
              <a:rPr lang="en-US" dirty="0" smtClean="0"/>
              <a:t>-Elle (Own work) [CC BY-SA 4.0 (http://creativecommons.org/licenses/by-sa/4.0)], via Wikimedia Commons</a:t>
            </a:r>
            <a:endParaRPr lang="en-US" dirty="0"/>
          </a:p>
        </p:txBody>
      </p:sp>
      <p:sp>
        <p:nvSpPr>
          <p:cNvPr id="4" name="Slide Number Placeholder 3"/>
          <p:cNvSpPr>
            <a:spLocks noGrp="1"/>
          </p:cNvSpPr>
          <p:nvPr>
            <p:ph type="sldNum" sz="quarter" idx="10"/>
          </p:nvPr>
        </p:nvSpPr>
        <p:spPr/>
        <p:txBody>
          <a:bodyPr/>
          <a:lstStyle/>
          <a:p>
            <a:fld id="{AE0383FC-7039-44B3-8472-ABC8785F819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Ask students to consider what may happen to the country’s health as Cuba “opens up” to more liberal trade and immigration policies.   Will the quality of health decline with an increase in inequality or will improved wealth bring more advanced medical technologies to the help the country grow even healthier? Also, there is already evidence that the recent thaw in U.S.-Cuban relations is leading some physicians to leave Cuba for the United States.</a:t>
            </a:r>
          </a:p>
          <a:p>
            <a:endParaRPr lang="en-US" sz="1200" i="1" kern="1200" baseline="0" dirty="0" smtClean="0">
              <a:solidFill>
                <a:schemeClr val="tx1"/>
              </a:solidFill>
              <a:latin typeface="+mn-lt"/>
              <a:ea typeface="+mn-ea"/>
              <a:cs typeface="+mn-cs"/>
            </a:endParaRPr>
          </a:p>
          <a:p>
            <a:r>
              <a:rPr lang="en-US" sz="1200" i="1" kern="1200" baseline="0" dirty="0" smtClean="0">
                <a:solidFill>
                  <a:schemeClr val="tx1"/>
                </a:solidFill>
                <a:latin typeface="+mn-lt"/>
                <a:ea typeface="+mn-ea"/>
                <a:cs typeface="+mn-cs"/>
              </a:rPr>
              <a:t>See also article on the front page of the Dec. 20, 2015 </a:t>
            </a:r>
            <a:r>
              <a:rPr lang="en-US" sz="1200" i="0" kern="1200" baseline="0" dirty="0" smtClean="0">
                <a:solidFill>
                  <a:schemeClr val="tx1"/>
                </a:solidFill>
                <a:latin typeface="+mn-lt"/>
                <a:ea typeface="+mn-ea"/>
                <a:cs typeface="+mn-cs"/>
              </a:rPr>
              <a:t>New York Times</a:t>
            </a:r>
            <a:r>
              <a:rPr lang="en-US" sz="1200" i="1" kern="1200" baseline="0" dirty="0" smtClean="0">
                <a:solidFill>
                  <a:schemeClr val="tx1"/>
                </a:solidFill>
                <a:latin typeface="+mn-lt"/>
                <a:ea typeface="+mn-ea"/>
                <a:cs typeface="+mn-cs"/>
              </a:rPr>
              <a:t>, “U.S. and Cuba at Odds Over Exodus of the Island’s Doctors.”   Available here: http://www.nytimes.com/2015/12/20/world/americas/us-and-cuba-at-odds-over-exodus-of-the-islands-doctors.html </a:t>
            </a:r>
            <a:endParaRPr lang="en-US" i="1" baseline="0" dirty="0" smtClean="0"/>
          </a:p>
        </p:txBody>
      </p:sp>
      <p:sp>
        <p:nvSpPr>
          <p:cNvPr id="4" name="Slide Number Placeholder 3"/>
          <p:cNvSpPr>
            <a:spLocks noGrp="1"/>
          </p:cNvSpPr>
          <p:nvPr>
            <p:ph type="sldNum" sz="quarter" idx="10"/>
          </p:nvPr>
        </p:nvSpPr>
        <p:spPr/>
        <p:txBody>
          <a:bodyPr/>
          <a:lstStyle/>
          <a:p>
            <a:fld id="{AE0383FC-7039-44B3-8472-ABC8785F8194}"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63BAFC-0468-4B01-A382-8BE25AA91040}" type="datetimeFigureOut">
              <a:rPr lang="en-US" smtClean="0"/>
              <a:pPr/>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0225D-8BD5-4799-B1BA-B88513BA099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63BAFC-0468-4B01-A382-8BE25AA91040}" type="datetimeFigureOut">
              <a:rPr lang="en-US" smtClean="0"/>
              <a:pPr/>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0225D-8BD5-4799-B1BA-B88513BA099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63BAFC-0468-4B01-A382-8BE25AA91040}" type="datetimeFigureOut">
              <a:rPr lang="en-US" smtClean="0"/>
              <a:pPr/>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0225D-8BD5-4799-B1BA-B88513BA099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63BAFC-0468-4B01-A382-8BE25AA91040}" type="datetimeFigureOut">
              <a:rPr lang="en-US" smtClean="0"/>
              <a:pPr/>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0225D-8BD5-4799-B1BA-B88513BA099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63BAFC-0468-4B01-A382-8BE25AA91040}" type="datetimeFigureOut">
              <a:rPr lang="en-US" smtClean="0"/>
              <a:pPr/>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0225D-8BD5-4799-B1BA-B88513BA099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63BAFC-0468-4B01-A382-8BE25AA91040}" type="datetimeFigureOut">
              <a:rPr lang="en-US" smtClean="0"/>
              <a:pPr/>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90225D-8BD5-4799-B1BA-B88513BA099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63BAFC-0468-4B01-A382-8BE25AA91040}" type="datetimeFigureOut">
              <a:rPr lang="en-US" smtClean="0"/>
              <a:pPr/>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90225D-8BD5-4799-B1BA-B88513BA099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63BAFC-0468-4B01-A382-8BE25AA91040}" type="datetimeFigureOut">
              <a:rPr lang="en-US" smtClean="0"/>
              <a:pPr/>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90225D-8BD5-4799-B1BA-B88513BA099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63BAFC-0468-4B01-A382-8BE25AA91040}" type="datetimeFigureOut">
              <a:rPr lang="en-US" smtClean="0"/>
              <a:pPr/>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90225D-8BD5-4799-B1BA-B88513BA099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63BAFC-0468-4B01-A382-8BE25AA91040}" type="datetimeFigureOut">
              <a:rPr lang="en-US" smtClean="0"/>
              <a:pPr/>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90225D-8BD5-4799-B1BA-B88513BA099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63BAFC-0468-4B01-A382-8BE25AA91040}" type="datetimeFigureOut">
              <a:rPr lang="en-US" smtClean="0"/>
              <a:pPr/>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90225D-8BD5-4799-B1BA-B88513BA099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63BAFC-0468-4B01-A382-8BE25AA91040}" type="datetimeFigureOut">
              <a:rPr lang="en-US" smtClean="0"/>
              <a:pPr/>
              <a:t>1/27/2016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90225D-8BD5-4799-B1BA-B88513BA0994}"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971800"/>
            <a:ext cx="7772400" cy="1470025"/>
          </a:xfrm>
        </p:spPr>
        <p:txBody>
          <a:bodyPr/>
          <a:lstStyle/>
          <a:p>
            <a:r>
              <a:rPr lang="en-US" dirty="0" smtClean="0"/>
              <a:t>The Cuban Health Paradox</a:t>
            </a:r>
            <a:endParaRPr lang="en-US" dirty="0"/>
          </a:p>
        </p:txBody>
      </p:sp>
      <p:sp>
        <p:nvSpPr>
          <p:cNvPr id="5" name="Subtitle 2"/>
          <p:cNvSpPr txBox="1">
            <a:spLocks/>
          </p:cNvSpPr>
          <p:nvPr/>
        </p:nvSpPr>
        <p:spPr>
          <a:xfrm>
            <a:off x="0" y="4572000"/>
            <a:ext cx="9144000" cy="22860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rgbClr val="92D050"/>
                </a:solidFill>
                <a:effectLst/>
                <a:uLnTx/>
                <a:uFillTx/>
                <a:latin typeface="+mn-lt"/>
                <a:ea typeface="+mn-ea"/>
                <a:cs typeface="+mn-cs"/>
              </a:rPr>
              <a:t>Sociology</a:t>
            </a:r>
          </a:p>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Chapter 4:  Society</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rgbClr val="00B0F0"/>
                </a:solidFill>
                <a:effectLst/>
                <a:uLnTx/>
                <a:uFillTx/>
                <a:latin typeface="+mn-lt"/>
                <a:ea typeface="+mn-ea"/>
                <a:cs typeface="+mn-cs"/>
              </a:rPr>
              <a:t>Society:  The Basics</a:t>
            </a:r>
          </a:p>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Chapter 14: Education, Health,</a:t>
            </a:r>
            <a:r>
              <a:rPr kumimoji="0" lang="en-US" sz="2000" b="0" i="0" u="none" strike="noStrike" kern="1200" cap="none" spc="0" normalizeH="0" noProof="0" dirty="0" smtClean="0">
                <a:ln>
                  <a:noFill/>
                </a:ln>
                <a:solidFill>
                  <a:schemeClr val="tx1">
                    <a:tint val="75000"/>
                  </a:schemeClr>
                </a:solidFill>
                <a:effectLst/>
                <a:uLnTx/>
                <a:uFillTx/>
                <a:latin typeface="+mn-lt"/>
                <a:ea typeface="+mn-ea"/>
                <a:cs typeface="+mn-cs"/>
              </a:rPr>
              <a:t> and Medicine</a:t>
            </a:r>
            <a:endParaRPr kumimoji="0" lang="en-US" sz="2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descr="AL1099810_Watermark.jpg"/>
          <p:cNvPicPr>
            <a:picLocks noChangeAspect="1"/>
          </p:cNvPicPr>
          <p:nvPr/>
        </p:nvPicPr>
        <p:blipFill>
          <a:blip r:embed="rId3" cstate="print"/>
          <a:stretch>
            <a:fillRect/>
          </a:stretch>
        </p:blipFill>
        <p:spPr>
          <a:xfrm>
            <a:off x="4574859" y="209"/>
            <a:ext cx="4569141" cy="3047581"/>
          </a:xfrm>
          <a:prstGeom prst="rect">
            <a:avLst/>
          </a:prstGeom>
        </p:spPr>
      </p:pic>
      <p:pic>
        <p:nvPicPr>
          <p:cNvPr id="8" name="Picture 7" descr="AL1121362_Watermark.jpg"/>
          <p:cNvPicPr>
            <a:picLocks noChangeAspect="1"/>
          </p:cNvPicPr>
          <p:nvPr/>
        </p:nvPicPr>
        <p:blipFill>
          <a:blip r:embed="rId4" cstate="print"/>
          <a:stretch>
            <a:fillRect/>
          </a:stretch>
        </p:blipFill>
        <p:spPr>
          <a:xfrm>
            <a:off x="0" y="209"/>
            <a:ext cx="4572000" cy="3049488"/>
          </a:xfrm>
          <a:prstGeom prst="rect">
            <a:avLst/>
          </a:prstGeom>
        </p:spPr>
      </p:pic>
      <p:pic>
        <p:nvPicPr>
          <p:cNvPr id="6" name="Picture 5" descr="Sociology-16e-cover.jpg"/>
          <p:cNvPicPr>
            <a:picLocks noChangeAspect="1"/>
          </p:cNvPicPr>
          <p:nvPr/>
        </p:nvPicPr>
        <p:blipFill>
          <a:blip r:embed="rId5" cstate="print"/>
          <a:srcRect t="1603" b="601"/>
          <a:stretch>
            <a:fillRect/>
          </a:stretch>
        </p:blipFill>
        <p:spPr>
          <a:xfrm>
            <a:off x="609600" y="4876800"/>
            <a:ext cx="1118264" cy="14630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descr="Society-14e-cover.jpg"/>
          <p:cNvPicPr>
            <a:picLocks noChangeAspect="1"/>
          </p:cNvPicPr>
          <p:nvPr/>
        </p:nvPicPr>
        <p:blipFill>
          <a:blip r:embed="rId6" cstate="print"/>
          <a:srcRect l="2100" r="3400" b="1667"/>
          <a:stretch>
            <a:fillRect/>
          </a:stretch>
        </p:blipFill>
        <p:spPr>
          <a:xfrm>
            <a:off x="7467600" y="4876800"/>
            <a:ext cx="1115880" cy="14630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304800"/>
            <a:ext cx="3886200" cy="2554545"/>
          </a:xfrm>
          <a:prstGeom prst="rect">
            <a:avLst/>
          </a:prstGeom>
          <a:noFill/>
        </p:spPr>
        <p:txBody>
          <a:bodyPr wrap="square" rtlCol="0">
            <a:spAutoFit/>
          </a:bodyPr>
          <a:lstStyle/>
          <a:p>
            <a:r>
              <a:rPr lang="en-US" sz="3200" dirty="0" smtClean="0"/>
              <a:t>Cuba is a middle-income nation that is economically poor in relation to the United States…</a:t>
            </a:r>
            <a:endParaRPr lang="en-US" sz="3200" dirty="0"/>
          </a:p>
        </p:txBody>
      </p:sp>
      <p:graphicFrame>
        <p:nvGraphicFramePr>
          <p:cNvPr id="5" name="Chart 4"/>
          <p:cNvGraphicFramePr/>
          <p:nvPr/>
        </p:nvGraphicFramePr>
        <p:xfrm>
          <a:off x="4343400" y="457200"/>
          <a:ext cx="4419600" cy="5867400"/>
        </p:xfrm>
        <a:graphic>
          <a:graphicData uri="http://schemas.openxmlformats.org/drawingml/2006/chart">
            <c:chart xmlns:c="http://schemas.openxmlformats.org/drawingml/2006/chart" xmlns:r="http://schemas.openxmlformats.org/officeDocument/2006/relationships" r:id="rId3"/>
          </a:graphicData>
        </a:graphic>
      </p:graphicFrame>
      <p:sp>
        <p:nvSpPr>
          <p:cNvPr id="6" name="Rounded Rectangle 5"/>
          <p:cNvSpPr/>
          <p:nvPr/>
        </p:nvSpPr>
        <p:spPr>
          <a:xfrm>
            <a:off x="5791200" y="2057400"/>
            <a:ext cx="2971800" cy="1600200"/>
          </a:xfrm>
          <a:prstGeom prst="roundRect">
            <a:avLst/>
          </a:prstGeom>
          <a:solidFill>
            <a:srgbClr val="FFFFFF">
              <a:alpha val="85098"/>
            </a:srgb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t>In 2014, the economic output of the U.S. economy was $53,750 for every person in the country, a number that is almost three times higher than that for Cuba.</a:t>
            </a:r>
            <a:endParaRPr lang="en-US" sz="1600" dirty="0"/>
          </a:p>
        </p:txBody>
      </p:sp>
      <p:pic>
        <p:nvPicPr>
          <p:cNvPr id="12" name="Picture 11" descr="512px-Cuba_schoolbus.jpg"/>
          <p:cNvPicPr>
            <a:picLocks noChangeAspect="1"/>
          </p:cNvPicPr>
          <p:nvPr/>
        </p:nvPicPr>
        <p:blipFill>
          <a:blip r:embed="rId4" cstate="print"/>
          <a:srcRect r="6704"/>
          <a:stretch>
            <a:fillRect/>
          </a:stretch>
        </p:blipFill>
        <p:spPr>
          <a:xfrm flipH="1">
            <a:off x="0" y="3276600"/>
            <a:ext cx="4241800" cy="30014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fade">
                                      <p:cBhvr>
                                        <p:cTn id="7" dur="2000"/>
                                        <p:tgtEl>
                                          <p:spTgt spid="5">
                                            <p:graphicEl>
                                              <a:chart seriesIdx="-3" categoryIdx="-3" bldStep="gridLegend"/>
                                            </p:graphicEl>
                                          </p:spTgt>
                                        </p:tgtEl>
                                      </p:cBhvr>
                                    </p:animEffect>
                                  </p:childTnLst>
                                </p:cTn>
                              </p:par>
                            </p:childTnLst>
                          </p:cTn>
                        </p:par>
                        <p:par>
                          <p:cTn id="8" fill="hold">
                            <p:stCondLst>
                              <p:cond delay="2000"/>
                            </p:stCondLst>
                            <p:childTnLst>
                              <p:par>
                                <p:cTn id="9" presetID="22" presetClass="entr" presetSubtype="4" fill="hold" grpId="0" nodeType="afterEffect">
                                  <p:stCondLst>
                                    <p:cond delay="0"/>
                                  </p:stCondLst>
                                  <p:childTnLst>
                                    <p:set>
                                      <p:cBhvr>
                                        <p:cTn id="10" dur="1" fill="hold">
                                          <p:stCondLst>
                                            <p:cond delay="0"/>
                                          </p:stCondLst>
                                        </p:cTn>
                                        <p:tgtEl>
                                          <p:spTgt spid="5">
                                            <p:graphicEl>
                                              <a:chart seriesIdx="0" categoryIdx="0" bldStep="ptInSeries"/>
                                            </p:graphicEl>
                                          </p:spTgt>
                                        </p:tgtEl>
                                        <p:attrNameLst>
                                          <p:attrName>style.visibility</p:attrName>
                                        </p:attrNameLst>
                                      </p:cBhvr>
                                      <p:to>
                                        <p:strVal val="visible"/>
                                      </p:to>
                                    </p:set>
                                    <p:animEffect transition="in" filter="wipe(down)">
                                      <p:cBhvr>
                                        <p:cTn id="11" dur="1000"/>
                                        <p:tgtEl>
                                          <p:spTgt spid="5">
                                            <p:graphicEl>
                                              <a:chart seriesIdx="0" categoryIdx="0" bldStep="ptInSeries"/>
                                            </p:graphicEl>
                                          </p:spTgt>
                                        </p:tgtEl>
                                      </p:cBhvr>
                                    </p:animEffect>
                                  </p:childTnLst>
                                </p:cTn>
                              </p:par>
                            </p:childTnLst>
                          </p:cTn>
                        </p:par>
                        <p:par>
                          <p:cTn id="12" fill="hold">
                            <p:stCondLst>
                              <p:cond delay="3000"/>
                            </p:stCondLst>
                            <p:childTnLst>
                              <p:par>
                                <p:cTn id="13" presetID="22" presetClass="entr" presetSubtype="4" fill="hold" grpId="0" nodeType="afterEffect">
                                  <p:stCondLst>
                                    <p:cond delay="0"/>
                                  </p:stCondLst>
                                  <p:childTnLst>
                                    <p:set>
                                      <p:cBhvr>
                                        <p:cTn id="14" dur="1" fill="hold">
                                          <p:stCondLst>
                                            <p:cond delay="0"/>
                                          </p:stCondLst>
                                        </p:cTn>
                                        <p:tgtEl>
                                          <p:spTgt spid="5">
                                            <p:graphicEl>
                                              <a:chart seriesIdx="1" categoryIdx="0" bldStep="ptInSeries"/>
                                            </p:graphicEl>
                                          </p:spTgt>
                                        </p:tgtEl>
                                        <p:attrNameLst>
                                          <p:attrName>style.visibility</p:attrName>
                                        </p:attrNameLst>
                                      </p:cBhvr>
                                      <p:to>
                                        <p:strVal val="visible"/>
                                      </p:to>
                                    </p:set>
                                    <p:animEffect transition="in" filter="wipe(down)">
                                      <p:cBhvr>
                                        <p:cTn id="15" dur="1000"/>
                                        <p:tgtEl>
                                          <p:spTgt spid="5">
                                            <p:graphicEl>
                                              <a:chart seriesIdx="1" categoryIdx="0" bldStep="ptInSeries"/>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seriesEl"/>
        </p:bldSub>
      </p:bldGraphic>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381000" y="457200"/>
          <a:ext cx="4191000" cy="57912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4953000" y="457200"/>
            <a:ext cx="3581400" cy="3170099"/>
          </a:xfrm>
          <a:prstGeom prst="rect">
            <a:avLst/>
          </a:prstGeom>
          <a:noFill/>
        </p:spPr>
        <p:txBody>
          <a:bodyPr wrap="square" rtlCol="0">
            <a:spAutoFit/>
          </a:bodyPr>
          <a:lstStyle/>
          <a:p>
            <a:r>
              <a:rPr lang="en-US" sz="4000" dirty="0" smtClean="0"/>
              <a:t>…but people there live longer than those in much richer countries…</a:t>
            </a:r>
            <a:endParaRPr lang="en-US" sz="4000" dirty="0"/>
          </a:p>
        </p:txBody>
      </p:sp>
      <p:pic>
        <p:nvPicPr>
          <p:cNvPr id="4" name="Picture 3" descr="Cuba-US income chart.JPG"/>
          <p:cNvPicPr>
            <a:picLocks noChangeAspect="1"/>
          </p:cNvPicPr>
          <p:nvPr/>
        </p:nvPicPr>
        <p:blipFill>
          <a:blip r:embed="rId4" cstate="print"/>
          <a:stretch>
            <a:fillRect/>
          </a:stretch>
        </p:blipFill>
        <p:spPr>
          <a:xfrm>
            <a:off x="5562600" y="4114800"/>
            <a:ext cx="1782586" cy="2362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graphicEl>
                                              <a:chart seriesIdx="-3" categoryIdx="-3" bldStep="gridLegend"/>
                                            </p:graphicEl>
                                          </p:spTgt>
                                        </p:tgtEl>
                                        <p:attrNameLst>
                                          <p:attrName>style.visibility</p:attrName>
                                        </p:attrNameLst>
                                      </p:cBhvr>
                                      <p:to>
                                        <p:strVal val="visible"/>
                                      </p:to>
                                    </p:set>
                                    <p:animEffect transition="in" filter="wipe(down)">
                                      <p:cBhvr>
                                        <p:cTn id="7" dur="500"/>
                                        <p:tgtEl>
                                          <p:spTgt spid="2">
                                            <p:graphicEl>
                                              <a:chart seriesIdx="-3" categoryIdx="-3" bldStep="gridLegend"/>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graphicEl>
                                              <a:chart seriesIdx="0" categoryIdx="0" bldStep="ptInSeries"/>
                                            </p:graphicEl>
                                          </p:spTgt>
                                        </p:tgtEl>
                                        <p:attrNameLst>
                                          <p:attrName>style.visibility</p:attrName>
                                        </p:attrNameLst>
                                      </p:cBhvr>
                                      <p:to>
                                        <p:strVal val="visible"/>
                                      </p:to>
                                    </p:set>
                                    <p:animEffect transition="in" filter="wipe(down)">
                                      <p:cBhvr>
                                        <p:cTn id="11" dur="1000"/>
                                        <p:tgtEl>
                                          <p:spTgt spid="2">
                                            <p:graphicEl>
                                              <a:chart seriesIdx="0" categoryIdx="0" bldStep="ptInSeries"/>
                                            </p:graphicEl>
                                          </p:spTgt>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2">
                                            <p:graphicEl>
                                              <a:chart seriesIdx="1" categoryIdx="0" bldStep="ptInSeries"/>
                                            </p:graphicEl>
                                          </p:spTgt>
                                        </p:tgtEl>
                                        <p:attrNameLst>
                                          <p:attrName>style.visibility</p:attrName>
                                        </p:attrNameLst>
                                      </p:cBhvr>
                                      <p:to>
                                        <p:strVal val="visible"/>
                                      </p:to>
                                    </p:set>
                                    <p:animEffect transition="in" filter="wipe(down)">
                                      <p:cBhvr>
                                        <p:cTn id="15" dur="1000"/>
                                        <p:tgtEl>
                                          <p:spTgt spid="2">
                                            <p:graphicEl>
                                              <a:chart seriesIdx="1" categoryIdx="0" bldStep="ptIn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Chart bld="seriesEl"/>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4267200" y="457200"/>
          <a:ext cx="4495800" cy="59436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609600" y="685800"/>
            <a:ext cx="3581400" cy="1938992"/>
          </a:xfrm>
          <a:prstGeom prst="rect">
            <a:avLst/>
          </a:prstGeom>
          <a:noFill/>
        </p:spPr>
        <p:txBody>
          <a:bodyPr wrap="square" rtlCol="0">
            <a:spAutoFit/>
          </a:bodyPr>
          <a:lstStyle/>
          <a:p>
            <a:r>
              <a:rPr lang="en-US" sz="4000" dirty="0" smtClean="0"/>
              <a:t>…and are much less likely to die in childhood.</a:t>
            </a:r>
            <a:endParaRPr lang="en-US" sz="4000" dirty="0"/>
          </a:p>
        </p:txBody>
      </p:sp>
      <p:pic>
        <p:nvPicPr>
          <p:cNvPr id="4" name="Picture 3" descr="Cuba-US income chart.JPG"/>
          <p:cNvPicPr>
            <a:picLocks noChangeAspect="1"/>
          </p:cNvPicPr>
          <p:nvPr/>
        </p:nvPicPr>
        <p:blipFill>
          <a:blip r:embed="rId4" cstate="print"/>
          <a:stretch>
            <a:fillRect/>
          </a:stretch>
        </p:blipFill>
        <p:spPr>
          <a:xfrm>
            <a:off x="1143000" y="3505200"/>
            <a:ext cx="1955094" cy="2590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graphicEl>
                                              <a:chart seriesIdx="-3" categoryIdx="-3" bldStep="gridLegend"/>
                                            </p:graphicEl>
                                          </p:spTgt>
                                        </p:tgtEl>
                                        <p:attrNameLst>
                                          <p:attrName>style.visibility</p:attrName>
                                        </p:attrNameLst>
                                      </p:cBhvr>
                                      <p:to>
                                        <p:strVal val="visible"/>
                                      </p:to>
                                    </p:set>
                                    <p:animEffect transition="in" filter="wipe(down)">
                                      <p:cBhvr>
                                        <p:cTn id="7" dur="500"/>
                                        <p:tgtEl>
                                          <p:spTgt spid="2">
                                            <p:graphicEl>
                                              <a:chart seriesIdx="-3" categoryIdx="-3" bldStep="gridLegend"/>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graphicEl>
                                              <a:chart seriesIdx="0" categoryIdx="0" bldStep="ptInSeries"/>
                                            </p:graphicEl>
                                          </p:spTgt>
                                        </p:tgtEl>
                                        <p:attrNameLst>
                                          <p:attrName>style.visibility</p:attrName>
                                        </p:attrNameLst>
                                      </p:cBhvr>
                                      <p:to>
                                        <p:strVal val="visible"/>
                                      </p:to>
                                    </p:set>
                                    <p:animEffect transition="in" filter="wipe(down)">
                                      <p:cBhvr>
                                        <p:cTn id="11" dur="1000"/>
                                        <p:tgtEl>
                                          <p:spTgt spid="2">
                                            <p:graphicEl>
                                              <a:chart seriesIdx="0" categoryIdx="0" bldStep="ptInSeries"/>
                                            </p:graphicEl>
                                          </p:spTgt>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2">
                                            <p:graphicEl>
                                              <a:chart seriesIdx="0" categoryIdx="1" bldStep="ptInSeries"/>
                                            </p:graphicEl>
                                          </p:spTgt>
                                        </p:tgtEl>
                                        <p:attrNameLst>
                                          <p:attrName>style.visibility</p:attrName>
                                        </p:attrNameLst>
                                      </p:cBhvr>
                                      <p:to>
                                        <p:strVal val="visible"/>
                                      </p:to>
                                    </p:set>
                                    <p:animEffect transition="in" filter="wipe(down)">
                                      <p:cBhvr>
                                        <p:cTn id="14" dur="1000"/>
                                        <p:tgtEl>
                                          <p:spTgt spid="2">
                                            <p:graphicEl>
                                              <a:chart seriesIdx="0" categoryIdx="1" bldStep="ptInSeries"/>
                                            </p:graphicEl>
                                          </p:spTgt>
                                        </p:tgtEl>
                                      </p:cBhvr>
                                    </p:animEffect>
                                  </p:childTnLst>
                                </p:cTn>
                              </p:par>
                            </p:childTnLst>
                          </p:cTn>
                        </p:par>
                        <p:par>
                          <p:cTn id="15" fill="hold">
                            <p:stCondLst>
                              <p:cond delay="1500"/>
                            </p:stCondLst>
                            <p:childTnLst>
                              <p:par>
                                <p:cTn id="16" presetID="22" presetClass="entr" presetSubtype="4" fill="hold" grpId="0" nodeType="afterEffect">
                                  <p:stCondLst>
                                    <p:cond delay="0"/>
                                  </p:stCondLst>
                                  <p:childTnLst>
                                    <p:set>
                                      <p:cBhvr>
                                        <p:cTn id="17" dur="1" fill="hold">
                                          <p:stCondLst>
                                            <p:cond delay="0"/>
                                          </p:stCondLst>
                                        </p:cTn>
                                        <p:tgtEl>
                                          <p:spTgt spid="2">
                                            <p:graphicEl>
                                              <a:chart seriesIdx="1" categoryIdx="0" bldStep="ptInSeries"/>
                                            </p:graphicEl>
                                          </p:spTgt>
                                        </p:tgtEl>
                                        <p:attrNameLst>
                                          <p:attrName>style.visibility</p:attrName>
                                        </p:attrNameLst>
                                      </p:cBhvr>
                                      <p:to>
                                        <p:strVal val="visible"/>
                                      </p:to>
                                    </p:set>
                                    <p:animEffect transition="in" filter="wipe(down)">
                                      <p:cBhvr>
                                        <p:cTn id="18" dur="1000"/>
                                        <p:tgtEl>
                                          <p:spTgt spid="2">
                                            <p:graphicEl>
                                              <a:chart seriesIdx="1" categoryIdx="0" bldStep="ptInSeries"/>
                                            </p:graphic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
                                            <p:graphicEl>
                                              <a:chart seriesIdx="1" categoryIdx="1" bldStep="ptInSeries"/>
                                            </p:graphicEl>
                                          </p:spTgt>
                                        </p:tgtEl>
                                        <p:attrNameLst>
                                          <p:attrName>style.visibility</p:attrName>
                                        </p:attrNameLst>
                                      </p:cBhvr>
                                      <p:to>
                                        <p:strVal val="visible"/>
                                      </p:to>
                                    </p:set>
                                    <p:animEffect transition="in" filter="wipe(down)">
                                      <p:cBhvr>
                                        <p:cTn id="21" dur="1000"/>
                                        <p:tgtEl>
                                          <p:spTgt spid="2">
                                            <p:graphicEl>
                                              <a:chart seriesIdx="1" categoryIdx="1" bldStep="ptIn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Chart bld="seriesEl"/>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533400"/>
            <a:ext cx="7772400" cy="646331"/>
          </a:xfrm>
          <a:prstGeom prst="rect">
            <a:avLst/>
          </a:prstGeom>
          <a:noFill/>
        </p:spPr>
        <p:txBody>
          <a:bodyPr wrap="square" rtlCol="0">
            <a:spAutoFit/>
          </a:bodyPr>
          <a:lstStyle/>
          <a:p>
            <a:r>
              <a:rPr lang="en-US" sz="3600" dirty="0" smtClean="0">
                <a:solidFill>
                  <a:srgbClr val="92D050"/>
                </a:solidFill>
              </a:rPr>
              <a:t>Why </a:t>
            </a:r>
            <a:r>
              <a:rPr lang="en-US" sz="3600" i="1" dirty="0" smtClean="0">
                <a:solidFill>
                  <a:srgbClr val="92D050"/>
                </a:solidFill>
              </a:rPr>
              <a:t>is</a:t>
            </a:r>
            <a:r>
              <a:rPr lang="en-US" sz="3600" dirty="0" smtClean="0">
                <a:solidFill>
                  <a:srgbClr val="92D050"/>
                </a:solidFill>
              </a:rPr>
              <a:t> this poor country so healthy?</a:t>
            </a:r>
            <a:endParaRPr lang="en-US" sz="3600" dirty="0">
              <a:solidFill>
                <a:srgbClr val="92D050"/>
              </a:solidFill>
            </a:endParaRPr>
          </a:p>
        </p:txBody>
      </p:sp>
      <p:sp>
        <p:nvSpPr>
          <p:cNvPr id="3" name="TextBox 2"/>
          <p:cNvSpPr txBox="1"/>
          <p:nvPr/>
        </p:nvSpPr>
        <p:spPr>
          <a:xfrm>
            <a:off x="609600" y="1676400"/>
            <a:ext cx="7924800" cy="4247317"/>
          </a:xfrm>
          <a:prstGeom prst="rect">
            <a:avLst/>
          </a:prstGeom>
          <a:noFill/>
        </p:spPr>
        <p:txBody>
          <a:bodyPr wrap="square" rtlCol="0">
            <a:spAutoFit/>
          </a:bodyPr>
          <a:lstStyle/>
          <a:p>
            <a:pPr marL="342900" indent="-342900">
              <a:spcBef>
                <a:spcPts val="1200"/>
              </a:spcBef>
              <a:buFont typeface="+mj-lt"/>
              <a:buAutoNum type="arabicPeriod"/>
            </a:pPr>
            <a:r>
              <a:rPr lang="en-US" sz="3000" dirty="0" smtClean="0"/>
              <a:t>Cuba has invested heavily in </a:t>
            </a:r>
            <a:r>
              <a:rPr lang="en-US" sz="3000" i="1" dirty="0" smtClean="0">
                <a:solidFill>
                  <a:srgbClr val="92D050"/>
                </a:solidFill>
              </a:rPr>
              <a:t>primary</a:t>
            </a:r>
            <a:r>
              <a:rPr lang="en-US" sz="3000" dirty="0" smtClean="0"/>
              <a:t> care.</a:t>
            </a:r>
            <a:endParaRPr lang="en-US" sz="3000" dirty="0"/>
          </a:p>
          <a:p>
            <a:pPr marL="342900" indent="-342900">
              <a:spcBef>
                <a:spcPts val="1200"/>
              </a:spcBef>
              <a:buFont typeface="+mj-lt"/>
              <a:buAutoNum type="arabicPeriod"/>
            </a:pPr>
            <a:r>
              <a:rPr lang="en-US" sz="3000" dirty="0" smtClean="0"/>
              <a:t>Cuba has an unusually high number of doctors.</a:t>
            </a:r>
          </a:p>
          <a:p>
            <a:pPr marL="342900" indent="-342900">
              <a:spcBef>
                <a:spcPts val="1200"/>
              </a:spcBef>
              <a:buFont typeface="+mj-lt"/>
              <a:buAutoNum type="arabicPeriod"/>
            </a:pPr>
            <a:r>
              <a:rPr lang="en-US" sz="3000" dirty="0" smtClean="0"/>
              <a:t>Government uses central planning to ensure that all areas of the country have enough doctors.</a:t>
            </a:r>
          </a:p>
          <a:p>
            <a:pPr marL="342900" indent="-342900">
              <a:spcBef>
                <a:spcPts val="1200"/>
              </a:spcBef>
              <a:buFont typeface="+mj-lt"/>
              <a:buAutoNum type="arabicPeriod"/>
            </a:pPr>
            <a:r>
              <a:rPr lang="en-US" sz="3000" dirty="0" smtClean="0"/>
              <a:t>Health care is government-financed, so nearly every Cuban has the same access to health care.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533400"/>
            <a:ext cx="7772400" cy="646331"/>
          </a:xfrm>
          <a:prstGeom prst="rect">
            <a:avLst/>
          </a:prstGeom>
          <a:noFill/>
        </p:spPr>
        <p:txBody>
          <a:bodyPr wrap="square" rtlCol="0">
            <a:spAutoFit/>
          </a:bodyPr>
          <a:lstStyle/>
          <a:p>
            <a:r>
              <a:rPr lang="en-US" sz="3600" dirty="0" smtClean="0">
                <a:solidFill>
                  <a:srgbClr val="92D050"/>
                </a:solidFill>
              </a:rPr>
              <a:t>Why </a:t>
            </a:r>
            <a:r>
              <a:rPr lang="en-US" sz="3600" i="1" dirty="0" smtClean="0">
                <a:solidFill>
                  <a:srgbClr val="92D050"/>
                </a:solidFill>
              </a:rPr>
              <a:t>is</a:t>
            </a:r>
            <a:r>
              <a:rPr lang="en-US" sz="3600" dirty="0" smtClean="0">
                <a:solidFill>
                  <a:srgbClr val="92D050"/>
                </a:solidFill>
              </a:rPr>
              <a:t> this poor country so healthy?</a:t>
            </a:r>
            <a:endParaRPr lang="en-US" sz="3600" dirty="0">
              <a:solidFill>
                <a:srgbClr val="92D050"/>
              </a:solidFill>
            </a:endParaRPr>
          </a:p>
        </p:txBody>
      </p:sp>
      <p:sp>
        <p:nvSpPr>
          <p:cNvPr id="3" name="TextBox 2"/>
          <p:cNvSpPr txBox="1"/>
          <p:nvPr/>
        </p:nvSpPr>
        <p:spPr>
          <a:xfrm>
            <a:off x="457200" y="1600200"/>
            <a:ext cx="5486400" cy="4555093"/>
          </a:xfrm>
          <a:prstGeom prst="rect">
            <a:avLst/>
          </a:prstGeom>
          <a:noFill/>
        </p:spPr>
        <p:txBody>
          <a:bodyPr wrap="square" rtlCol="0">
            <a:spAutoFit/>
          </a:bodyPr>
          <a:lstStyle/>
          <a:p>
            <a:pPr marL="514350" indent="-514350">
              <a:spcBef>
                <a:spcPts val="1200"/>
              </a:spcBef>
              <a:buFont typeface="+mj-lt"/>
              <a:buAutoNum type="arabicPeriod" startAt="5"/>
            </a:pPr>
            <a:r>
              <a:rPr lang="en-US" sz="3000" dirty="0" smtClean="0"/>
              <a:t>Cuba has one of the highest childhood vaccination rates in the world.</a:t>
            </a:r>
          </a:p>
          <a:p>
            <a:pPr marL="514350" indent="-514350">
              <a:spcBef>
                <a:spcPts val="1200"/>
              </a:spcBef>
              <a:buFont typeface="+mj-lt"/>
              <a:buAutoNum type="arabicPeriod" startAt="5"/>
            </a:pPr>
            <a:r>
              <a:rPr lang="en-US" sz="3000" dirty="0" smtClean="0"/>
              <a:t>Investments in public education, housing, and nutrition support good health.</a:t>
            </a:r>
          </a:p>
          <a:p>
            <a:pPr marL="514350" indent="-514350">
              <a:spcBef>
                <a:spcPts val="1200"/>
              </a:spcBef>
              <a:buFont typeface="+mj-lt"/>
              <a:buAutoNum type="arabicPeriod" startAt="5"/>
            </a:pPr>
            <a:r>
              <a:rPr lang="en-US" sz="3000" dirty="0" smtClean="0"/>
              <a:t>Isolation and government restrictions inhibit “brain drain” to wealthier countries.</a:t>
            </a:r>
          </a:p>
        </p:txBody>
      </p:sp>
      <p:pic>
        <p:nvPicPr>
          <p:cNvPr id="4" name="Picture 3" descr="La_Havane-Ecolières_en_uniforme.jpg"/>
          <p:cNvPicPr>
            <a:picLocks noChangeAspect="1"/>
          </p:cNvPicPr>
          <p:nvPr/>
        </p:nvPicPr>
        <p:blipFill>
          <a:blip r:embed="rId3" cstate="print"/>
          <a:srcRect l="51667" r="3333"/>
          <a:stretch>
            <a:fillRect/>
          </a:stretch>
        </p:blipFill>
        <p:spPr>
          <a:xfrm>
            <a:off x="6172200" y="1905000"/>
            <a:ext cx="2971800" cy="4953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685800"/>
            <a:ext cx="7239000" cy="553998"/>
          </a:xfrm>
          <a:prstGeom prst="rect">
            <a:avLst/>
          </a:prstGeom>
          <a:noFill/>
        </p:spPr>
        <p:txBody>
          <a:bodyPr wrap="square" rtlCol="0">
            <a:spAutoFit/>
          </a:bodyPr>
          <a:lstStyle/>
          <a:p>
            <a:r>
              <a:rPr lang="en-US" sz="3000" b="1" dirty="0" smtClean="0">
                <a:solidFill>
                  <a:srgbClr val="92D050"/>
                </a:solidFill>
              </a:rPr>
              <a:t>Discussion Questions</a:t>
            </a:r>
            <a:endParaRPr lang="en-US" sz="3000" b="1" dirty="0">
              <a:solidFill>
                <a:srgbClr val="92D050"/>
              </a:solidFill>
            </a:endParaRPr>
          </a:p>
        </p:txBody>
      </p:sp>
      <p:sp>
        <p:nvSpPr>
          <p:cNvPr id="3" name="TextBox 2"/>
          <p:cNvSpPr txBox="1"/>
          <p:nvPr/>
        </p:nvSpPr>
        <p:spPr>
          <a:xfrm>
            <a:off x="838200" y="1371600"/>
            <a:ext cx="7772400" cy="4832092"/>
          </a:xfrm>
          <a:prstGeom prst="rect">
            <a:avLst/>
          </a:prstGeom>
          <a:noFill/>
        </p:spPr>
        <p:txBody>
          <a:bodyPr wrap="square" rtlCol="0">
            <a:spAutoFit/>
          </a:bodyPr>
          <a:lstStyle/>
          <a:p>
            <a:r>
              <a:rPr lang="en-US" sz="2800" dirty="0" smtClean="0"/>
              <a:t>What do you think will happen to the country’s health as Cuba “opens up” to more liberal trade and immigration policies?   </a:t>
            </a:r>
          </a:p>
          <a:p>
            <a:endParaRPr lang="en-US" sz="2800" dirty="0" smtClean="0"/>
          </a:p>
          <a:p>
            <a:r>
              <a:rPr lang="en-US" sz="2800" dirty="0" smtClean="0"/>
              <a:t>Will the quality of health decline with an inevitable  increase in inequality </a:t>
            </a:r>
            <a:r>
              <a:rPr lang="en-US" sz="2800" b="1" dirty="0" smtClean="0">
                <a:solidFill>
                  <a:srgbClr val="92D050"/>
                </a:solidFill>
              </a:rPr>
              <a:t>or</a:t>
            </a:r>
            <a:r>
              <a:rPr lang="en-US" sz="2800" dirty="0" smtClean="0"/>
              <a:t> will improved wealth bring more advanced medical technologies to help the country grow even healthier?</a:t>
            </a:r>
          </a:p>
          <a:p>
            <a:endParaRPr lang="en-US" sz="2800" dirty="0" smtClean="0"/>
          </a:p>
          <a:p>
            <a:r>
              <a:rPr lang="en-US" sz="2800" dirty="0" smtClean="0"/>
              <a:t>What would </a:t>
            </a:r>
            <a:r>
              <a:rPr lang="en-US" sz="2800" dirty="0" err="1" smtClean="0"/>
              <a:t>Lenski</a:t>
            </a:r>
            <a:r>
              <a:rPr lang="en-US" sz="2800" dirty="0" smtClean="0"/>
              <a:t> say?  What would Marx say?</a:t>
            </a:r>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523</TotalTime>
  <Words>798</Words>
  <Application>Microsoft Office PowerPoint</Application>
  <PresentationFormat>On-screen Show (4:3)</PresentationFormat>
  <Paragraphs>60</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The Cuban Health Paradox</vt:lpstr>
      <vt:lpstr>Slide 2</vt:lpstr>
      <vt:lpstr>Slide 3</vt:lpstr>
      <vt:lpstr>Slide 4</vt:lpstr>
      <vt:lpstr>Slide 5</vt:lpstr>
      <vt:lpstr>Slide 6</vt:lpstr>
      <vt:lpstr>Slide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Kimberlee</dc:creator>
  <cp:lastModifiedBy>Kimberlee</cp:lastModifiedBy>
  <cp:revision>17</cp:revision>
  <dcterms:created xsi:type="dcterms:W3CDTF">2015-11-11T19:47:05Z</dcterms:created>
  <dcterms:modified xsi:type="dcterms:W3CDTF">2016-01-27T18:24:13Z</dcterms:modified>
</cp:coreProperties>
</file>