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7"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0000"/>
    <a:srgbClr val="1F497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663" autoAdjust="0"/>
  </p:normalViewPr>
  <p:slideViewPr>
    <p:cSldViewPr>
      <p:cViewPr>
        <p:scale>
          <a:sx n="60" d="100"/>
          <a:sy n="60" d="100"/>
        </p:scale>
        <p:origin x="42"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B82929-373D-4525-BFC4-E00DAA83CBD5}" type="doc">
      <dgm:prSet loTypeId="urn:microsoft.com/office/officeart/2005/8/layout/cycle6" loCatId="relationship" qsTypeId="urn:microsoft.com/office/officeart/2005/8/quickstyle/3d3" qsCatId="3D" csTypeId="urn:microsoft.com/office/officeart/2005/8/colors/colorful1" csCatId="colorful" phldr="1"/>
      <dgm:spPr/>
      <dgm:t>
        <a:bodyPr/>
        <a:lstStyle/>
        <a:p>
          <a:endParaRPr lang="en-US"/>
        </a:p>
      </dgm:t>
    </dgm:pt>
    <dgm:pt modelId="{B9D26F92-DA1F-4273-AF8E-850FBDA04CE8}">
      <dgm:prSet phldrT="[Text]"/>
      <dgm:spPr/>
      <dgm:t>
        <a:bodyPr/>
        <a:lstStyle/>
        <a:p>
          <a:r>
            <a:rPr lang="en-US" dirty="0" smtClean="0"/>
            <a:t>Perform </a:t>
          </a:r>
          <a:r>
            <a:rPr lang="en-US" b="1" dirty="0" smtClean="0"/>
            <a:t>research</a:t>
          </a:r>
          <a:r>
            <a:rPr lang="en-US" dirty="0" smtClean="0"/>
            <a:t> on issues, laws, resources</a:t>
          </a:r>
          <a:endParaRPr lang="en-US" dirty="0"/>
        </a:p>
      </dgm:t>
    </dgm:pt>
    <dgm:pt modelId="{47F8A387-E612-4787-B274-C15AA5B2B6CB}" type="parTrans" cxnId="{FFBA79A0-C0F6-435A-9B8F-CAFC9EC7C128}">
      <dgm:prSet/>
      <dgm:spPr/>
      <dgm:t>
        <a:bodyPr/>
        <a:lstStyle/>
        <a:p>
          <a:endParaRPr lang="en-US"/>
        </a:p>
      </dgm:t>
    </dgm:pt>
    <dgm:pt modelId="{732AAC86-CD5A-47BE-9977-F9E0DF89A5BF}" type="sibTrans" cxnId="{FFBA79A0-C0F6-435A-9B8F-CAFC9EC7C128}">
      <dgm:prSet>
        <dgm:style>
          <a:lnRef idx="3">
            <a:schemeClr val="accent2"/>
          </a:lnRef>
          <a:fillRef idx="0">
            <a:schemeClr val="accent2"/>
          </a:fillRef>
          <a:effectRef idx="2">
            <a:schemeClr val="accent2"/>
          </a:effectRef>
          <a:fontRef idx="minor">
            <a:schemeClr val="tx1"/>
          </a:fontRef>
        </dgm:style>
      </dgm:prSet>
      <dgm:spPr/>
      <dgm:t>
        <a:bodyPr/>
        <a:lstStyle/>
        <a:p>
          <a:endParaRPr lang="en-US"/>
        </a:p>
      </dgm:t>
    </dgm:pt>
    <dgm:pt modelId="{DAF09672-CAEC-4B25-A1A5-EF425281628B}">
      <dgm:prSet phldrT="[Text]"/>
      <dgm:spPr/>
      <dgm:t>
        <a:bodyPr/>
        <a:lstStyle/>
        <a:p>
          <a:r>
            <a:rPr lang="en-US" dirty="0" smtClean="0"/>
            <a:t>Develop </a:t>
          </a:r>
          <a:r>
            <a:rPr lang="en-US" b="1" dirty="0" smtClean="0"/>
            <a:t>powerful stories</a:t>
          </a:r>
          <a:r>
            <a:rPr lang="en-US" dirty="0" smtClean="0"/>
            <a:t> with realistic characters and </a:t>
          </a:r>
          <a:r>
            <a:rPr lang="en-US" b="1" dirty="0" smtClean="0"/>
            <a:t>dramatic plot twists</a:t>
          </a:r>
          <a:endParaRPr lang="en-US" b="1" dirty="0"/>
        </a:p>
      </dgm:t>
    </dgm:pt>
    <dgm:pt modelId="{F60F14F7-AEA1-4B84-B5B1-BC2777E0E905}" type="parTrans" cxnId="{A90DBC2F-22E7-4DBE-B0DB-D3459FF5C20D}">
      <dgm:prSet/>
      <dgm:spPr/>
      <dgm:t>
        <a:bodyPr/>
        <a:lstStyle/>
        <a:p>
          <a:endParaRPr lang="en-US"/>
        </a:p>
      </dgm:t>
    </dgm:pt>
    <dgm:pt modelId="{4C9CB59B-89EB-4591-9AFE-EE9663D15A21}" type="sibTrans" cxnId="{A90DBC2F-22E7-4DBE-B0DB-D3459FF5C20D}">
      <dgm:prSet>
        <dgm:style>
          <a:lnRef idx="3">
            <a:schemeClr val="accent3"/>
          </a:lnRef>
          <a:fillRef idx="0">
            <a:schemeClr val="accent3"/>
          </a:fillRef>
          <a:effectRef idx="2">
            <a:schemeClr val="accent3"/>
          </a:effectRef>
          <a:fontRef idx="minor">
            <a:schemeClr val="tx1"/>
          </a:fontRef>
        </dgm:style>
      </dgm:prSet>
      <dgm:spPr>
        <a:ln/>
      </dgm:spPr>
      <dgm:t>
        <a:bodyPr/>
        <a:lstStyle/>
        <a:p>
          <a:endParaRPr lang="en-US"/>
        </a:p>
      </dgm:t>
    </dgm:pt>
    <dgm:pt modelId="{2AC24289-72E2-48DC-A7E3-93F3078798A5}">
      <dgm:prSet phldrT="[Text]"/>
      <dgm:spPr/>
      <dgm:t>
        <a:bodyPr/>
        <a:lstStyle/>
        <a:p>
          <a:r>
            <a:rPr lang="en-US" dirty="0" smtClean="0"/>
            <a:t>Rely on </a:t>
          </a:r>
          <a:r>
            <a:rPr lang="en-US" b="1" dirty="0" smtClean="0"/>
            <a:t>role modeling</a:t>
          </a:r>
          <a:r>
            <a:rPr lang="en-US" dirty="0" smtClean="0"/>
            <a:t>, not dictating</a:t>
          </a:r>
          <a:endParaRPr lang="en-US" dirty="0"/>
        </a:p>
      </dgm:t>
    </dgm:pt>
    <dgm:pt modelId="{64C3E147-3DAC-4DD3-A4C0-C50526C99AF7}" type="parTrans" cxnId="{00C23AED-2091-4F9E-9BCF-A363A5733B45}">
      <dgm:prSet/>
      <dgm:spPr/>
      <dgm:t>
        <a:bodyPr/>
        <a:lstStyle/>
        <a:p>
          <a:endParaRPr lang="en-US"/>
        </a:p>
      </dgm:t>
    </dgm:pt>
    <dgm:pt modelId="{1B7C8D68-7592-4781-AF75-DE5FED9D7196}" type="sibTrans" cxnId="{00C23AED-2091-4F9E-9BCF-A363A5733B45}">
      <dgm:prSet>
        <dgm:style>
          <a:lnRef idx="3">
            <a:schemeClr val="accent4"/>
          </a:lnRef>
          <a:fillRef idx="0">
            <a:schemeClr val="accent4"/>
          </a:fillRef>
          <a:effectRef idx="2">
            <a:schemeClr val="accent4"/>
          </a:effectRef>
          <a:fontRef idx="minor">
            <a:schemeClr val="tx1"/>
          </a:fontRef>
        </dgm:style>
      </dgm:prSet>
      <dgm:spPr/>
      <dgm:t>
        <a:bodyPr/>
        <a:lstStyle/>
        <a:p>
          <a:endParaRPr lang="en-US"/>
        </a:p>
      </dgm:t>
    </dgm:pt>
    <dgm:pt modelId="{A11E6E68-C067-44D3-9C35-8540BB65DCD8}">
      <dgm:prSet phldrT="[Text]"/>
      <dgm:spPr/>
      <dgm:t>
        <a:bodyPr/>
        <a:lstStyle/>
        <a:p>
          <a:r>
            <a:rPr lang="en-US" dirty="0" smtClean="0"/>
            <a:t>Maintain </a:t>
          </a:r>
          <a:r>
            <a:rPr lang="en-US" b="1" dirty="0" smtClean="0"/>
            <a:t>high production values </a:t>
          </a:r>
          <a:r>
            <a:rPr lang="en-US" dirty="0" smtClean="0"/>
            <a:t>and </a:t>
          </a:r>
          <a:r>
            <a:rPr lang="en-US" b="1" dirty="0" smtClean="0"/>
            <a:t>cultural sensitivity.</a:t>
          </a:r>
          <a:endParaRPr lang="en-US" b="1" dirty="0"/>
        </a:p>
      </dgm:t>
    </dgm:pt>
    <dgm:pt modelId="{947EE0FE-9FCA-44B7-9BB0-78AE5C2D4236}" type="parTrans" cxnId="{20F6924A-2A90-44A5-B692-2EED4711E108}">
      <dgm:prSet/>
      <dgm:spPr/>
      <dgm:t>
        <a:bodyPr/>
        <a:lstStyle/>
        <a:p>
          <a:endParaRPr lang="en-US"/>
        </a:p>
      </dgm:t>
    </dgm:pt>
    <dgm:pt modelId="{BF060514-CEEB-48FF-84E6-2808E95F173C}" type="sibTrans" cxnId="{20F6924A-2A90-44A5-B692-2EED4711E108}">
      <dgm:prSet>
        <dgm:style>
          <a:lnRef idx="3">
            <a:schemeClr val="accent5"/>
          </a:lnRef>
          <a:fillRef idx="0">
            <a:schemeClr val="accent5"/>
          </a:fillRef>
          <a:effectRef idx="2">
            <a:schemeClr val="accent5"/>
          </a:effectRef>
          <a:fontRef idx="minor">
            <a:schemeClr val="tx1"/>
          </a:fontRef>
        </dgm:style>
      </dgm:prSet>
      <dgm:spPr>
        <a:ln/>
      </dgm:spPr>
      <dgm:t>
        <a:bodyPr/>
        <a:lstStyle/>
        <a:p>
          <a:endParaRPr lang="en-US"/>
        </a:p>
      </dgm:t>
    </dgm:pt>
    <dgm:pt modelId="{A29B5CD9-34D1-4C33-A98B-68FE9E718890}">
      <dgm:prSet phldrT="[Text]"/>
      <dgm:spPr/>
      <dgm:t>
        <a:bodyPr/>
        <a:lstStyle/>
        <a:p>
          <a:pPr rtl="0"/>
          <a:r>
            <a:rPr lang="en-US" smtClean="0">
              <a:latin typeface="+mn-lt"/>
              <a:ea typeface="+mn-ea"/>
              <a:cs typeface="+mn-cs"/>
            </a:rPr>
            <a:t>Continually </a:t>
          </a:r>
          <a:r>
            <a:rPr lang="en-US" b="1" smtClean="0">
              <a:latin typeface="+mn-lt"/>
              <a:ea typeface="+mn-ea"/>
              <a:cs typeface="+mn-cs"/>
            </a:rPr>
            <a:t>assess</a:t>
          </a:r>
          <a:r>
            <a:rPr lang="en-US" smtClean="0">
              <a:latin typeface="+mn-lt"/>
              <a:ea typeface="+mn-ea"/>
              <a:cs typeface="+mn-cs"/>
            </a:rPr>
            <a:t> the perception and impact of the show.</a:t>
          </a:r>
          <a:endParaRPr lang="en-US" dirty="0"/>
        </a:p>
      </dgm:t>
    </dgm:pt>
    <dgm:pt modelId="{3B782887-F50C-4148-9446-51B599856BD7}" type="parTrans" cxnId="{4F38AF14-F8EC-4CEA-9DD2-BD8AD1AD930F}">
      <dgm:prSet/>
      <dgm:spPr/>
      <dgm:t>
        <a:bodyPr/>
        <a:lstStyle/>
        <a:p>
          <a:endParaRPr lang="en-US"/>
        </a:p>
      </dgm:t>
    </dgm:pt>
    <dgm:pt modelId="{5F7EACA1-F6E7-4C3A-8D94-FAC7B3FB1511}" type="sibTrans" cxnId="{4F38AF14-F8EC-4CEA-9DD2-BD8AD1AD930F}">
      <dgm:prSet>
        <dgm:style>
          <a:lnRef idx="3">
            <a:schemeClr val="accent6"/>
          </a:lnRef>
          <a:fillRef idx="0">
            <a:schemeClr val="accent6"/>
          </a:fillRef>
          <a:effectRef idx="2">
            <a:schemeClr val="accent6"/>
          </a:effectRef>
          <a:fontRef idx="minor">
            <a:schemeClr val="tx1"/>
          </a:fontRef>
        </dgm:style>
      </dgm:prSet>
      <dgm:spPr/>
      <dgm:t>
        <a:bodyPr/>
        <a:lstStyle/>
        <a:p>
          <a:endParaRPr lang="en-US"/>
        </a:p>
      </dgm:t>
    </dgm:pt>
    <dgm:pt modelId="{2CE285F5-7E59-4C96-9919-64492F47C98D}" type="pres">
      <dgm:prSet presAssocID="{28B82929-373D-4525-BFC4-E00DAA83CBD5}" presName="cycle" presStyleCnt="0">
        <dgm:presLayoutVars>
          <dgm:dir/>
          <dgm:resizeHandles val="exact"/>
        </dgm:presLayoutVars>
      </dgm:prSet>
      <dgm:spPr/>
      <dgm:t>
        <a:bodyPr/>
        <a:lstStyle/>
        <a:p>
          <a:endParaRPr lang="en-US"/>
        </a:p>
      </dgm:t>
    </dgm:pt>
    <dgm:pt modelId="{162584EF-4AD6-4F9B-B36A-C3B9E8ACA24E}" type="pres">
      <dgm:prSet presAssocID="{B9D26F92-DA1F-4273-AF8E-850FBDA04CE8}" presName="node" presStyleLbl="node1" presStyleIdx="0" presStyleCnt="5">
        <dgm:presLayoutVars>
          <dgm:bulletEnabled val="1"/>
        </dgm:presLayoutVars>
      </dgm:prSet>
      <dgm:spPr/>
      <dgm:t>
        <a:bodyPr/>
        <a:lstStyle/>
        <a:p>
          <a:endParaRPr lang="en-US"/>
        </a:p>
      </dgm:t>
    </dgm:pt>
    <dgm:pt modelId="{D9EF5A58-C8E0-4B23-B6FA-B26BBD0B4156}" type="pres">
      <dgm:prSet presAssocID="{B9D26F92-DA1F-4273-AF8E-850FBDA04CE8}" presName="spNode" presStyleCnt="0"/>
      <dgm:spPr/>
      <dgm:t>
        <a:bodyPr/>
        <a:lstStyle/>
        <a:p>
          <a:endParaRPr lang="en-US"/>
        </a:p>
      </dgm:t>
    </dgm:pt>
    <dgm:pt modelId="{35EEB5F7-4A9D-4F8C-B442-56443F05F93E}" type="pres">
      <dgm:prSet presAssocID="{732AAC86-CD5A-47BE-9977-F9E0DF89A5BF}" presName="sibTrans" presStyleLbl="sibTrans1D1" presStyleIdx="0" presStyleCnt="5"/>
      <dgm:spPr/>
      <dgm:t>
        <a:bodyPr/>
        <a:lstStyle/>
        <a:p>
          <a:endParaRPr lang="en-US"/>
        </a:p>
      </dgm:t>
    </dgm:pt>
    <dgm:pt modelId="{54898457-A71A-4996-96A4-FF6FCC5EF978}" type="pres">
      <dgm:prSet presAssocID="{DAF09672-CAEC-4B25-A1A5-EF425281628B}" presName="node" presStyleLbl="node1" presStyleIdx="1" presStyleCnt="5" custRadScaleRad="98043" custRadScaleInc="-3007">
        <dgm:presLayoutVars>
          <dgm:bulletEnabled val="1"/>
        </dgm:presLayoutVars>
      </dgm:prSet>
      <dgm:spPr/>
      <dgm:t>
        <a:bodyPr/>
        <a:lstStyle/>
        <a:p>
          <a:endParaRPr lang="en-US"/>
        </a:p>
      </dgm:t>
    </dgm:pt>
    <dgm:pt modelId="{7AA76700-4874-4EE1-9864-361E34AC8594}" type="pres">
      <dgm:prSet presAssocID="{DAF09672-CAEC-4B25-A1A5-EF425281628B}" presName="spNode" presStyleCnt="0"/>
      <dgm:spPr/>
      <dgm:t>
        <a:bodyPr/>
        <a:lstStyle/>
        <a:p>
          <a:endParaRPr lang="en-US"/>
        </a:p>
      </dgm:t>
    </dgm:pt>
    <dgm:pt modelId="{0C2479F2-510D-4B5F-B796-48C8FCE3FE33}" type="pres">
      <dgm:prSet presAssocID="{4C9CB59B-89EB-4591-9AFE-EE9663D15A21}" presName="sibTrans" presStyleLbl="sibTrans1D1" presStyleIdx="1" presStyleCnt="5"/>
      <dgm:spPr/>
      <dgm:t>
        <a:bodyPr/>
        <a:lstStyle/>
        <a:p>
          <a:endParaRPr lang="en-US"/>
        </a:p>
      </dgm:t>
    </dgm:pt>
    <dgm:pt modelId="{BBC138C9-8B15-4F38-B2BE-2265101BDD95}" type="pres">
      <dgm:prSet presAssocID="{2AC24289-72E2-48DC-A7E3-93F3078798A5}" presName="node" presStyleLbl="node1" presStyleIdx="2" presStyleCnt="5">
        <dgm:presLayoutVars>
          <dgm:bulletEnabled val="1"/>
        </dgm:presLayoutVars>
      </dgm:prSet>
      <dgm:spPr/>
      <dgm:t>
        <a:bodyPr/>
        <a:lstStyle/>
        <a:p>
          <a:endParaRPr lang="en-US"/>
        </a:p>
      </dgm:t>
    </dgm:pt>
    <dgm:pt modelId="{5960C66B-4EA7-4CB6-A910-D4F3117A3890}" type="pres">
      <dgm:prSet presAssocID="{2AC24289-72E2-48DC-A7E3-93F3078798A5}" presName="spNode" presStyleCnt="0"/>
      <dgm:spPr/>
      <dgm:t>
        <a:bodyPr/>
        <a:lstStyle/>
        <a:p>
          <a:endParaRPr lang="en-US"/>
        </a:p>
      </dgm:t>
    </dgm:pt>
    <dgm:pt modelId="{48533535-933D-4F61-AA36-AB610EC51446}" type="pres">
      <dgm:prSet presAssocID="{1B7C8D68-7592-4781-AF75-DE5FED9D7196}" presName="sibTrans" presStyleLbl="sibTrans1D1" presStyleIdx="2" presStyleCnt="5"/>
      <dgm:spPr/>
      <dgm:t>
        <a:bodyPr/>
        <a:lstStyle/>
        <a:p>
          <a:endParaRPr lang="en-US"/>
        </a:p>
      </dgm:t>
    </dgm:pt>
    <dgm:pt modelId="{F34D9FC6-CEDB-4400-880C-303E4C2A9C9A}" type="pres">
      <dgm:prSet presAssocID="{A11E6E68-C067-44D3-9C35-8540BB65DCD8}" presName="node" presStyleLbl="node1" presStyleIdx="3" presStyleCnt="5" custRadScaleRad="97572" custRadScaleInc="-4583">
        <dgm:presLayoutVars>
          <dgm:bulletEnabled val="1"/>
        </dgm:presLayoutVars>
      </dgm:prSet>
      <dgm:spPr/>
      <dgm:t>
        <a:bodyPr/>
        <a:lstStyle/>
        <a:p>
          <a:endParaRPr lang="en-US"/>
        </a:p>
      </dgm:t>
    </dgm:pt>
    <dgm:pt modelId="{41A29F35-C4D8-4EA2-9BEF-88F7D7117799}" type="pres">
      <dgm:prSet presAssocID="{A11E6E68-C067-44D3-9C35-8540BB65DCD8}" presName="spNode" presStyleCnt="0"/>
      <dgm:spPr/>
      <dgm:t>
        <a:bodyPr/>
        <a:lstStyle/>
        <a:p>
          <a:endParaRPr lang="en-US"/>
        </a:p>
      </dgm:t>
    </dgm:pt>
    <dgm:pt modelId="{7E39265E-A3A2-4254-B97D-4BDB5F462757}" type="pres">
      <dgm:prSet presAssocID="{BF060514-CEEB-48FF-84E6-2808E95F173C}" presName="sibTrans" presStyleLbl="sibTrans1D1" presStyleIdx="3" presStyleCnt="5"/>
      <dgm:spPr/>
      <dgm:t>
        <a:bodyPr/>
        <a:lstStyle/>
        <a:p>
          <a:endParaRPr lang="en-US"/>
        </a:p>
      </dgm:t>
    </dgm:pt>
    <dgm:pt modelId="{14B44EF2-D027-48C3-B224-DEE6B6615CCC}" type="pres">
      <dgm:prSet presAssocID="{A29B5CD9-34D1-4C33-A98B-68FE9E718890}" presName="node" presStyleLbl="node1" presStyleIdx="4" presStyleCnt="5" custRadScaleRad="100907" custRadScaleInc="714">
        <dgm:presLayoutVars>
          <dgm:bulletEnabled val="1"/>
        </dgm:presLayoutVars>
      </dgm:prSet>
      <dgm:spPr/>
      <dgm:t>
        <a:bodyPr/>
        <a:lstStyle/>
        <a:p>
          <a:endParaRPr lang="en-US"/>
        </a:p>
      </dgm:t>
    </dgm:pt>
    <dgm:pt modelId="{28661A1F-5671-417E-8FDB-AAAC415ED5AD}" type="pres">
      <dgm:prSet presAssocID="{A29B5CD9-34D1-4C33-A98B-68FE9E718890}" presName="spNode" presStyleCnt="0"/>
      <dgm:spPr/>
      <dgm:t>
        <a:bodyPr/>
        <a:lstStyle/>
        <a:p>
          <a:endParaRPr lang="en-US"/>
        </a:p>
      </dgm:t>
    </dgm:pt>
    <dgm:pt modelId="{9DF5F6BC-DABD-4FF9-A365-FEBC901AEB19}" type="pres">
      <dgm:prSet presAssocID="{5F7EACA1-F6E7-4C3A-8D94-FAC7B3FB1511}" presName="sibTrans" presStyleLbl="sibTrans1D1" presStyleIdx="4" presStyleCnt="5"/>
      <dgm:spPr/>
      <dgm:t>
        <a:bodyPr/>
        <a:lstStyle/>
        <a:p>
          <a:endParaRPr lang="en-US"/>
        </a:p>
      </dgm:t>
    </dgm:pt>
  </dgm:ptLst>
  <dgm:cxnLst>
    <dgm:cxn modelId="{00C23AED-2091-4F9E-9BCF-A363A5733B45}" srcId="{28B82929-373D-4525-BFC4-E00DAA83CBD5}" destId="{2AC24289-72E2-48DC-A7E3-93F3078798A5}" srcOrd="2" destOrd="0" parTransId="{64C3E147-3DAC-4DD3-A4C0-C50526C99AF7}" sibTransId="{1B7C8D68-7592-4781-AF75-DE5FED9D7196}"/>
    <dgm:cxn modelId="{9A13F33A-1FDE-4405-BADA-40D132F512EE}" type="presOf" srcId="{732AAC86-CD5A-47BE-9977-F9E0DF89A5BF}" destId="{35EEB5F7-4A9D-4F8C-B442-56443F05F93E}" srcOrd="0" destOrd="0" presId="urn:microsoft.com/office/officeart/2005/8/layout/cycle6"/>
    <dgm:cxn modelId="{0AF599DC-E515-41A8-A609-74E17FE84A83}" type="presOf" srcId="{1B7C8D68-7592-4781-AF75-DE5FED9D7196}" destId="{48533535-933D-4F61-AA36-AB610EC51446}" srcOrd="0" destOrd="0" presId="urn:microsoft.com/office/officeart/2005/8/layout/cycle6"/>
    <dgm:cxn modelId="{377CA1D0-6D35-4961-BF46-A6710203259E}" type="presOf" srcId="{B9D26F92-DA1F-4273-AF8E-850FBDA04CE8}" destId="{162584EF-4AD6-4F9B-B36A-C3B9E8ACA24E}" srcOrd="0" destOrd="0" presId="urn:microsoft.com/office/officeart/2005/8/layout/cycle6"/>
    <dgm:cxn modelId="{5F55488F-99D1-4F01-B6FE-41427E8E5845}" type="presOf" srcId="{A29B5CD9-34D1-4C33-A98B-68FE9E718890}" destId="{14B44EF2-D027-48C3-B224-DEE6B6615CCC}" srcOrd="0" destOrd="0" presId="urn:microsoft.com/office/officeart/2005/8/layout/cycle6"/>
    <dgm:cxn modelId="{BB35DF74-CAC5-4428-9EBA-C6259E181608}" type="presOf" srcId="{4C9CB59B-89EB-4591-9AFE-EE9663D15A21}" destId="{0C2479F2-510D-4B5F-B796-48C8FCE3FE33}" srcOrd="0" destOrd="0" presId="urn:microsoft.com/office/officeart/2005/8/layout/cycle6"/>
    <dgm:cxn modelId="{16F02755-508D-4245-B0F2-3B0CBA02F25F}" type="presOf" srcId="{A11E6E68-C067-44D3-9C35-8540BB65DCD8}" destId="{F34D9FC6-CEDB-4400-880C-303E4C2A9C9A}" srcOrd="0" destOrd="0" presId="urn:microsoft.com/office/officeart/2005/8/layout/cycle6"/>
    <dgm:cxn modelId="{4F38AF14-F8EC-4CEA-9DD2-BD8AD1AD930F}" srcId="{28B82929-373D-4525-BFC4-E00DAA83CBD5}" destId="{A29B5CD9-34D1-4C33-A98B-68FE9E718890}" srcOrd="4" destOrd="0" parTransId="{3B782887-F50C-4148-9446-51B599856BD7}" sibTransId="{5F7EACA1-F6E7-4C3A-8D94-FAC7B3FB1511}"/>
    <dgm:cxn modelId="{FFBA79A0-C0F6-435A-9B8F-CAFC9EC7C128}" srcId="{28B82929-373D-4525-BFC4-E00DAA83CBD5}" destId="{B9D26F92-DA1F-4273-AF8E-850FBDA04CE8}" srcOrd="0" destOrd="0" parTransId="{47F8A387-E612-4787-B274-C15AA5B2B6CB}" sibTransId="{732AAC86-CD5A-47BE-9977-F9E0DF89A5BF}"/>
    <dgm:cxn modelId="{CA2B94C5-4A0E-4B97-B883-DD518387056A}" type="presOf" srcId="{DAF09672-CAEC-4B25-A1A5-EF425281628B}" destId="{54898457-A71A-4996-96A4-FF6FCC5EF978}" srcOrd="0" destOrd="0" presId="urn:microsoft.com/office/officeart/2005/8/layout/cycle6"/>
    <dgm:cxn modelId="{A90DBC2F-22E7-4DBE-B0DB-D3459FF5C20D}" srcId="{28B82929-373D-4525-BFC4-E00DAA83CBD5}" destId="{DAF09672-CAEC-4B25-A1A5-EF425281628B}" srcOrd="1" destOrd="0" parTransId="{F60F14F7-AEA1-4B84-B5B1-BC2777E0E905}" sibTransId="{4C9CB59B-89EB-4591-9AFE-EE9663D15A21}"/>
    <dgm:cxn modelId="{37BACB05-56A0-401C-940F-9E3ED76CF172}" type="presOf" srcId="{2AC24289-72E2-48DC-A7E3-93F3078798A5}" destId="{BBC138C9-8B15-4F38-B2BE-2265101BDD95}" srcOrd="0" destOrd="0" presId="urn:microsoft.com/office/officeart/2005/8/layout/cycle6"/>
    <dgm:cxn modelId="{45F67F9E-DC44-4737-850C-EE624F138B05}" type="presOf" srcId="{28B82929-373D-4525-BFC4-E00DAA83CBD5}" destId="{2CE285F5-7E59-4C96-9919-64492F47C98D}" srcOrd="0" destOrd="0" presId="urn:microsoft.com/office/officeart/2005/8/layout/cycle6"/>
    <dgm:cxn modelId="{6B58E191-CF82-497F-8E3E-759E957DBC7D}" type="presOf" srcId="{BF060514-CEEB-48FF-84E6-2808E95F173C}" destId="{7E39265E-A3A2-4254-B97D-4BDB5F462757}" srcOrd="0" destOrd="0" presId="urn:microsoft.com/office/officeart/2005/8/layout/cycle6"/>
    <dgm:cxn modelId="{97718523-9880-4E83-B508-49ABD173A287}" type="presOf" srcId="{5F7EACA1-F6E7-4C3A-8D94-FAC7B3FB1511}" destId="{9DF5F6BC-DABD-4FF9-A365-FEBC901AEB19}" srcOrd="0" destOrd="0" presId="urn:microsoft.com/office/officeart/2005/8/layout/cycle6"/>
    <dgm:cxn modelId="{20F6924A-2A90-44A5-B692-2EED4711E108}" srcId="{28B82929-373D-4525-BFC4-E00DAA83CBD5}" destId="{A11E6E68-C067-44D3-9C35-8540BB65DCD8}" srcOrd="3" destOrd="0" parTransId="{947EE0FE-9FCA-44B7-9BB0-78AE5C2D4236}" sibTransId="{BF060514-CEEB-48FF-84E6-2808E95F173C}"/>
    <dgm:cxn modelId="{61C00BEB-94B6-4EB3-A64F-2DE1C75C19FC}" type="presParOf" srcId="{2CE285F5-7E59-4C96-9919-64492F47C98D}" destId="{162584EF-4AD6-4F9B-B36A-C3B9E8ACA24E}" srcOrd="0" destOrd="0" presId="urn:microsoft.com/office/officeart/2005/8/layout/cycle6"/>
    <dgm:cxn modelId="{632A45AD-3F36-4F0B-AEDD-66952C4C5065}" type="presParOf" srcId="{2CE285F5-7E59-4C96-9919-64492F47C98D}" destId="{D9EF5A58-C8E0-4B23-B6FA-B26BBD0B4156}" srcOrd="1" destOrd="0" presId="urn:microsoft.com/office/officeart/2005/8/layout/cycle6"/>
    <dgm:cxn modelId="{71D36193-00BB-48A4-8DC4-091A83658ADB}" type="presParOf" srcId="{2CE285F5-7E59-4C96-9919-64492F47C98D}" destId="{35EEB5F7-4A9D-4F8C-B442-56443F05F93E}" srcOrd="2" destOrd="0" presId="urn:microsoft.com/office/officeart/2005/8/layout/cycle6"/>
    <dgm:cxn modelId="{E0D52BE0-B9AB-442B-A9FD-B40A6684803B}" type="presParOf" srcId="{2CE285F5-7E59-4C96-9919-64492F47C98D}" destId="{54898457-A71A-4996-96A4-FF6FCC5EF978}" srcOrd="3" destOrd="0" presId="urn:microsoft.com/office/officeart/2005/8/layout/cycle6"/>
    <dgm:cxn modelId="{FA14B035-6EE3-4CA6-A201-0F775740AF3E}" type="presParOf" srcId="{2CE285F5-7E59-4C96-9919-64492F47C98D}" destId="{7AA76700-4874-4EE1-9864-361E34AC8594}" srcOrd="4" destOrd="0" presId="urn:microsoft.com/office/officeart/2005/8/layout/cycle6"/>
    <dgm:cxn modelId="{9D064C35-B506-4076-8E45-C590D9F92093}" type="presParOf" srcId="{2CE285F5-7E59-4C96-9919-64492F47C98D}" destId="{0C2479F2-510D-4B5F-B796-48C8FCE3FE33}" srcOrd="5" destOrd="0" presId="urn:microsoft.com/office/officeart/2005/8/layout/cycle6"/>
    <dgm:cxn modelId="{90B1FD19-0DCA-4091-9F34-ED98732E1290}" type="presParOf" srcId="{2CE285F5-7E59-4C96-9919-64492F47C98D}" destId="{BBC138C9-8B15-4F38-B2BE-2265101BDD95}" srcOrd="6" destOrd="0" presId="urn:microsoft.com/office/officeart/2005/8/layout/cycle6"/>
    <dgm:cxn modelId="{50403C4C-60C1-4DB6-A4D0-10998E4E77CC}" type="presParOf" srcId="{2CE285F5-7E59-4C96-9919-64492F47C98D}" destId="{5960C66B-4EA7-4CB6-A910-D4F3117A3890}" srcOrd="7" destOrd="0" presId="urn:microsoft.com/office/officeart/2005/8/layout/cycle6"/>
    <dgm:cxn modelId="{725C267A-03E2-4473-A4B9-04CE612BFFB6}" type="presParOf" srcId="{2CE285F5-7E59-4C96-9919-64492F47C98D}" destId="{48533535-933D-4F61-AA36-AB610EC51446}" srcOrd="8" destOrd="0" presId="urn:microsoft.com/office/officeart/2005/8/layout/cycle6"/>
    <dgm:cxn modelId="{BDFB0662-E438-4F5C-81F7-0B85A7AC3171}" type="presParOf" srcId="{2CE285F5-7E59-4C96-9919-64492F47C98D}" destId="{F34D9FC6-CEDB-4400-880C-303E4C2A9C9A}" srcOrd="9" destOrd="0" presId="urn:microsoft.com/office/officeart/2005/8/layout/cycle6"/>
    <dgm:cxn modelId="{BAD4856D-B8AB-4A1F-8370-78012C8B4A93}" type="presParOf" srcId="{2CE285F5-7E59-4C96-9919-64492F47C98D}" destId="{41A29F35-C4D8-4EA2-9BEF-88F7D7117799}" srcOrd="10" destOrd="0" presId="urn:microsoft.com/office/officeart/2005/8/layout/cycle6"/>
    <dgm:cxn modelId="{E164FA7F-6DA9-4B36-9AEA-B0BA9E9C4651}" type="presParOf" srcId="{2CE285F5-7E59-4C96-9919-64492F47C98D}" destId="{7E39265E-A3A2-4254-B97D-4BDB5F462757}" srcOrd="11" destOrd="0" presId="urn:microsoft.com/office/officeart/2005/8/layout/cycle6"/>
    <dgm:cxn modelId="{DE4C38B3-F4F7-4D2D-B1BF-A0C629CBD601}" type="presParOf" srcId="{2CE285F5-7E59-4C96-9919-64492F47C98D}" destId="{14B44EF2-D027-48C3-B224-DEE6B6615CCC}" srcOrd="12" destOrd="0" presId="urn:microsoft.com/office/officeart/2005/8/layout/cycle6"/>
    <dgm:cxn modelId="{99D8844D-0A98-4FC1-B39B-7CB2DAE5DC4D}" type="presParOf" srcId="{2CE285F5-7E59-4C96-9919-64492F47C98D}" destId="{28661A1F-5671-417E-8FDB-AAAC415ED5AD}" srcOrd="13" destOrd="0" presId="urn:microsoft.com/office/officeart/2005/8/layout/cycle6"/>
    <dgm:cxn modelId="{95A70921-7AB4-4695-BB9F-56FF4A4E6D65}" type="presParOf" srcId="{2CE285F5-7E59-4C96-9919-64492F47C98D}" destId="{9DF5F6BC-DABD-4FF9-A365-FEBC901AEB19}" srcOrd="14" destOrd="0" presId="urn:microsoft.com/office/officeart/2005/8/layout/cycle6"/>
  </dgm:cxnLst>
  <dgm:bg/>
  <dgm:whole>
    <a:ln>
      <a:prstDash val="solid"/>
    </a:ln>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2584EF-4AD6-4F9B-B36A-C3B9E8ACA24E}">
      <dsp:nvSpPr>
        <dsp:cNvPr id="0" name=""/>
        <dsp:cNvSpPr/>
      </dsp:nvSpPr>
      <dsp:spPr>
        <a:xfrm>
          <a:off x="3432516" y="2823"/>
          <a:ext cx="2050367" cy="1332739"/>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Perform </a:t>
          </a:r>
          <a:r>
            <a:rPr lang="en-US" sz="1700" b="1" kern="1200" dirty="0" smtClean="0"/>
            <a:t>research</a:t>
          </a:r>
          <a:r>
            <a:rPr lang="en-US" sz="1700" kern="1200" dirty="0" smtClean="0"/>
            <a:t> on issues, laws, resources</a:t>
          </a:r>
          <a:endParaRPr lang="en-US" sz="1700" kern="1200" dirty="0"/>
        </a:p>
      </dsp:txBody>
      <dsp:txXfrm>
        <a:off x="3432516" y="2823"/>
        <a:ext cx="2050367" cy="1332739"/>
      </dsp:txXfrm>
    </dsp:sp>
    <dsp:sp modelId="{35EEB5F7-4A9D-4F8C-B442-56443F05F93E}">
      <dsp:nvSpPr>
        <dsp:cNvPr id="0" name=""/>
        <dsp:cNvSpPr/>
      </dsp:nvSpPr>
      <dsp:spPr>
        <a:xfrm>
          <a:off x="1702543" y="629731"/>
          <a:ext cx="5330339" cy="5330339"/>
        </a:xfrm>
        <a:custGeom>
          <a:avLst/>
          <a:gdLst/>
          <a:ahLst/>
          <a:cxnLst/>
          <a:rect l="0" t="0" r="0" b="0"/>
          <a:pathLst>
            <a:path>
              <a:moveTo>
                <a:pt x="3793628" y="250690"/>
              </a:moveTo>
              <a:arcTo wR="2665169" hR="2665169" stAng="17703003" swAng="1876441"/>
            </a:path>
          </a:pathLst>
        </a:custGeom>
        <a:noFill/>
        <a:ln w="38100" cap="flat" cmpd="sng" algn="ctr">
          <a:solidFill>
            <a:schemeClr val="accent2"/>
          </a:solidFill>
          <a:prstDash val="solid"/>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z="-110000"/>
      </dsp:spPr>
      <dsp:style>
        <a:lnRef idx="3">
          <a:schemeClr val="accent2"/>
        </a:lnRef>
        <a:fillRef idx="0">
          <a:schemeClr val="accent2"/>
        </a:fillRef>
        <a:effectRef idx="2">
          <a:schemeClr val="accent2"/>
        </a:effectRef>
        <a:fontRef idx="minor">
          <a:schemeClr val="tx1"/>
        </a:fontRef>
      </dsp:style>
    </dsp:sp>
    <dsp:sp modelId="{54898457-A71A-4996-96A4-FF6FCC5EF978}">
      <dsp:nvSpPr>
        <dsp:cNvPr id="0" name=""/>
        <dsp:cNvSpPr/>
      </dsp:nvSpPr>
      <dsp:spPr>
        <a:xfrm>
          <a:off x="5907271" y="1829290"/>
          <a:ext cx="2050367" cy="1332739"/>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Develop </a:t>
          </a:r>
          <a:r>
            <a:rPr lang="en-US" sz="1700" b="1" kern="1200" dirty="0" smtClean="0"/>
            <a:t>powerful stories</a:t>
          </a:r>
          <a:r>
            <a:rPr lang="en-US" sz="1700" kern="1200" dirty="0" smtClean="0"/>
            <a:t> with realistic characters and </a:t>
          </a:r>
          <a:r>
            <a:rPr lang="en-US" sz="1700" b="1" kern="1200" dirty="0" smtClean="0"/>
            <a:t>dramatic plot twists</a:t>
          </a:r>
          <a:endParaRPr lang="en-US" sz="1700" b="1" kern="1200" dirty="0"/>
        </a:p>
      </dsp:txBody>
      <dsp:txXfrm>
        <a:off x="5907271" y="1829290"/>
        <a:ext cx="2050367" cy="1332739"/>
      </dsp:txXfrm>
    </dsp:sp>
    <dsp:sp modelId="{0C2479F2-510D-4B5F-B796-48C8FCE3FE33}">
      <dsp:nvSpPr>
        <dsp:cNvPr id="0" name=""/>
        <dsp:cNvSpPr/>
      </dsp:nvSpPr>
      <dsp:spPr>
        <a:xfrm>
          <a:off x="1745875" y="740851"/>
          <a:ext cx="5330339" cy="5330339"/>
        </a:xfrm>
        <a:custGeom>
          <a:avLst/>
          <a:gdLst/>
          <a:ahLst/>
          <a:cxnLst/>
          <a:rect l="0" t="0" r="0" b="0"/>
          <a:pathLst>
            <a:path>
              <a:moveTo>
                <a:pt x="5320657" y="2438201"/>
              </a:moveTo>
              <a:arcTo wR="2665169" hR="2665169" stAng="21306883" swAng="2199924"/>
            </a:path>
          </a:pathLst>
        </a:custGeom>
        <a:noFill/>
        <a:ln w="38100" cap="flat" cmpd="sng" algn="ctr">
          <a:solidFill>
            <a:schemeClr val="accent3"/>
          </a:solidFill>
          <a:prstDash val="solid"/>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z="-110000"/>
      </dsp:spPr>
      <dsp:style>
        <a:lnRef idx="3">
          <a:schemeClr val="accent3"/>
        </a:lnRef>
        <a:fillRef idx="0">
          <a:schemeClr val="accent3"/>
        </a:fillRef>
        <a:effectRef idx="2">
          <a:schemeClr val="accent3"/>
        </a:effectRef>
        <a:fontRef idx="minor">
          <a:schemeClr val="tx1"/>
        </a:fontRef>
      </dsp:style>
    </dsp:sp>
    <dsp:sp modelId="{BBC138C9-8B15-4F38-B2BE-2265101BDD95}">
      <dsp:nvSpPr>
        <dsp:cNvPr id="0" name=""/>
        <dsp:cNvSpPr/>
      </dsp:nvSpPr>
      <dsp:spPr>
        <a:xfrm>
          <a:off x="4999063" y="4824160"/>
          <a:ext cx="2050367" cy="1332739"/>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Rely on </a:t>
          </a:r>
          <a:r>
            <a:rPr lang="en-US" sz="1700" b="1" kern="1200" dirty="0" smtClean="0"/>
            <a:t>role modeling</a:t>
          </a:r>
          <a:r>
            <a:rPr lang="en-US" sz="1700" kern="1200" dirty="0" smtClean="0"/>
            <a:t>, not dictating</a:t>
          </a:r>
          <a:endParaRPr lang="en-US" sz="1700" kern="1200" dirty="0"/>
        </a:p>
      </dsp:txBody>
      <dsp:txXfrm>
        <a:off x="4999063" y="4824160"/>
        <a:ext cx="2050367" cy="1332739"/>
      </dsp:txXfrm>
    </dsp:sp>
    <dsp:sp modelId="{48533535-933D-4F61-AA36-AB610EC51446}">
      <dsp:nvSpPr>
        <dsp:cNvPr id="0" name=""/>
        <dsp:cNvSpPr/>
      </dsp:nvSpPr>
      <dsp:spPr>
        <a:xfrm>
          <a:off x="1963716" y="639464"/>
          <a:ext cx="5330339" cy="5330339"/>
        </a:xfrm>
        <a:custGeom>
          <a:avLst/>
          <a:gdLst/>
          <a:ahLst/>
          <a:cxnLst/>
          <a:rect l="0" t="0" r="0" b="0"/>
          <a:pathLst>
            <a:path>
              <a:moveTo>
                <a:pt x="3025388" y="5305883"/>
              </a:moveTo>
              <a:arcTo wR="2665169" hR="2665169" stAng="4933935" swAng="1278595"/>
            </a:path>
          </a:pathLst>
        </a:custGeom>
        <a:noFill/>
        <a:ln w="38100" cap="flat" cmpd="sng" algn="ctr">
          <a:solidFill>
            <a:schemeClr val="accent4"/>
          </a:solidFill>
          <a:prstDash val="solid"/>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z="-110000"/>
      </dsp:spPr>
      <dsp:style>
        <a:lnRef idx="3">
          <a:schemeClr val="accent4"/>
        </a:lnRef>
        <a:fillRef idx="0">
          <a:schemeClr val="accent4"/>
        </a:fillRef>
        <a:effectRef idx="2">
          <a:schemeClr val="accent4"/>
        </a:effectRef>
        <a:fontRef idx="minor">
          <a:schemeClr val="tx1"/>
        </a:fontRef>
      </dsp:style>
    </dsp:sp>
    <dsp:sp modelId="{F34D9FC6-CEDB-4400-880C-303E4C2A9C9A}">
      <dsp:nvSpPr>
        <dsp:cNvPr id="0" name=""/>
        <dsp:cNvSpPr/>
      </dsp:nvSpPr>
      <dsp:spPr>
        <a:xfrm>
          <a:off x="1944670" y="4800762"/>
          <a:ext cx="2050367" cy="1332739"/>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Maintain </a:t>
          </a:r>
          <a:r>
            <a:rPr lang="en-US" sz="1700" b="1" kern="1200" dirty="0" smtClean="0"/>
            <a:t>high production values </a:t>
          </a:r>
          <a:r>
            <a:rPr lang="en-US" sz="1700" kern="1200" dirty="0" smtClean="0"/>
            <a:t>and </a:t>
          </a:r>
          <a:r>
            <a:rPr lang="en-US" sz="1700" b="1" kern="1200" dirty="0" smtClean="0"/>
            <a:t>cultural sensitivity.</a:t>
          </a:r>
          <a:endParaRPr lang="en-US" sz="1700" b="1" kern="1200" dirty="0"/>
        </a:p>
      </dsp:txBody>
      <dsp:txXfrm>
        <a:off x="1944670" y="4800762"/>
        <a:ext cx="2050367" cy="1332739"/>
      </dsp:txXfrm>
    </dsp:sp>
    <dsp:sp modelId="{7E39265E-A3A2-4254-B97D-4BDB5F462757}">
      <dsp:nvSpPr>
        <dsp:cNvPr id="0" name=""/>
        <dsp:cNvSpPr/>
      </dsp:nvSpPr>
      <dsp:spPr>
        <a:xfrm>
          <a:off x="1773653" y="531912"/>
          <a:ext cx="5330339" cy="5330339"/>
        </a:xfrm>
        <a:custGeom>
          <a:avLst/>
          <a:gdLst/>
          <a:ahLst/>
          <a:cxnLst/>
          <a:rect l="0" t="0" r="0" b="0"/>
          <a:pathLst>
            <a:path>
              <a:moveTo>
                <a:pt x="526145" y="4255044"/>
              </a:moveTo>
              <a:arcTo wR="2665169" hR="2665169" stAng="8602658" swAng="2220311"/>
            </a:path>
          </a:pathLst>
        </a:custGeom>
        <a:noFill/>
        <a:ln w="38100" cap="flat" cmpd="sng" algn="ctr">
          <a:solidFill>
            <a:schemeClr val="accent5"/>
          </a:solidFill>
          <a:prstDash val="solid"/>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z="-110000"/>
      </dsp:spPr>
      <dsp:style>
        <a:lnRef idx="3">
          <a:schemeClr val="accent5"/>
        </a:lnRef>
        <a:fillRef idx="0">
          <a:schemeClr val="accent5"/>
        </a:fillRef>
        <a:effectRef idx="2">
          <a:schemeClr val="accent5"/>
        </a:effectRef>
        <a:fontRef idx="minor">
          <a:schemeClr val="tx1"/>
        </a:fontRef>
      </dsp:style>
    </dsp:sp>
    <dsp:sp modelId="{14B44EF2-D027-48C3-B224-DEE6B6615CCC}">
      <dsp:nvSpPr>
        <dsp:cNvPr id="0" name=""/>
        <dsp:cNvSpPr/>
      </dsp:nvSpPr>
      <dsp:spPr>
        <a:xfrm>
          <a:off x="877296" y="1829294"/>
          <a:ext cx="2050367" cy="1332739"/>
        </a:xfrm>
        <a:prstGeom prst="roundRect">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smtClean="0">
              <a:latin typeface="+mn-lt"/>
              <a:ea typeface="+mn-ea"/>
              <a:cs typeface="+mn-cs"/>
            </a:rPr>
            <a:t>Continually </a:t>
          </a:r>
          <a:r>
            <a:rPr lang="en-US" sz="1700" b="1" kern="1200" smtClean="0">
              <a:latin typeface="+mn-lt"/>
              <a:ea typeface="+mn-ea"/>
              <a:cs typeface="+mn-cs"/>
            </a:rPr>
            <a:t>assess</a:t>
          </a:r>
          <a:r>
            <a:rPr lang="en-US" sz="1700" kern="1200" smtClean="0">
              <a:latin typeface="+mn-lt"/>
              <a:ea typeface="+mn-ea"/>
              <a:cs typeface="+mn-cs"/>
            </a:rPr>
            <a:t> the perception and impact of the show.</a:t>
          </a:r>
          <a:endParaRPr lang="en-US" sz="1700" kern="1200" dirty="0"/>
        </a:p>
      </dsp:txBody>
      <dsp:txXfrm>
        <a:off x="877296" y="1829294"/>
        <a:ext cx="2050367" cy="1332739"/>
      </dsp:txXfrm>
    </dsp:sp>
    <dsp:sp modelId="{9DF5F6BC-DABD-4FF9-A365-FEBC901AEB19}">
      <dsp:nvSpPr>
        <dsp:cNvPr id="0" name=""/>
        <dsp:cNvSpPr/>
      </dsp:nvSpPr>
      <dsp:spPr>
        <a:xfrm>
          <a:off x="1751887" y="685738"/>
          <a:ext cx="5330339" cy="5330339"/>
        </a:xfrm>
        <a:custGeom>
          <a:avLst/>
          <a:gdLst/>
          <a:ahLst/>
          <a:cxnLst/>
          <a:rect l="0" t="0" r="0" b="0"/>
          <a:pathLst>
            <a:path>
              <a:moveTo>
                <a:pt x="485868" y="1130967"/>
              </a:moveTo>
              <a:arcTo wR="2665169" hR="2665169" stAng="12908706" swAng="1970720"/>
            </a:path>
          </a:pathLst>
        </a:custGeom>
        <a:noFill/>
        <a:ln w="38100" cap="flat" cmpd="sng" algn="ctr">
          <a:solidFill>
            <a:schemeClr val="accent6"/>
          </a:solidFill>
          <a:prstDash val="solid"/>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z="-110000"/>
      </dsp:spPr>
      <dsp:style>
        <a:lnRef idx="3">
          <a:schemeClr val="accent6"/>
        </a:lnRef>
        <a:fillRef idx="0">
          <a:schemeClr val="accent6"/>
        </a:fillRef>
        <a:effectRef idx="2">
          <a:schemeClr val="accent6"/>
        </a:effectRef>
        <a:fontRef idx="minor">
          <a:schemeClr val="tx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7CB2BB-0B63-48BC-9972-D3950CCD98BF}"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FE8B43-7A21-439A-AB4A-3536FFF99F1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npr.org/2015/10/26/450294490/east-los-high-serves-up-sex-ed-with-its-teen-drama"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populationmedia.org/product/serial-drama-impact/"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A group</a:t>
            </a:r>
            <a:r>
              <a:rPr lang="en-US" i="1" baseline="0" dirty="0" smtClean="0"/>
              <a:t> of media specialists at the Population Media Center in Burlington, Vermont think so. Working together with sociologists and public health officials, they are responding to the troubling fact that 51 percent of Latinas in East Los Angeles become pregnant before the age of twenty. The result of their efforts is </a:t>
            </a:r>
            <a:r>
              <a:rPr lang="en-US" i="0" baseline="0" dirty="0" smtClean="0"/>
              <a:t>East Los High</a:t>
            </a:r>
            <a:r>
              <a:rPr lang="en-US" i="1" baseline="0" dirty="0" smtClean="0"/>
              <a:t>, the critically acclaimed and very popular </a:t>
            </a:r>
            <a:r>
              <a:rPr lang="en-US" i="1" baseline="0" dirty="0" err="1" smtClean="0"/>
              <a:t>Hulu</a:t>
            </a:r>
            <a:r>
              <a:rPr lang="en-US" i="1" baseline="0" dirty="0" smtClean="0"/>
              <a:t> television series.</a:t>
            </a:r>
            <a:r>
              <a:rPr lang="en-US" baseline="0" dirty="0" smtClean="0"/>
              <a:t> </a:t>
            </a:r>
          </a:p>
          <a:p>
            <a:endParaRPr lang="en-US" baseline="0" dirty="0" smtClean="0"/>
          </a:p>
          <a:p>
            <a:r>
              <a:rPr lang="en-US" baseline="0" dirty="0" smtClean="0"/>
              <a:t>Sources:</a:t>
            </a:r>
          </a:p>
          <a:p>
            <a:pPr marL="228600" indent="-228600">
              <a:buAutoNum type="arabicParenBoth"/>
            </a:pPr>
            <a:r>
              <a:rPr lang="en-US" baseline="0" dirty="0" err="1" smtClean="0"/>
              <a:t>Binns</a:t>
            </a:r>
            <a:r>
              <a:rPr lang="en-US" baseline="0" dirty="0" smtClean="0"/>
              <a:t>, Corey.  “Smart Soaps: The Population Media Center mixes science with soap operas to protect public health” </a:t>
            </a:r>
            <a:r>
              <a:rPr lang="en-US" i="1" baseline="0" dirty="0" smtClean="0"/>
              <a:t>Stanford Social Innovation Review</a:t>
            </a:r>
            <a:r>
              <a:rPr lang="en-US" baseline="0" dirty="0" smtClean="0"/>
              <a:t>, Winter 2008 edition.</a:t>
            </a:r>
          </a:p>
          <a:p>
            <a:pPr marL="228600" indent="-228600">
              <a:buAutoNum type="arabicParenBoth"/>
            </a:pPr>
            <a:r>
              <a:rPr lang="en-US" baseline="0" dirty="0" smtClean="0"/>
              <a:t> Donovan, Pat.  “Hot </a:t>
            </a:r>
            <a:r>
              <a:rPr lang="en-US" baseline="0" dirty="0" err="1" smtClean="0"/>
              <a:t>Hulu</a:t>
            </a:r>
            <a:r>
              <a:rPr lang="en-US" baseline="0" dirty="0" smtClean="0"/>
              <a:t> web novella ‘East Los High’ spans media platforms to help young Latinos make smart choices, researchers say”  University of Buffalo, July 22, 2104.  http://www.buffalo.edu/news/releases/2014/07/024.html</a:t>
            </a:r>
          </a:p>
          <a:p>
            <a:pPr marL="228600" indent="-228600">
              <a:buAutoNum type="arabicParenBoth"/>
            </a:pPr>
            <a:r>
              <a:rPr lang="en-US" baseline="0" dirty="0" smtClean="0"/>
              <a:t> </a:t>
            </a:r>
            <a:r>
              <a:rPr lang="en-US" baseline="0" dirty="0" err="1" smtClean="0"/>
              <a:t>Villareal</a:t>
            </a:r>
            <a:r>
              <a:rPr lang="en-US" baseline="0" dirty="0" smtClean="0"/>
              <a:t>, Yvonne.  “'East Los High': A teen soap opera that's a teaching tool” </a:t>
            </a:r>
            <a:r>
              <a:rPr lang="en-US" i="1" baseline="0" dirty="0" smtClean="0"/>
              <a:t>Los Angeles Times</a:t>
            </a:r>
            <a:r>
              <a:rPr lang="en-US" baseline="0" dirty="0" smtClean="0"/>
              <a:t>, June 27, 2014.  http://www.latimes.com/entertainment/tv/la-et-st-east-los-high-hulu-20140629-story.html</a:t>
            </a:r>
          </a:p>
          <a:p>
            <a:endParaRPr lang="en-US" baseline="0" dirty="0" smtClean="0"/>
          </a:p>
          <a:p>
            <a:r>
              <a:rPr lang="en-US" baseline="0" dirty="0" smtClean="0"/>
              <a:t>Image source:  Populationmedia.org [https://www.populationmedia.org/2014/02/14/hulu-announces-season-two-of-east-los-high-for-summer-2014/]</a:t>
            </a:r>
          </a:p>
        </p:txBody>
      </p:sp>
      <p:sp>
        <p:nvSpPr>
          <p:cNvPr id="4" name="Slide Number Placeholder 3"/>
          <p:cNvSpPr>
            <a:spLocks noGrp="1"/>
          </p:cNvSpPr>
          <p:nvPr>
            <p:ph type="sldNum" sz="quarter" idx="10"/>
          </p:nvPr>
        </p:nvSpPr>
        <p:spPr/>
        <p:txBody>
          <a:bodyPr/>
          <a:lstStyle/>
          <a:p>
            <a:fld id="{6AFE8B43-7A21-439A-AB4A-3536FFF99F1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Population Media Center is trying to create positive change not only in the United States but around the world. The television show, </a:t>
            </a:r>
            <a:r>
              <a:rPr lang="en-US" i="1" dirty="0" err="1" smtClean="0"/>
              <a:t>Último</a:t>
            </a:r>
            <a:r>
              <a:rPr lang="en-US" i="1" dirty="0" smtClean="0"/>
              <a:t> </a:t>
            </a:r>
            <a:r>
              <a:rPr lang="en-US" i="1" dirty="0" err="1" smtClean="0"/>
              <a:t>Año</a:t>
            </a:r>
            <a:r>
              <a:rPr lang="en-US" i="1" dirty="0" smtClean="0"/>
              <a:t>, presented in partnership with MTV is shown in eighteen countries in Latin America. More than thirty radio dramas are broadcast to audiences of young adults in Haiti, across Africa, and the Philippines and New Guinea in Asia. In all cases, these programs show young people facing real-life choices about sexuality and provide role-modeling of informed choices that reduce the risks of pregnancy, sexually transmitting diseases, and domestic violence.</a:t>
            </a:r>
          </a:p>
          <a:p>
            <a:endParaRPr lang="en-US" i="1" dirty="0" smtClean="0"/>
          </a:p>
          <a:p>
            <a:r>
              <a:rPr lang="en-US" i="1" dirty="0" smtClean="0"/>
              <a:t>Image Source 1: http://entretenimiento.starmedia.com/telenovelas/elenco-nueva-telenovela-ultimo-ano.html</a:t>
            </a:r>
          </a:p>
          <a:p>
            <a:r>
              <a:rPr lang="en-US" i="1" dirty="0" smtClean="0"/>
              <a:t>Image Source 2: https://www.populationmedia.org/2014/09/23/zoukoutap-en-rediffusion/</a:t>
            </a:r>
            <a:endParaRPr lang="en-US" i="1" dirty="0"/>
          </a:p>
        </p:txBody>
      </p:sp>
      <p:sp>
        <p:nvSpPr>
          <p:cNvPr id="4" name="Slide Number Placeholder 3"/>
          <p:cNvSpPr>
            <a:spLocks noGrp="1"/>
          </p:cNvSpPr>
          <p:nvPr>
            <p:ph type="sldNum" sz="quarter" idx="10"/>
          </p:nvPr>
        </p:nvSpPr>
        <p:spPr/>
        <p:txBody>
          <a:bodyPr/>
          <a:lstStyle/>
          <a:p>
            <a:fld id="{6AFE8B43-7A21-439A-AB4A-3536FFF99F1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Population Media Center programming is not moralistic or judgmental. Co-creator Kathleen </a:t>
            </a:r>
            <a:r>
              <a:rPr lang="en-US" i="1" baseline="0" dirty="0" err="1" smtClean="0"/>
              <a:t>Bedoya</a:t>
            </a:r>
            <a:r>
              <a:rPr lang="en-US" i="1" baseline="0" dirty="0" smtClean="0"/>
              <a:t>: “We are not passing judgment; we’re not religiously associated. We want to tell youth what their options are and let them make their own decisions. The characters decide what they want to do and viewers see the role modeling.”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i="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“We wanted to create a place where kids could learn about sex </a:t>
            </a:r>
            <a:r>
              <a:rPr lang="en-US" i="1" baseline="0" dirty="0" err="1" smtClean="0"/>
              <a:t>ed</a:t>
            </a:r>
            <a:r>
              <a:rPr lang="en-US" i="1" baseline="0" dirty="0" smtClean="0"/>
              <a:t> and the countless other issues teens face these days,” says the online series' executive producer Katie Elmore </a:t>
            </a:r>
            <a:r>
              <a:rPr lang="en-US" i="1" baseline="0" dirty="0" err="1" smtClean="0"/>
              <a:t>Mota</a:t>
            </a:r>
            <a:r>
              <a:rPr lang="en-US" i="1" baseline="0" dirty="0" smtClean="0"/>
              <a:t>. “But you can't talk down to them and you can't make them fall asleep.”</a:t>
            </a:r>
          </a:p>
          <a:p>
            <a:pPr marL="0" marR="0" indent="0" algn="l" defTabSz="914400" rtl="0" eaLnBrk="1" fontAlgn="auto" latinLnBrk="0" hangingPunct="1">
              <a:lnSpc>
                <a:spcPct val="100000"/>
              </a:lnSpc>
              <a:spcBef>
                <a:spcPts val="0"/>
              </a:spcBef>
              <a:spcAft>
                <a:spcPts val="0"/>
              </a:spcAft>
              <a:buClrTx/>
              <a:buSzTx/>
              <a:buFontTx/>
              <a:buNone/>
              <a:tabLst/>
              <a:defRPr/>
            </a:pPr>
            <a:endParaRPr lang="en-US" i="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This approach is based on the “</a:t>
            </a:r>
            <a:r>
              <a:rPr lang="en-US" i="1" baseline="0" dirty="0" err="1" smtClean="0"/>
              <a:t>Sabido</a:t>
            </a:r>
            <a:r>
              <a:rPr lang="en-US" i="1" baseline="0" dirty="0" smtClean="0"/>
              <a:t> Method,” a way of mixing entertainment and education developed in Mexico in the 1970s by Miguel </a:t>
            </a:r>
            <a:r>
              <a:rPr lang="en-US" i="1" baseline="0" dirty="0" err="1" smtClean="0"/>
              <a:t>Sabido</a:t>
            </a:r>
            <a:r>
              <a:rPr lang="en-US" i="1"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i="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Find more information about this strategy for change here:  https://www.populationmedia.org/product/serial-dramas/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AFE8B43-7A21-439A-AB4A-3536FFF99F1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a:t>
            </a:r>
            <a:r>
              <a:rPr lang="en-US" i="1" dirty="0" err="1" smtClean="0"/>
              <a:t>Transmedia</a:t>
            </a:r>
            <a:r>
              <a:rPr lang="en-US" i="1" dirty="0" smtClean="0"/>
              <a:t> Storytelling” deals with a wide range of social problems. The programs draw in young viewers and show how to react to real-life situations wisely and effectively. In addition, viewers can access web sites to gain in-depth information about a wide range of issues related to sexuality and physical and mental health. Web sites </a:t>
            </a:r>
          </a:p>
          <a:p>
            <a:pPr lvl="1"/>
            <a:r>
              <a:rPr lang="en-US" i="1" dirty="0" smtClean="0"/>
              <a:t>•</a:t>
            </a:r>
            <a:r>
              <a:rPr lang="en-US" i="1" baseline="0" dirty="0" smtClean="0"/>
              <a:t> </a:t>
            </a:r>
            <a:r>
              <a:rPr lang="en-US" i="1" dirty="0" smtClean="0"/>
              <a:t>provide information on the topics covered in the show (on slide, above). </a:t>
            </a:r>
          </a:p>
          <a:p>
            <a:pPr lvl="1"/>
            <a:r>
              <a:rPr lang="en-US" i="1" dirty="0" smtClean="0"/>
              <a:t>•</a:t>
            </a:r>
            <a:r>
              <a:rPr lang="en-US" i="1" baseline="0" dirty="0" smtClean="0"/>
              <a:t> </a:t>
            </a:r>
            <a:r>
              <a:rPr lang="en-US" i="1" dirty="0" smtClean="0"/>
              <a:t>present the cast members’ video blogs (</a:t>
            </a:r>
            <a:r>
              <a:rPr lang="en-US" i="1" dirty="0" err="1" smtClean="0"/>
              <a:t>vlogs</a:t>
            </a:r>
            <a:r>
              <a:rPr lang="en-US" i="1" dirty="0" smtClean="0"/>
              <a:t>), done “in character”</a:t>
            </a:r>
          </a:p>
          <a:p>
            <a:pPr lvl="1"/>
            <a:r>
              <a:rPr lang="en-US" i="1" dirty="0" smtClean="0"/>
              <a:t>•</a:t>
            </a:r>
            <a:r>
              <a:rPr lang="en-US" i="1" baseline="0" dirty="0" smtClean="0"/>
              <a:t> </a:t>
            </a:r>
            <a:r>
              <a:rPr lang="en-US" i="1" dirty="0" smtClean="0"/>
              <a:t>access to the East Los High student newspaper, The Siren  (http://eastloshigh.com/thesiren/)</a:t>
            </a:r>
          </a:p>
          <a:p>
            <a:pPr lvl="1"/>
            <a:r>
              <a:rPr lang="en-US" i="1" dirty="0" smtClean="0"/>
              <a:t>•</a:t>
            </a:r>
            <a:r>
              <a:rPr lang="en-US" i="1" baseline="0" dirty="0" smtClean="0"/>
              <a:t> </a:t>
            </a:r>
            <a:r>
              <a:rPr lang="en-US" i="1" dirty="0" smtClean="0"/>
              <a:t>offer popular recipes (veggie tacos, anyone?)</a:t>
            </a:r>
          </a:p>
          <a:p>
            <a:pPr lvl="1"/>
            <a:r>
              <a:rPr lang="en-US" i="1" dirty="0" smtClean="0"/>
              <a:t>•</a:t>
            </a:r>
            <a:r>
              <a:rPr lang="en-US" i="1" baseline="0" dirty="0" smtClean="0"/>
              <a:t> </a:t>
            </a:r>
            <a:r>
              <a:rPr lang="en-US" i="1" dirty="0" smtClean="0"/>
              <a:t>stream</a:t>
            </a:r>
            <a:r>
              <a:rPr lang="en-US" i="1" baseline="0" dirty="0" smtClean="0"/>
              <a:t> </a:t>
            </a:r>
            <a:r>
              <a:rPr lang="en-US" i="1" dirty="0" smtClean="0"/>
              <a:t>the music and teach popular dances</a:t>
            </a:r>
          </a:p>
          <a:p>
            <a:pPr lvl="1"/>
            <a:r>
              <a:rPr lang="en-US" i="1" dirty="0" smtClean="0"/>
              <a:t>•</a:t>
            </a:r>
            <a:r>
              <a:rPr lang="en-US" i="1" baseline="0" dirty="0" smtClean="0"/>
              <a:t> </a:t>
            </a:r>
            <a:r>
              <a:rPr lang="en-US" i="1" dirty="0" smtClean="0"/>
              <a:t>encourage young people to follow the show on </a:t>
            </a:r>
            <a:r>
              <a:rPr lang="en-US" i="1" dirty="0" err="1" smtClean="0"/>
              <a:t>Facebook</a:t>
            </a:r>
            <a:r>
              <a:rPr lang="en-US" i="1" dirty="0" smtClean="0"/>
              <a:t>, Twitter, </a:t>
            </a:r>
            <a:r>
              <a:rPr lang="en-US" i="1" dirty="0" err="1" smtClean="0"/>
              <a:t>Instagram</a:t>
            </a:r>
            <a:r>
              <a:rPr lang="en-US" i="1" dirty="0" smtClean="0"/>
              <a:t>, </a:t>
            </a:r>
            <a:r>
              <a:rPr lang="en-US" i="1" dirty="0" err="1" smtClean="0"/>
              <a:t>Tumblr</a:t>
            </a:r>
            <a:endParaRPr lang="en-US" i="1" dirty="0" smtClean="0"/>
          </a:p>
          <a:p>
            <a:endParaRPr lang="en-US" i="1" dirty="0" smtClean="0"/>
          </a:p>
          <a:p>
            <a:r>
              <a:rPr lang="en-US" i="1" dirty="0" smtClean="0"/>
              <a:t>Trailer for </a:t>
            </a:r>
            <a:r>
              <a:rPr lang="en-US" i="1" dirty="0" err="1" smtClean="0"/>
              <a:t>Transmedia</a:t>
            </a:r>
            <a:r>
              <a:rPr lang="en-US" i="1" dirty="0" smtClean="0"/>
              <a:t> Storytelling:  http://www.hulu.com/watch/502327</a:t>
            </a:r>
          </a:p>
        </p:txBody>
      </p:sp>
      <p:sp>
        <p:nvSpPr>
          <p:cNvPr id="4" name="Slide Number Placeholder 3"/>
          <p:cNvSpPr>
            <a:spLocks noGrp="1"/>
          </p:cNvSpPr>
          <p:nvPr>
            <p:ph type="sldNum" sz="quarter" idx="10"/>
          </p:nvPr>
        </p:nvSpPr>
        <p:spPr/>
        <p:txBody>
          <a:bodyPr/>
          <a:lstStyle/>
          <a:p>
            <a:fld id="{6AFE8B43-7A21-439A-AB4A-3536FFF99F1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evidence is that, yes, media programming can create positive change. </a:t>
            </a:r>
            <a:r>
              <a:rPr lang="en-US" sz="1200" kern="1200" dirty="0" err="1" smtClean="0">
                <a:solidFill>
                  <a:schemeClr val="tx1"/>
                </a:solidFill>
                <a:latin typeface="+mn-lt"/>
                <a:ea typeface="+mn-ea"/>
                <a:cs typeface="+mn-cs"/>
              </a:rPr>
              <a:t>Arvind</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Singhal</a:t>
            </a:r>
            <a:r>
              <a:rPr lang="en-US" sz="1200" kern="1200" dirty="0" smtClean="0">
                <a:solidFill>
                  <a:schemeClr val="tx1"/>
                </a:solidFill>
                <a:latin typeface="+mn-lt"/>
                <a:ea typeface="+mn-ea"/>
                <a:cs typeface="+mn-cs"/>
              </a:rPr>
              <a:t>, media specialist at the University of Texas, El Paso, conducted research using 136 young Latinas in the El Paso area who had not previously seen </a:t>
            </a:r>
            <a:r>
              <a:rPr lang="en-US" sz="1200" i="1" kern="1200" dirty="0" smtClean="0">
                <a:solidFill>
                  <a:schemeClr val="tx1"/>
                </a:solidFill>
                <a:latin typeface="+mn-lt"/>
                <a:ea typeface="+mn-ea"/>
                <a:cs typeface="+mn-cs"/>
              </a:rPr>
              <a:t>East Los High</a:t>
            </a:r>
            <a:r>
              <a:rPr lang="en-US" sz="1200" kern="1200" dirty="0" smtClean="0">
                <a:solidFill>
                  <a:schemeClr val="tx1"/>
                </a:solidFill>
                <a:latin typeface="+mn-lt"/>
                <a:ea typeface="+mn-ea"/>
                <a:cs typeface="+mn-cs"/>
              </a:rPr>
              <a:t>. Some women got reading material about safe sex, some watched the show and others watched and looked at the </a:t>
            </a:r>
            <a:r>
              <a:rPr lang="en-US" sz="1200" i="1" kern="1200" dirty="0" smtClean="0">
                <a:solidFill>
                  <a:schemeClr val="tx1"/>
                </a:solidFill>
                <a:latin typeface="+mn-lt"/>
                <a:ea typeface="+mn-ea"/>
                <a:cs typeface="+mn-cs"/>
              </a:rPr>
              <a:t>East Los High</a:t>
            </a:r>
            <a:r>
              <a:rPr lang="en-US" sz="1200" kern="1200" dirty="0" smtClean="0">
                <a:solidFill>
                  <a:schemeClr val="tx1"/>
                </a:solidFill>
                <a:latin typeface="+mn-lt"/>
                <a:ea typeface="+mn-ea"/>
                <a:cs typeface="+mn-cs"/>
              </a:rPr>
              <a:t> website. A week later, </a:t>
            </a:r>
            <a:r>
              <a:rPr lang="en-US" sz="1200" kern="1200" dirty="0" err="1" smtClean="0">
                <a:solidFill>
                  <a:schemeClr val="tx1"/>
                </a:solidFill>
                <a:latin typeface="+mn-lt"/>
                <a:ea typeface="+mn-ea"/>
                <a:cs typeface="+mn-cs"/>
              </a:rPr>
              <a:t>Singhal</a:t>
            </a:r>
            <a:r>
              <a:rPr lang="en-US" sz="1200" kern="1200" dirty="0" smtClean="0">
                <a:solidFill>
                  <a:schemeClr val="tx1"/>
                </a:solidFill>
                <a:latin typeface="+mn-lt"/>
                <a:ea typeface="+mn-ea"/>
                <a:cs typeface="+mn-cs"/>
              </a:rPr>
              <a:t> assessed their learning and discovered that those who saw the show and got on the website learned the most about condom use. </a:t>
            </a:r>
            <a:r>
              <a:rPr lang="en-US" sz="1200" kern="1200" dirty="0" err="1" smtClean="0">
                <a:solidFill>
                  <a:schemeClr val="tx1"/>
                </a:solidFill>
                <a:latin typeface="+mn-lt"/>
                <a:ea typeface="+mn-ea"/>
                <a:cs typeface="+mn-cs"/>
              </a:rPr>
              <a:t>Singhal</a:t>
            </a:r>
            <a:r>
              <a:rPr lang="en-US" sz="1200" kern="1200" dirty="0" smtClean="0">
                <a:solidFill>
                  <a:schemeClr val="tx1"/>
                </a:solidFill>
                <a:latin typeface="+mn-lt"/>
                <a:ea typeface="+mn-ea"/>
                <a:cs typeface="+mn-cs"/>
              </a:rPr>
              <a:t> explains, “The value of these programs comes from an evolving storyline, which gets audience members hooked.”  Similar positive results have been found elsewhere. In Nigeria, for example, 67 percent of new health clinic clients reported seeking services because of what they had learned from the radio drama </a:t>
            </a:r>
            <a:r>
              <a:rPr lang="en-US" sz="1200" i="1" kern="1200" dirty="0" err="1" smtClean="0">
                <a:solidFill>
                  <a:schemeClr val="tx1"/>
                </a:solidFill>
                <a:latin typeface="+mn-lt"/>
                <a:ea typeface="+mn-ea"/>
                <a:cs typeface="+mn-cs"/>
              </a:rPr>
              <a:t>Ruwan</a:t>
            </a:r>
            <a:r>
              <a:rPr lang="en-US" sz="1200" i="1" kern="1200" dirty="0" smtClean="0">
                <a:solidFill>
                  <a:schemeClr val="tx1"/>
                </a:solidFill>
                <a:latin typeface="+mn-lt"/>
                <a:ea typeface="+mn-ea"/>
                <a:cs typeface="+mn-cs"/>
              </a:rPr>
              <a:t> Dare </a:t>
            </a:r>
            <a:r>
              <a:rPr lang="en-US" sz="1200" kern="1200" dirty="0" smtClean="0">
                <a:solidFill>
                  <a:schemeClr val="tx1"/>
                </a:solidFill>
                <a:latin typeface="+mn-lt"/>
                <a:ea typeface="+mn-ea"/>
                <a:cs typeface="+mn-cs"/>
              </a:rPr>
              <a:t>(</a:t>
            </a:r>
            <a:r>
              <a:rPr lang="en-US" sz="1200" i="1" kern="1200" dirty="0" smtClean="0">
                <a:solidFill>
                  <a:schemeClr val="tx1"/>
                </a:solidFill>
                <a:latin typeface="+mn-lt"/>
                <a:ea typeface="+mn-ea"/>
                <a:cs typeface="+mn-cs"/>
              </a:rPr>
              <a:t>Midnight Rain</a:t>
            </a:r>
            <a:r>
              <a:rPr lang="en-US" sz="1200" kern="1200" dirty="0" smtClean="0">
                <a:solidFill>
                  <a:schemeClr val="tx1"/>
                </a:solidFill>
                <a:latin typeface="+mn-lt"/>
                <a:ea typeface="+mn-ea"/>
                <a:cs typeface="+mn-cs"/>
              </a:rPr>
              <a:t>).</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Sources:  </a:t>
            </a:r>
            <a:r>
              <a:rPr lang="en-US" sz="1200" u="sng" kern="1200" dirty="0" smtClean="0">
                <a:solidFill>
                  <a:schemeClr val="tx1"/>
                </a:solidFill>
                <a:latin typeface="+mn-lt"/>
                <a:ea typeface="+mn-ea"/>
                <a:cs typeface="+mn-cs"/>
                <a:hlinkClick r:id="rId3"/>
              </a:rPr>
              <a:t>http://www.npr.org/2015/10/26/450294490/east-los-high-serves-up-sex-ed-with-its-teen-drama</a:t>
            </a:r>
            <a:r>
              <a:rPr lang="en-US" sz="1200" kern="1200" dirty="0" smtClean="0">
                <a:solidFill>
                  <a:schemeClr val="tx1"/>
                </a:solidFill>
                <a:latin typeface="+mn-lt"/>
                <a:ea typeface="+mn-ea"/>
                <a:cs typeface="+mn-cs"/>
              </a:rPr>
              <a:t> and </a:t>
            </a:r>
            <a:r>
              <a:rPr lang="en-US" sz="1200" u="sng" kern="1200" dirty="0" smtClean="0">
                <a:solidFill>
                  <a:schemeClr val="tx1"/>
                </a:solidFill>
                <a:latin typeface="+mn-lt"/>
                <a:ea typeface="+mn-ea"/>
                <a:cs typeface="+mn-cs"/>
                <a:hlinkClick r:id="rId4"/>
              </a:rPr>
              <a:t>https://www.populationmedia.org/product/serial-drama-impact/</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AFE8B43-7A21-439A-AB4A-3536FFF99F1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6AFE8B43-7A21-439A-AB4A-3536FFF99F18}"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F3B383-0E0E-49A5-AC3A-578AA464897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1D92F-C74C-433C-9FA4-5E10B113DE9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F3B383-0E0E-49A5-AC3A-578AA464897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1D92F-C74C-433C-9FA4-5E10B113DE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F3B383-0E0E-49A5-AC3A-578AA464897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1D92F-C74C-433C-9FA4-5E10B113DE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F3B383-0E0E-49A5-AC3A-578AA464897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1D92F-C74C-433C-9FA4-5E10B113DE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F3B383-0E0E-49A5-AC3A-578AA464897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1D92F-C74C-433C-9FA4-5E10B113DE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F3B383-0E0E-49A5-AC3A-578AA4648978}"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1D92F-C74C-433C-9FA4-5E10B113DE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F3B383-0E0E-49A5-AC3A-578AA4648978}"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21D92F-C74C-433C-9FA4-5E10B113DE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F3B383-0E0E-49A5-AC3A-578AA4648978}"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21D92F-C74C-433C-9FA4-5E10B113DE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3B383-0E0E-49A5-AC3A-578AA4648978}"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21D92F-C74C-433C-9FA4-5E10B113DE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F3B383-0E0E-49A5-AC3A-578AA4648978}"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1D92F-C74C-433C-9FA4-5E10B113DE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F3B383-0E0E-49A5-AC3A-578AA4648978}"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1D92F-C74C-433C-9FA4-5E10B113DE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3B383-0E0E-49A5-AC3A-578AA4648978}"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21D92F-C74C-433C-9FA4-5E10B113DE9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5 East Los High.jpg"/>
          <p:cNvPicPr>
            <a:picLocks noChangeAspect="1"/>
          </p:cNvPicPr>
          <p:nvPr/>
        </p:nvPicPr>
        <p:blipFill>
          <a:blip r:embed="rId3" cstate="print"/>
          <a:stretch>
            <a:fillRect/>
          </a:stretch>
        </p:blipFill>
        <p:spPr>
          <a:xfrm>
            <a:off x="457200" y="1447800"/>
            <a:ext cx="8115300" cy="5410200"/>
          </a:xfrm>
          <a:prstGeom prst="rect">
            <a:avLst/>
          </a:prstGeom>
        </p:spPr>
      </p:pic>
      <p:sp>
        <p:nvSpPr>
          <p:cNvPr id="2" name="Title 1"/>
          <p:cNvSpPr>
            <a:spLocks noGrp="1"/>
          </p:cNvSpPr>
          <p:nvPr>
            <p:ph type="ctrTitle"/>
          </p:nvPr>
        </p:nvSpPr>
        <p:spPr>
          <a:xfrm>
            <a:off x="914400" y="304800"/>
            <a:ext cx="7772400" cy="1470025"/>
          </a:xfrm>
          <a:noFill/>
        </p:spPr>
        <p:txBody>
          <a:bodyPr/>
          <a:lstStyle/>
          <a:p>
            <a:r>
              <a:rPr lang="en-US" dirty="0" smtClean="0"/>
              <a:t>Can </a:t>
            </a:r>
            <a:r>
              <a:rPr lang="en-US" dirty="0" smtClean="0"/>
              <a:t>Mass </a:t>
            </a:r>
            <a:r>
              <a:rPr lang="en-US" dirty="0" smtClean="0"/>
              <a:t>M</a:t>
            </a:r>
            <a:r>
              <a:rPr lang="en-US" dirty="0" smtClean="0"/>
              <a:t>edia </a:t>
            </a:r>
            <a:r>
              <a:rPr lang="en-US" dirty="0" smtClean="0"/>
              <a:t>I</a:t>
            </a:r>
            <a:r>
              <a:rPr lang="en-US" dirty="0" smtClean="0"/>
              <a:t>nfluence </a:t>
            </a:r>
            <a:r>
              <a:rPr lang="en-US" dirty="0" smtClean="0"/>
              <a:t>B</a:t>
            </a:r>
            <a:r>
              <a:rPr lang="en-US" dirty="0" smtClean="0"/>
              <a:t>ehavior </a:t>
            </a:r>
            <a:r>
              <a:rPr lang="en-US" dirty="0" smtClean="0"/>
              <a:t>in a </a:t>
            </a:r>
            <a:r>
              <a:rPr lang="en-US" i="1" dirty="0" smtClean="0"/>
              <a:t>P</a:t>
            </a:r>
            <a:r>
              <a:rPr lang="en-US" i="1" dirty="0" smtClean="0"/>
              <a:t>ositive</a:t>
            </a:r>
            <a:r>
              <a:rPr lang="en-US" dirty="0" smtClean="0"/>
              <a:t> </a:t>
            </a:r>
            <a:r>
              <a:rPr lang="en-US" dirty="0" smtClean="0"/>
              <a:t>W</a:t>
            </a:r>
            <a:r>
              <a:rPr lang="en-US" dirty="0" smtClean="0"/>
              <a:t>ay</a:t>
            </a:r>
            <a:r>
              <a:rPr lang="en-US" dirty="0" smtClean="0"/>
              <a:t>?</a:t>
            </a:r>
            <a:endParaRPr lang="en-US" dirty="0"/>
          </a:p>
        </p:txBody>
      </p:sp>
      <p:sp>
        <p:nvSpPr>
          <p:cNvPr id="6" name="Subtitle 2"/>
          <p:cNvSpPr txBox="1">
            <a:spLocks noGrp="1"/>
          </p:cNvSpPr>
          <p:nvPr>
            <p:ph type="subTitle" idx="1"/>
          </p:nvPr>
        </p:nvSpPr>
        <p:spPr>
          <a:xfrm>
            <a:off x="0" y="4572000"/>
            <a:ext cx="9144000" cy="22860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92D050"/>
                </a:solidFill>
                <a:effectLst/>
                <a:uLnTx/>
                <a:uFillTx/>
                <a:latin typeface="+mn-lt"/>
                <a:ea typeface="+mn-ea"/>
                <a:cs typeface="+mn-cs"/>
              </a:rPr>
              <a:t>Sociology</a:t>
            </a: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Chapter 5:  </a:t>
            </a:r>
            <a:r>
              <a:rPr kumimoji="0" lang="en-US" sz="2000" b="0" i="0" u="none" strike="noStrike" kern="1200" cap="none" spc="0" normalizeH="0" baseline="0" noProof="0" dirty="0" err="1" smtClean="0">
                <a:ln>
                  <a:noFill/>
                </a:ln>
                <a:solidFill>
                  <a:schemeClr val="tx1">
                    <a:tint val="75000"/>
                  </a:schemeClr>
                </a:solidFill>
                <a:effectLst/>
                <a:uLnTx/>
                <a:uFillTx/>
                <a:latin typeface="+mn-lt"/>
                <a:ea typeface="+mn-ea"/>
                <a:cs typeface="+mn-cs"/>
              </a:rPr>
              <a:t>Socia</a:t>
            </a:r>
            <a:r>
              <a:rPr lang="en-US" sz="2000" dirty="0" err="1" smtClean="0"/>
              <a:t>lization</a:t>
            </a:r>
            <a:endPar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00B0F0"/>
                </a:solidFill>
                <a:effectLst/>
                <a:uLnTx/>
                <a:uFillTx/>
                <a:latin typeface="+mn-lt"/>
                <a:ea typeface="+mn-ea"/>
                <a:cs typeface="+mn-cs"/>
              </a:rPr>
              <a:t>Society:  The Basics</a:t>
            </a:r>
          </a:p>
          <a:p>
            <a:pPr lvl="0" algn="ctr">
              <a:spcBef>
                <a:spcPts val="0"/>
              </a:spcBef>
            </a:pP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Chapter 3</a:t>
            </a:r>
            <a:r>
              <a:rPr lang="en-US" sz="2000" dirty="0" smtClean="0">
                <a:solidFill>
                  <a:schemeClr val="tx1">
                    <a:tint val="75000"/>
                  </a:schemeClr>
                </a:solidFill>
              </a:rPr>
              <a:t>: Socialization:  From Infancy to Old Age</a:t>
            </a:r>
            <a:endParaRPr kumimoji="0" lang="en-US" sz="2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5" name="Picture 4" descr="Sociology-16e-cover.jpg"/>
          <p:cNvPicPr>
            <a:picLocks noChangeAspect="1"/>
          </p:cNvPicPr>
          <p:nvPr/>
        </p:nvPicPr>
        <p:blipFill>
          <a:blip r:embed="rId4" cstate="print"/>
          <a:srcRect t="1603" b="601"/>
          <a:stretch>
            <a:fillRect/>
          </a:stretch>
        </p:blipFill>
        <p:spPr>
          <a:xfrm>
            <a:off x="228600" y="5257800"/>
            <a:ext cx="908590" cy="11887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Society-14e-cover.jpg"/>
          <p:cNvPicPr>
            <a:picLocks noChangeAspect="1"/>
          </p:cNvPicPr>
          <p:nvPr/>
        </p:nvPicPr>
        <p:blipFill>
          <a:blip r:embed="rId5" cstate="print"/>
          <a:srcRect l="2100" r="3400" b="1667"/>
          <a:stretch>
            <a:fillRect/>
          </a:stretch>
        </p:blipFill>
        <p:spPr>
          <a:xfrm>
            <a:off x="7924800" y="5257800"/>
            <a:ext cx="906653" cy="11887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48200" y="304800"/>
            <a:ext cx="4267200" cy="2308324"/>
          </a:xfrm>
          <a:prstGeom prst="rect">
            <a:avLst/>
          </a:prstGeom>
          <a:noFill/>
        </p:spPr>
        <p:txBody>
          <a:bodyPr wrap="square" rtlCol="0">
            <a:spAutoFit/>
          </a:bodyPr>
          <a:lstStyle/>
          <a:p>
            <a:r>
              <a:rPr lang="en-US" sz="3600" dirty="0" smtClean="0"/>
              <a:t> </a:t>
            </a:r>
            <a:r>
              <a:rPr lang="en-US" sz="3600" dirty="0" err="1" smtClean="0"/>
              <a:t>Último</a:t>
            </a:r>
            <a:r>
              <a:rPr lang="en-US" sz="3600" dirty="0" smtClean="0"/>
              <a:t> </a:t>
            </a:r>
            <a:r>
              <a:rPr lang="en-US" sz="3600" dirty="0" err="1" smtClean="0"/>
              <a:t>Año</a:t>
            </a:r>
            <a:r>
              <a:rPr lang="en-US" sz="3600" dirty="0" smtClean="0"/>
              <a:t>,  with MTV Latin America, is shown in 18 countries.</a:t>
            </a:r>
          </a:p>
        </p:txBody>
      </p:sp>
      <p:sp>
        <p:nvSpPr>
          <p:cNvPr id="3" name="TextBox 2"/>
          <p:cNvSpPr txBox="1"/>
          <p:nvPr/>
        </p:nvSpPr>
        <p:spPr>
          <a:xfrm>
            <a:off x="228600" y="3352800"/>
            <a:ext cx="3886200" cy="2862322"/>
          </a:xfrm>
          <a:prstGeom prst="rect">
            <a:avLst/>
          </a:prstGeom>
          <a:noFill/>
        </p:spPr>
        <p:txBody>
          <a:bodyPr wrap="square" rtlCol="0">
            <a:spAutoFit/>
          </a:bodyPr>
          <a:lstStyle/>
          <a:p>
            <a:r>
              <a:rPr lang="en-US" sz="3600" dirty="0" smtClean="0"/>
              <a:t>More than 30 radio dramas are aired in Africa, Haiti, the Philippines, and Papua New Guinea.</a:t>
            </a:r>
          </a:p>
        </p:txBody>
      </p:sp>
      <p:pic>
        <p:nvPicPr>
          <p:cNvPr id="4" name="Picture 3" descr="zoukoutap.JPG"/>
          <p:cNvPicPr>
            <a:picLocks noChangeAspect="1"/>
          </p:cNvPicPr>
          <p:nvPr/>
        </p:nvPicPr>
        <p:blipFill>
          <a:blip r:embed="rId3" cstate="print"/>
          <a:srcRect l="2500" t="18298" r="2500"/>
          <a:stretch>
            <a:fillRect/>
          </a:stretch>
        </p:blipFill>
        <p:spPr>
          <a:xfrm>
            <a:off x="4267200" y="3581400"/>
            <a:ext cx="4626352" cy="2667000"/>
          </a:xfrm>
          <a:prstGeom prst="rect">
            <a:avLst/>
          </a:prstGeom>
        </p:spPr>
      </p:pic>
      <p:pic>
        <p:nvPicPr>
          <p:cNvPr id="6" name="Picture 5" descr="ultimo ano.jpg"/>
          <p:cNvPicPr>
            <a:picLocks noChangeAspect="1"/>
          </p:cNvPicPr>
          <p:nvPr/>
        </p:nvPicPr>
        <p:blipFill>
          <a:blip r:embed="rId4" cstate="print"/>
          <a:stretch>
            <a:fillRect/>
          </a:stretch>
        </p:blipFill>
        <p:spPr>
          <a:xfrm>
            <a:off x="0" y="304800"/>
            <a:ext cx="4203032" cy="24955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2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dissolve">
                                      <p:cBhvr>
                                        <p:cTn id="16" dur="500"/>
                                        <p:tgtEl>
                                          <p:spTgt spid="4"/>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0" y="381000"/>
          <a:ext cx="8915400" cy="624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ounded Rectangle 2"/>
          <p:cNvSpPr/>
          <p:nvPr/>
        </p:nvSpPr>
        <p:spPr>
          <a:xfrm>
            <a:off x="3276600" y="2362200"/>
            <a:ext cx="2438400" cy="2057400"/>
          </a:xfrm>
          <a:prstGeom prst="roundRect">
            <a:avLst/>
          </a:prstGeom>
          <a:solidFill>
            <a:srgbClr val="0070C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t>Goal:  To create social change by empowering people to make better-informed decisions.</a:t>
            </a:r>
            <a:endParaRPr lang="en-US" dirty="0"/>
          </a:p>
        </p:txBody>
      </p:sp>
      <p:sp>
        <p:nvSpPr>
          <p:cNvPr id="4" name="TextBox 3"/>
          <p:cNvSpPr txBox="1"/>
          <p:nvPr/>
        </p:nvSpPr>
        <p:spPr>
          <a:xfrm>
            <a:off x="0" y="0"/>
            <a:ext cx="3048000" cy="1384995"/>
          </a:xfrm>
          <a:prstGeom prst="rect">
            <a:avLst/>
          </a:prstGeom>
          <a:noFill/>
        </p:spPr>
        <p:txBody>
          <a:bodyPr wrap="square" rtlCol="0">
            <a:spAutoFit/>
          </a:bodyPr>
          <a:lstStyle/>
          <a:p>
            <a:r>
              <a:rPr lang="en-US" sz="2800" i="1" dirty="0" smtClean="0"/>
              <a:t>How does PMC create its soap operas?</a:t>
            </a:r>
            <a:endParaRPr lang="en-US" sz="2800" i="1" dirty="0"/>
          </a:p>
        </p:txBody>
      </p:sp>
      <p:sp>
        <p:nvSpPr>
          <p:cNvPr id="5" name="TextBox 4"/>
          <p:cNvSpPr txBox="1"/>
          <p:nvPr/>
        </p:nvSpPr>
        <p:spPr>
          <a:xfrm>
            <a:off x="7543800" y="5638800"/>
            <a:ext cx="1600200" cy="954107"/>
          </a:xfrm>
          <a:prstGeom prst="rect">
            <a:avLst/>
          </a:prstGeom>
          <a:noFill/>
        </p:spPr>
        <p:txBody>
          <a:bodyPr wrap="square" rtlCol="0">
            <a:spAutoFit/>
          </a:bodyPr>
          <a:lstStyle/>
          <a:p>
            <a:r>
              <a:rPr lang="en-US" sz="2800" i="1" dirty="0"/>
              <a:t>a</a:t>
            </a:r>
            <a:r>
              <a:rPr lang="en-US" sz="2800" i="1" dirty="0" smtClean="0"/>
              <a:t>nd they use …</a:t>
            </a:r>
            <a:endParaRPr lang="en-US" sz="28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graphicEl>
                                              <a:dgm id="{162584EF-4AD6-4F9B-B36A-C3B9E8ACA24E}"/>
                                            </p:graphicEl>
                                          </p:spTgt>
                                        </p:tgtEl>
                                        <p:attrNameLst>
                                          <p:attrName>style.visibility</p:attrName>
                                        </p:attrNameLst>
                                      </p:cBhvr>
                                      <p:to>
                                        <p:strVal val="visible"/>
                                      </p:to>
                                    </p:set>
                                    <p:animEffect transition="in" filter="fade">
                                      <p:cBhvr>
                                        <p:cTn id="7" dur="2000"/>
                                        <p:tgtEl>
                                          <p:spTgt spid="2">
                                            <p:graphicEl>
                                              <a:dgm id="{162584EF-4AD6-4F9B-B36A-C3B9E8ACA24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graphicEl>
                                              <a:dgm id="{35EEB5F7-4A9D-4F8C-B442-56443F05F93E}"/>
                                            </p:graphicEl>
                                          </p:spTgt>
                                        </p:tgtEl>
                                        <p:attrNameLst>
                                          <p:attrName>style.visibility</p:attrName>
                                        </p:attrNameLst>
                                      </p:cBhvr>
                                      <p:to>
                                        <p:strVal val="visible"/>
                                      </p:to>
                                    </p:set>
                                    <p:animEffect transition="in" filter="fade">
                                      <p:cBhvr>
                                        <p:cTn id="12" dur="2000"/>
                                        <p:tgtEl>
                                          <p:spTgt spid="2">
                                            <p:graphicEl>
                                              <a:dgm id="{35EEB5F7-4A9D-4F8C-B442-56443F05F93E}"/>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graphicEl>
                                              <a:dgm id="{54898457-A71A-4996-96A4-FF6FCC5EF978}"/>
                                            </p:graphicEl>
                                          </p:spTgt>
                                        </p:tgtEl>
                                        <p:attrNameLst>
                                          <p:attrName>style.visibility</p:attrName>
                                        </p:attrNameLst>
                                      </p:cBhvr>
                                      <p:to>
                                        <p:strVal val="visible"/>
                                      </p:to>
                                    </p:set>
                                    <p:animEffect transition="in" filter="fade">
                                      <p:cBhvr>
                                        <p:cTn id="15" dur="2000"/>
                                        <p:tgtEl>
                                          <p:spTgt spid="2">
                                            <p:graphicEl>
                                              <a:dgm id="{54898457-A71A-4996-96A4-FF6FCC5EF978}"/>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graphicEl>
                                              <a:dgm id="{0C2479F2-510D-4B5F-B796-48C8FCE3FE33}"/>
                                            </p:graphicEl>
                                          </p:spTgt>
                                        </p:tgtEl>
                                        <p:attrNameLst>
                                          <p:attrName>style.visibility</p:attrName>
                                        </p:attrNameLst>
                                      </p:cBhvr>
                                      <p:to>
                                        <p:strVal val="visible"/>
                                      </p:to>
                                    </p:set>
                                    <p:animEffect transition="in" filter="fade">
                                      <p:cBhvr>
                                        <p:cTn id="20" dur="2000"/>
                                        <p:tgtEl>
                                          <p:spTgt spid="2">
                                            <p:graphicEl>
                                              <a:dgm id="{0C2479F2-510D-4B5F-B796-48C8FCE3FE33}"/>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
                                            <p:graphicEl>
                                              <a:dgm id="{BBC138C9-8B15-4F38-B2BE-2265101BDD95}"/>
                                            </p:graphicEl>
                                          </p:spTgt>
                                        </p:tgtEl>
                                        <p:attrNameLst>
                                          <p:attrName>style.visibility</p:attrName>
                                        </p:attrNameLst>
                                      </p:cBhvr>
                                      <p:to>
                                        <p:strVal val="visible"/>
                                      </p:to>
                                    </p:set>
                                    <p:animEffect transition="in" filter="fade">
                                      <p:cBhvr>
                                        <p:cTn id="23" dur="2000"/>
                                        <p:tgtEl>
                                          <p:spTgt spid="2">
                                            <p:graphicEl>
                                              <a:dgm id="{BBC138C9-8B15-4F38-B2BE-2265101BDD95}"/>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
                                            <p:graphicEl>
                                              <a:dgm id="{48533535-933D-4F61-AA36-AB610EC51446}"/>
                                            </p:graphicEl>
                                          </p:spTgt>
                                        </p:tgtEl>
                                        <p:attrNameLst>
                                          <p:attrName>style.visibility</p:attrName>
                                        </p:attrNameLst>
                                      </p:cBhvr>
                                      <p:to>
                                        <p:strVal val="visible"/>
                                      </p:to>
                                    </p:set>
                                    <p:animEffect transition="in" filter="fade">
                                      <p:cBhvr>
                                        <p:cTn id="28" dur="2000"/>
                                        <p:tgtEl>
                                          <p:spTgt spid="2">
                                            <p:graphicEl>
                                              <a:dgm id="{48533535-933D-4F61-AA36-AB610EC51446}"/>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
                                            <p:graphicEl>
                                              <a:dgm id="{F34D9FC6-CEDB-4400-880C-303E4C2A9C9A}"/>
                                            </p:graphicEl>
                                          </p:spTgt>
                                        </p:tgtEl>
                                        <p:attrNameLst>
                                          <p:attrName>style.visibility</p:attrName>
                                        </p:attrNameLst>
                                      </p:cBhvr>
                                      <p:to>
                                        <p:strVal val="visible"/>
                                      </p:to>
                                    </p:set>
                                    <p:animEffect transition="in" filter="fade">
                                      <p:cBhvr>
                                        <p:cTn id="31" dur="2000"/>
                                        <p:tgtEl>
                                          <p:spTgt spid="2">
                                            <p:graphicEl>
                                              <a:dgm id="{F34D9FC6-CEDB-4400-880C-303E4C2A9C9A}"/>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
                                            <p:graphicEl>
                                              <a:dgm id="{7E39265E-A3A2-4254-B97D-4BDB5F462757}"/>
                                            </p:graphicEl>
                                          </p:spTgt>
                                        </p:tgtEl>
                                        <p:attrNameLst>
                                          <p:attrName>style.visibility</p:attrName>
                                        </p:attrNameLst>
                                      </p:cBhvr>
                                      <p:to>
                                        <p:strVal val="visible"/>
                                      </p:to>
                                    </p:set>
                                    <p:animEffect transition="in" filter="fade">
                                      <p:cBhvr>
                                        <p:cTn id="36" dur="2000"/>
                                        <p:tgtEl>
                                          <p:spTgt spid="2">
                                            <p:graphicEl>
                                              <a:dgm id="{7E39265E-A3A2-4254-B97D-4BDB5F462757}"/>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
                                            <p:graphicEl>
                                              <a:dgm id="{14B44EF2-D027-48C3-B224-DEE6B6615CCC}"/>
                                            </p:graphicEl>
                                          </p:spTgt>
                                        </p:tgtEl>
                                        <p:attrNameLst>
                                          <p:attrName>style.visibility</p:attrName>
                                        </p:attrNameLst>
                                      </p:cBhvr>
                                      <p:to>
                                        <p:strVal val="visible"/>
                                      </p:to>
                                    </p:set>
                                    <p:animEffect transition="in" filter="fade">
                                      <p:cBhvr>
                                        <p:cTn id="39" dur="2000"/>
                                        <p:tgtEl>
                                          <p:spTgt spid="2">
                                            <p:graphicEl>
                                              <a:dgm id="{14B44EF2-D027-48C3-B224-DEE6B6615CCC}"/>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
                                            <p:graphicEl>
                                              <a:dgm id="{9DF5F6BC-DABD-4FF9-A365-FEBC901AEB19}"/>
                                            </p:graphicEl>
                                          </p:spTgt>
                                        </p:tgtEl>
                                        <p:attrNameLst>
                                          <p:attrName>style.visibility</p:attrName>
                                        </p:attrNameLst>
                                      </p:cBhvr>
                                      <p:to>
                                        <p:strVal val="visible"/>
                                      </p:to>
                                    </p:set>
                                    <p:animEffect transition="in" filter="fade">
                                      <p:cBhvr>
                                        <p:cTn id="42" dur="2000"/>
                                        <p:tgtEl>
                                          <p:spTgt spid="2">
                                            <p:graphicEl>
                                              <a:dgm id="{9DF5F6BC-DABD-4FF9-A365-FEBC901AEB19}"/>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dissolve">
                                      <p:cBhvr>
                                        <p:cTn id="47" dur="1000"/>
                                        <p:tgtEl>
                                          <p:spTgt spid="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Dgm bld="one"/>
        </p:bldSub>
      </p:bldGraphic>
      <p:bldP spid="3"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astloshigh.JPG"/>
          <p:cNvPicPr>
            <a:picLocks noChangeAspect="1"/>
          </p:cNvPicPr>
          <p:nvPr/>
        </p:nvPicPr>
        <p:blipFill>
          <a:blip r:embed="rId3" cstate="print"/>
          <a:stretch>
            <a:fillRect/>
          </a:stretch>
        </p:blipFill>
        <p:spPr>
          <a:xfrm>
            <a:off x="542134" y="0"/>
            <a:ext cx="8059731" cy="6858000"/>
          </a:xfrm>
          <a:prstGeom prst="rect">
            <a:avLst/>
          </a:prstGeom>
        </p:spPr>
      </p:pic>
      <p:sp>
        <p:nvSpPr>
          <p:cNvPr id="4" name="TextBox 3"/>
          <p:cNvSpPr txBox="1"/>
          <p:nvPr/>
        </p:nvSpPr>
        <p:spPr>
          <a:xfrm rot="21114962">
            <a:off x="2684050" y="855822"/>
            <a:ext cx="5715000" cy="646331"/>
          </a:xfrm>
          <a:prstGeom prst="rect">
            <a:avLst/>
          </a:prstGeom>
          <a:solidFill>
            <a:srgbClr val="000000">
              <a:alpha val="54902"/>
            </a:srgbClr>
          </a:solidFill>
        </p:spPr>
        <p:txBody>
          <a:bodyPr wrap="square" rtlCol="0">
            <a:spAutoFit/>
          </a:bodyPr>
          <a:lstStyle/>
          <a:p>
            <a:r>
              <a:rPr lang="en-US" sz="3600" b="1" dirty="0" err="1" smtClean="0">
                <a:solidFill>
                  <a:srgbClr val="FF0066"/>
                </a:solidFill>
                <a:latin typeface="MV Boli" pitchFamily="2" charset="0"/>
                <a:cs typeface="MV Boli" pitchFamily="2" charset="0"/>
              </a:rPr>
              <a:t>Transmedia</a:t>
            </a:r>
            <a:r>
              <a:rPr lang="en-US" sz="3600" b="1" dirty="0" smtClean="0">
                <a:solidFill>
                  <a:srgbClr val="FF0066"/>
                </a:solidFill>
                <a:latin typeface="MV Boli" pitchFamily="2" charset="0"/>
                <a:cs typeface="MV Boli" pitchFamily="2" charset="0"/>
              </a:rPr>
              <a:t> Storytelling</a:t>
            </a:r>
            <a:endParaRPr lang="en-US" sz="3600" b="1" dirty="0">
              <a:solidFill>
                <a:srgbClr val="FF0066"/>
              </a:solidFill>
              <a:latin typeface="MV Boli" pitchFamily="2" charset="0"/>
              <a:cs typeface="MV Boli"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57200"/>
            <a:ext cx="4724400" cy="646331"/>
          </a:xfrm>
          <a:prstGeom prst="rect">
            <a:avLst/>
          </a:prstGeom>
          <a:noFill/>
        </p:spPr>
        <p:txBody>
          <a:bodyPr wrap="square" rtlCol="0">
            <a:spAutoFit/>
          </a:bodyPr>
          <a:lstStyle/>
          <a:p>
            <a:r>
              <a:rPr lang="en-US" sz="3600" b="1" dirty="0" smtClean="0">
                <a:solidFill>
                  <a:srgbClr val="FF0066"/>
                </a:solidFill>
              </a:rPr>
              <a:t>Does it work?</a:t>
            </a:r>
            <a:endParaRPr lang="en-US" sz="3600" b="1" dirty="0">
              <a:solidFill>
                <a:srgbClr val="FF0066"/>
              </a:solidFill>
            </a:endParaRPr>
          </a:p>
        </p:txBody>
      </p:sp>
      <p:sp>
        <p:nvSpPr>
          <p:cNvPr id="3" name="TextBox 2"/>
          <p:cNvSpPr txBox="1"/>
          <p:nvPr/>
        </p:nvSpPr>
        <p:spPr>
          <a:xfrm>
            <a:off x="533400" y="1295400"/>
            <a:ext cx="8229600" cy="4832092"/>
          </a:xfrm>
          <a:prstGeom prst="rect">
            <a:avLst/>
          </a:prstGeom>
          <a:noFill/>
        </p:spPr>
        <p:txBody>
          <a:bodyPr wrap="square" rtlCol="0">
            <a:spAutoFit/>
          </a:bodyPr>
          <a:lstStyle/>
          <a:p>
            <a:pPr marL="91440" indent="-457200">
              <a:spcBef>
                <a:spcPts val="1200"/>
              </a:spcBef>
              <a:buFont typeface="Wingdings" pitchFamily="2" charset="2"/>
              <a:buChar char="v"/>
            </a:pPr>
            <a:r>
              <a:rPr lang="en-US" sz="3200" dirty="0" smtClean="0"/>
              <a:t> 30,000 people used the Planned Parenthood widgets on eastloshigh.com </a:t>
            </a:r>
            <a:r>
              <a:rPr lang="en-US" sz="3200" i="1" dirty="0" smtClean="0"/>
              <a:t>in the first month</a:t>
            </a:r>
            <a:r>
              <a:rPr lang="en-US" sz="3200" dirty="0" smtClean="0"/>
              <a:t>. </a:t>
            </a:r>
          </a:p>
          <a:p>
            <a:pPr marL="91440" indent="-457200">
              <a:spcBef>
                <a:spcPts val="1200"/>
              </a:spcBef>
              <a:buFont typeface="Wingdings" pitchFamily="2" charset="2"/>
              <a:buChar char="v"/>
            </a:pPr>
            <a:r>
              <a:rPr lang="en-US" sz="3200" dirty="0" smtClean="0"/>
              <a:t>76% of </a:t>
            </a:r>
            <a:r>
              <a:rPr lang="en-US" sz="3200" i="1" dirty="0" smtClean="0"/>
              <a:t>East Los High</a:t>
            </a:r>
            <a:r>
              <a:rPr lang="en-US" sz="3200" dirty="0" smtClean="0"/>
              <a:t> viewers shared web resources with friends.</a:t>
            </a:r>
          </a:p>
          <a:p>
            <a:pPr marL="91440" indent="-457200">
              <a:spcBef>
                <a:spcPts val="1200"/>
              </a:spcBef>
              <a:buFont typeface="Wingdings" pitchFamily="2" charset="2"/>
              <a:buChar char="v"/>
            </a:pPr>
            <a:r>
              <a:rPr lang="en-US" sz="3200" dirty="0" smtClean="0"/>
              <a:t>In El Paso, young Latinas who watched East Los High were found to have learned valuable information about safe sex.  Those women who both watched the show </a:t>
            </a:r>
            <a:r>
              <a:rPr lang="en-US" sz="3200" i="1" dirty="0" smtClean="0"/>
              <a:t>and</a:t>
            </a:r>
            <a:r>
              <a:rPr lang="en-US" sz="3200" dirty="0" smtClean="0"/>
              <a:t> visited the website learned even more.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981200"/>
            <a:ext cx="7696200" cy="3539430"/>
          </a:xfrm>
          <a:prstGeom prst="rect">
            <a:avLst/>
          </a:prstGeom>
          <a:noFill/>
        </p:spPr>
        <p:txBody>
          <a:bodyPr wrap="square" rtlCol="0">
            <a:spAutoFit/>
          </a:bodyPr>
          <a:lstStyle/>
          <a:p>
            <a:pPr>
              <a:buClr>
                <a:srgbClr val="FF0066"/>
              </a:buClr>
            </a:pPr>
            <a:r>
              <a:rPr lang="en-US" sz="2800" dirty="0" smtClean="0"/>
              <a:t> Why do you think these media programs are effective in helping young people make effective choices about challenging life situations?</a:t>
            </a:r>
          </a:p>
          <a:p>
            <a:pPr>
              <a:buClr>
                <a:srgbClr val="FF0066"/>
              </a:buClr>
              <a:buFont typeface="Arial" pitchFamily="34" charset="0"/>
              <a:buChar char="•"/>
            </a:pPr>
            <a:endParaRPr lang="en-US" sz="2800" dirty="0" smtClean="0"/>
          </a:p>
          <a:p>
            <a:pPr>
              <a:buClr>
                <a:srgbClr val="FF0066"/>
              </a:buClr>
            </a:pPr>
            <a:r>
              <a:rPr lang="en-US" sz="2800" dirty="0" smtClean="0"/>
              <a:t> Do you think most mass media programming, including television and film, encourages positive or negative change in young viewers? Explain.</a:t>
            </a:r>
          </a:p>
          <a:p>
            <a:pPr>
              <a:buFont typeface="Arial" pitchFamily="34" charset="0"/>
              <a:buChar char="•"/>
            </a:pPr>
            <a:endParaRPr lang="en-US" sz="2800" dirty="0"/>
          </a:p>
        </p:txBody>
      </p:sp>
      <p:sp>
        <p:nvSpPr>
          <p:cNvPr id="3" name="TextBox 2"/>
          <p:cNvSpPr txBox="1"/>
          <p:nvPr/>
        </p:nvSpPr>
        <p:spPr>
          <a:xfrm>
            <a:off x="762000" y="1066800"/>
            <a:ext cx="4267200" cy="553998"/>
          </a:xfrm>
          <a:prstGeom prst="rect">
            <a:avLst/>
          </a:prstGeom>
          <a:noFill/>
        </p:spPr>
        <p:txBody>
          <a:bodyPr wrap="square" rtlCol="0">
            <a:spAutoFit/>
          </a:bodyPr>
          <a:lstStyle/>
          <a:p>
            <a:r>
              <a:rPr lang="en-US" sz="3000" b="1" dirty="0" smtClean="0">
                <a:solidFill>
                  <a:srgbClr val="92D050"/>
                </a:solidFill>
              </a:rPr>
              <a:t>Discussion Questions</a:t>
            </a:r>
            <a:endParaRPr lang="en-US" sz="3000" b="1" dirty="0">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1247</TotalTime>
  <Words>1035</Words>
  <Application>Microsoft Office PowerPoint</Application>
  <PresentationFormat>On-screen Show (4:3)</PresentationFormat>
  <Paragraphs>64</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Can Mass Media Influence Behavior in a Positive Way?</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mass media influence behavior in a positive way?</dc:title>
  <dc:creator>Kimberlee</dc:creator>
  <cp:lastModifiedBy>Kimberlee</cp:lastModifiedBy>
  <cp:revision>24</cp:revision>
  <dcterms:created xsi:type="dcterms:W3CDTF">2015-10-28T18:38:51Z</dcterms:created>
  <dcterms:modified xsi:type="dcterms:W3CDTF">2016-01-27T18:27:45Z</dcterms:modified>
</cp:coreProperties>
</file>