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2" r:id="rId3"/>
    <p:sldId id="257" r:id="rId4"/>
    <p:sldId id="263" r:id="rId5"/>
    <p:sldId id="258"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24" autoAdjust="0"/>
    <p:restoredTop sz="79835" autoAdjust="0"/>
  </p:normalViewPr>
  <p:slideViewPr>
    <p:cSldViewPr>
      <p:cViewPr varScale="1">
        <p:scale>
          <a:sx n="60" d="100"/>
          <a:sy n="60" d="100"/>
        </p:scale>
        <p:origin x="-96"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24308017949369234"/>
          <c:y val="5.128111141279746E-2"/>
          <c:w val="0.72734992803319076"/>
          <c:h val="0.7932536881165716"/>
        </c:manualLayout>
      </c:layout>
      <c:barChart>
        <c:barDir val="col"/>
        <c:grouping val="clustered"/>
        <c:ser>
          <c:idx val="0"/>
          <c:order val="0"/>
          <c:tx>
            <c:strRef>
              <c:f>Sheet1!$A$2</c:f>
              <c:strCache>
                <c:ptCount val="1"/>
                <c:pt idx="0">
                  <c:v>Empathic Concern Score</c:v>
                </c:pt>
              </c:strCache>
            </c:strRef>
          </c:tx>
          <c:spPr>
            <a:solidFill>
              <a:schemeClr val="accent1"/>
            </a:solidFill>
          </c:spPr>
          <c:dPt>
            <c:idx val="1"/>
            <c:spPr>
              <a:solidFill>
                <a:schemeClr val="accent2"/>
              </a:solidFill>
            </c:spPr>
          </c:dPt>
          <c:cat>
            <c:strRef>
              <c:f>Sheet1!$B$1:$C$1</c:f>
              <c:strCache>
                <c:ptCount val="2"/>
                <c:pt idx="0">
                  <c:v>1979</c:v>
                </c:pt>
                <c:pt idx="1">
                  <c:v>2009</c:v>
                </c:pt>
              </c:strCache>
            </c:strRef>
          </c:cat>
          <c:val>
            <c:numRef>
              <c:f>Sheet1!$B$2:$C$2</c:f>
              <c:numCache>
                <c:formatCode>General</c:formatCode>
                <c:ptCount val="2"/>
                <c:pt idx="0">
                  <c:v>50</c:v>
                </c:pt>
                <c:pt idx="1">
                  <c:v>26</c:v>
                </c:pt>
              </c:numCache>
            </c:numRef>
          </c:val>
        </c:ser>
        <c:gapWidth val="75"/>
        <c:axId val="136084480"/>
        <c:axId val="136092288"/>
      </c:barChart>
      <c:catAx>
        <c:axId val="136084480"/>
        <c:scaling>
          <c:orientation val="minMax"/>
        </c:scaling>
        <c:axPos val="b"/>
        <c:majorTickMark val="none"/>
        <c:tickLblPos val="nextTo"/>
        <c:crossAx val="136092288"/>
        <c:crosses val="autoZero"/>
        <c:auto val="1"/>
        <c:lblAlgn val="ctr"/>
        <c:lblOffset val="100"/>
      </c:catAx>
      <c:valAx>
        <c:axId val="136092288"/>
        <c:scaling>
          <c:orientation val="minMax"/>
        </c:scaling>
        <c:axPos val="l"/>
        <c:majorGridlines/>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white"/>
                    </a:solidFill>
                    <a:latin typeface="+mn-lt"/>
                    <a:ea typeface="+mn-ea"/>
                    <a:cs typeface="+mn-cs"/>
                  </a:defRPr>
                </a:pPr>
                <a:r>
                  <a:rPr lang="en-US" sz="1800" b="1" i="0" baseline="0" dirty="0" smtClean="0"/>
                  <a:t>“Empathic Concern” Score</a:t>
                </a:r>
                <a:endParaRPr lang="en-US" dirty="0" smtClean="0"/>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white"/>
                    </a:solidFill>
                    <a:latin typeface="+mn-lt"/>
                    <a:ea typeface="+mn-ea"/>
                    <a:cs typeface="+mn-cs"/>
                  </a:defRPr>
                </a:pPr>
                <a:r>
                  <a:rPr lang="en-US" sz="1400" dirty="0" smtClean="0"/>
                  <a:t>(Average Student Percentile)</a:t>
                </a:r>
                <a:endParaRPr lang="en-US" sz="1400" dirty="0"/>
              </a:p>
            </c:rich>
          </c:tx>
          <c:layout>
            <c:manualLayout>
              <c:xMode val="edge"/>
              <c:yMode val="edge"/>
              <c:x val="5.7114906091284084E-2"/>
              <c:y val="0.16647524662865418"/>
            </c:manualLayout>
          </c:layout>
        </c:title>
        <c:numFmt formatCode="General" sourceLinked="1"/>
        <c:majorTickMark val="none"/>
        <c:tickLblPos val="nextTo"/>
        <c:crossAx val="136084480"/>
        <c:crosses val="autoZero"/>
        <c:crossBetween val="between"/>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5ECB32-E9B7-45F3-8A5E-77F22A125D76}"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F72F41-79CB-4571-AFA9-F2D11DA965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This is the question that Sherry </a:t>
            </a:r>
            <a:r>
              <a:rPr lang="en-US" i="1" dirty="0" err="1" smtClean="0"/>
              <a:t>Turkle</a:t>
            </a:r>
            <a:r>
              <a:rPr lang="en-US" i="1" dirty="0" smtClean="0"/>
              <a:t> has been trying to answer for the past five years.  She has</a:t>
            </a:r>
            <a:r>
              <a:rPr lang="en-US" i="1" baseline="0" dirty="0" smtClean="0"/>
              <a:t> “looked at families, friendships and romance [and] studied schools, universities and workplaces.”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mn-lt"/>
                <a:ea typeface="+mn-ea"/>
                <a:cs typeface="+mn-cs"/>
              </a:rPr>
              <a:t>Sources: </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sz="1200" i="0" kern="1200" baseline="0" dirty="0" err="1" smtClean="0">
                <a:solidFill>
                  <a:schemeClr val="tx1"/>
                </a:solidFill>
                <a:latin typeface="+mn-lt"/>
                <a:ea typeface="+mn-ea"/>
                <a:cs typeface="+mn-cs"/>
              </a:rPr>
              <a:t>Konrath</a:t>
            </a:r>
            <a:r>
              <a:rPr lang="en-US" sz="1200" i="0" kern="1200" baseline="0" dirty="0" smtClean="0">
                <a:solidFill>
                  <a:schemeClr val="tx1"/>
                </a:solidFill>
                <a:latin typeface="+mn-lt"/>
                <a:ea typeface="+mn-ea"/>
                <a:cs typeface="+mn-cs"/>
              </a:rPr>
              <a:t>, Sara H., </a:t>
            </a:r>
            <a:r>
              <a:rPr lang="en-US" sz="1200" kern="1200" baseline="0" dirty="0" smtClean="0">
                <a:solidFill>
                  <a:schemeClr val="tx1"/>
                </a:solidFill>
                <a:latin typeface="+mn-lt"/>
                <a:ea typeface="+mn-ea"/>
                <a:cs typeface="+mn-cs"/>
              </a:rPr>
              <a:t>Edward H. O'Brien and Courtney </a:t>
            </a:r>
            <a:r>
              <a:rPr lang="en-US" sz="1200" kern="1200" baseline="0" dirty="0" err="1" smtClean="0">
                <a:solidFill>
                  <a:schemeClr val="tx1"/>
                </a:solidFill>
                <a:latin typeface="+mn-lt"/>
                <a:ea typeface="+mn-ea"/>
                <a:cs typeface="+mn-cs"/>
              </a:rPr>
              <a:t>Hsing</a:t>
            </a:r>
            <a:r>
              <a:rPr lang="en-US" sz="1200" kern="1200" baseline="0" dirty="0" smtClean="0">
                <a:solidFill>
                  <a:schemeClr val="tx1"/>
                </a:solidFill>
                <a:latin typeface="+mn-lt"/>
                <a:ea typeface="+mn-ea"/>
                <a:cs typeface="+mn-cs"/>
              </a:rPr>
              <a:t>.</a:t>
            </a:r>
            <a:r>
              <a:rPr lang="en-US" sz="1200" i="0" kern="1200" baseline="0" dirty="0" smtClean="0">
                <a:solidFill>
                  <a:schemeClr val="tx1"/>
                </a:solidFill>
                <a:latin typeface="+mn-lt"/>
                <a:ea typeface="+mn-ea"/>
                <a:cs typeface="+mn-cs"/>
              </a:rPr>
              <a:t> “Changes in Dispositional Empathy in American College Students Over Time: A Meta-Analysis.”  </a:t>
            </a:r>
            <a:r>
              <a:rPr lang="en-US" sz="1200" i="1" kern="1200" baseline="0" dirty="0" smtClean="0">
                <a:solidFill>
                  <a:schemeClr val="tx1"/>
                </a:solidFill>
                <a:latin typeface="+mn-lt"/>
                <a:ea typeface="+mn-ea"/>
                <a:cs typeface="+mn-cs"/>
              </a:rPr>
              <a:t>Personality and Social Psychology Review 15(2).  </a:t>
            </a:r>
            <a:r>
              <a:rPr lang="en-US" sz="1200" i="0" kern="1200" baseline="0" dirty="0" smtClean="0">
                <a:solidFill>
                  <a:schemeClr val="tx1"/>
                </a:solidFill>
                <a:latin typeface="+mn-lt"/>
                <a:ea typeface="+mn-ea"/>
                <a:cs typeface="+mn-cs"/>
              </a:rPr>
              <a:t>2011.</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sz="1200" b="0" i="0" kern="1200" dirty="0" err="1" smtClean="0">
                <a:solidFill>
                  <a:schemeClr val="tx1"/>
                </a:solidFill>
                <a:latin typeface="+mn-lt"/>
                <a:ea typeface="+mn-ea"/>
                <a:cs typeface="+mn-cs"/>
              </a:rPr>
              <a:t>Turkle</a:t>
            </a:r>
            <a:r>
              <a:rPr lang="en-US" sz="1200" b="0" i="0" kern="1200" dirty="0" smtClean="0">
                <a:solidFill>
                  <a:schemeClr val="tx1"/>
                </a:solidFill>
                <a:latin typeface="+mn-lt"/>
                <a:ea typeface="+mn-ea"/>
                <a:cs typeface="+mn-cs"/>
              </a:rPr>
              <a:t>, Sherry.  “Stop </a:t>
            </a:r>
            <a:r>
              <a:rPr lang="en-US" sz="1200" b="0" i="0" kern="1200" dirty="0" err="1" smtClean="0">
                <a:solidFill>
                  <a:schemeClr val="tx1"/>
                </a:solidFill>
                <a:latin typeface="+mn-lt"/>
                <a:ea typeface="+mn-ea"/>
                <a:cs typeface="+mn-cs"/>
              </a:rPr>
              <a:t>Googling</a:t>
            </a:r>
            <a:r>
              <a:rPr lang="en-US" sz="1200" b="0" i="0" kern="1200" dirty="0" smtClean="0">
                <a:solidFill>
                  <a:schemeClr val="tx1"/>
                </a:solidFill>
                <a:latin typeface="+mn-lt"/>
                <a:ea typeface="+mn-ea"/>
                <a:cs typeface="+mn-cs"/>
              </a:rPr>
              <a:t>.  Let’s Talk.”  </a:t>
            </a:r>
            <a:r>
              <a:rPr lang="en-US" sz="1200" b="0" i="1" kern="1200" dirty="0" smtClean="0">
                <a:solidFill>
                  <a:schemeClr val="tx1"/>
                </a:solidFill>
                <a:latin typeface="+mn-lt"/>
                <a:ea typeface="+mn-ea"/>
                <a:cs typeface="+mn-cs"/>
              </a:rPr>
              <a:t>The New York Times</a:t>
            </a:r>
            <a:r>
              <a:rPr lang="en-US" sz="1200" b="0" i="0" kern="1200" dirty="0" smtClean="0">
                <a:solidFill>
                  <a:schemeClr val="tx1"/>
                </a:solidFill>
                <a:latin typeface="+mn-lt"/>
                <a:ea typeface="+mn-ea"/>
                <a:cs typeface="+mn-cs"/>
              </a:rPr>
              <a:t>.  September</a:t>
            </a:r>
            <a:r>
              <a:rPr lang="en-US" sz="1200" b="0" i="0" kern="1200" baseline="0" dirty="0" smtClean="0">
                <a:solidFill>
                  <a:schemeClr val="tx1"/>
                </a:solidFill>
                <a:latin typeface="+mn-lt"/>
                <a:ea typeface="+mn-ea"/>
                <a:cs typeface="+mn-cs"/>
              </a:rPr>
              <a:t> 26, 2015.  </a:t>
            </a:r>
            <a:r>
              <a:rPr lang="en-US" sz="1200" b="0" i="0" kern="1200" dirty="0" smtClean="0">
                <a:solidFill>
                  <a:schemeClr val="tx1"/>
                </a:solidFill>
                <a:latin typeface="+mn-lt"/>
                <a:ea typeface="+mn-ea"/>
                <a:cs typeface="+mn-cs"/>
              </a:rPr>
              <a:t> </a:t>
            </a:r>
            <a:r>
              <a:rPr lang="en-US" dirty="0" smtClean="0"/>
              <a:t>http://www.nytimes.com/2015/09/27/opinion/sunday/stop-googling-lets-talk.html</a:t>
            </a:r>
            <a:r>
              <a:rPr lang="en-US" baseline="0" dirty="0" smtClean="0"/>
              <a:t>  (</a:t>
            </a:r>
            <a:r>
              <a:rPr lang="en-US" sz="1200" b="0" i="0" kern="1200" dirty="0" smtClean="0">
                <a:solidFill>
                  <a:schemeClr val="tx1"/>
                </a:solidFill>
                <a:latin typeface="+mn-lt"/>
                <a:ea typeface="+mn-ea"/>
                <a:cs typeface="+mn-cs"/>
              </a:rPr>
              <a:t>Sherry </a:t>
            </a:r>
            <a:r>
              <a:rPr lang="en-US" sz="1200" b="0" i="0" kern="1200" dirty="0" err="1" smtClean="0">
                <a:solidFill>
                  <a:schemeClr val="tx1"/>
                </a:solidFill>
                <a:latin typeface="+mn-lt"/>
                <a:ea typeface="+mn-ea"/>
                <a:cs typeface="+mn-cs"/>
              </a:rPr>
              <a:t>Turkle</a:t>
            </a:r>
            <a:r>
              <a:rPr lang="en-US" sz="1200" b="0" i="0" kern="1200" dirty="0" smtClean="0">
                <a:solidFill>
                  <a:schemeClr val="tx1"/>
                </a:solidFill>
                <a:latin typeface="+mn-lt"/>
                <a:ea typeface="+mn-ea"/>
                <a:cs typeface="+mn-cs"/>
              </a:rPr>
              <a:t> is a professor in the program in Science, Technology and Society at M.I.T. and the author, most recently, of </a:t>
            </a:r>
            <a:r>
              <a:rPr lang="en-US" sz="1200" b="0" i="1" kern="1200" dirty="0" smtClean="0">
                <a:solidFill>
                  <a:schemeClr val="tx1"/>
                </a:solidFill>
                <a:latin typeface="+mn-lt"/>
                <a:ea typeface="+mn-ea"/>
                <a:cs typeface="+mn-cs"/>
              </a:rPr>
              <a:t>Reclaiming Conversation: The Power of Talk in a Digital Age</a:t>
            </a:r>
            <a:r>
              <a:rPr lang="en-US" sz="1200" b="0" i="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endParaRPr lang="en-US" sz="1200" b="0" i="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900" b="0" i="1" kern="1200" dirty="0" smtClean="0">
                <a:solidFill>
                  <a:schemeClr val="tx1"/>
                </a:solidFill>
                <a:latin typeface="+mn-lt"/>
                <a:ea typeface="+mn-ea"/>
                <a:cs typeface="+mn-cs"/>
              </a:rPr>
              <a:t>Photo by Garry Knight, available</a:t>
            </a:r>
            <a:r>
              <a:rPr lang="en-US" sz="900" b="0" i="1" kern="1200" baseline="0" dirty="0" smtClean="0">
                <a:solidFill>
                  <a:schemeClr val="tx1"/>
                </a:solidFill>
                <a:latin typeface="+mn-lt"/>
                <a:ea typeface="+mn-ea"/>
                <a:cs typeface="+mn-cs"/>
              </a:rPr>
              <a:t> with CC by 2.0 license.</a:t>
            </a:r>
            <a:endParaRPr lang="en-US" sz="900" b="0" i="1" kern="1200" dirty="0" smtClean="0">
              <a:solidFill>
                <a:schemeClr val="tx1"/>
              </a:solidFill>
              <a:latin typeface="+mn-lt"/>
              <a:ea typeface="+mn-ea"/>
              <a:cs typeface="+mn-cs"/>
            </a:endParaRPr>
          </a:p>
          <a:p>
            <a:endParaRPr lang="en-US" sz="1200" b="0" i="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1F72F41-79CB-4571-AFA9-F2D11DA9654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New technology is changing the character of social interaction, as it has in the past (think telegraph, telephone, television, Internet). The point is that new forms of communication do not simply replace some of the older patterns, but they also change older patterns. </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dirty="0" smtClean="0"/>
              <a:t>Image source:  Pearson Asset Library</a:t>
            </a:r>
            <a:endParaRPr lang="en-US" dirty="0"/>
          </a:p>
        </p:txBody>
      </p:sp>
      <p:sp>
        <p:nvSpPr>
          <p:cNvPr id="4" name="Slide Number Placeholder 3"/>
          <p:cNvSpPr>
            <a:spLocks noGrp="1"/>
          </p:cNvSpPr>
          <p:nvPr>
            <p:ph type="sldNum" sz="quarter" idx="10"/>
          </p:nvPr>
        </p:nvSpPr>
        <p:spPr/>
        <p:txBody>
          <a:bodyPr/>
          <a:lstStyle/>
          <a:p>
            <a:fld id="{71F72F41-79CB-4571-AFA9-F2D11DA9654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Cell phone technology has two effects: First, it draws people out of face-to-face interaction; people actually devise “rules” about phasing in and out. Second, it also shapes the content of face-to-face interaction, keeping the conversation “light” so that people can drop in and out. </a:t>
            </a:r>
            <a:endParaRPr lang="en-US" sz="1200" kern="1200" dirty="0" smtClean="0">
              <a:solidFill>
                <a:schemeClr val="tx1"/>
              </a:solidFill>
              <a:latin typeface="+mn-lt"/>
              <a:ea typeface="+mn-ea"/>
              <a:cs typeface="+mn-cs"/>
            </a:endParaRPr>
          </a:p>
          <a:p>
            <a:endParaRPr lang="en-US" dirty="0" smtClean="0"/>
          </a:p>
          <a:p>
            <a:r>
              <a:rPr lang="en-US" dirty="0" smtClean="0"/>
              <a:t>Image source:  “</a:t>
            </a:r>
            <a:r>
              <a:rPr lang="en-US" baseline="0" dirty="0" smtClean="0"/>
              <a:t>Young people texting on </a:t>
            </a:r>
            <a:r>
              <a:rPr lang="en-US" baseline="0" dirty="0" err="1" smtClean="0"/>
              <a:t>smartphones</a:t>
            </a:r>
            <a:r>
              <a:rPr lang="en-US" baseline="0" dirty="0" smtClean="0"/>
              <a:t> using thumbs" by </a:t>
            </a:r>
            <a:r>
              <a:rPr lang="en-US" baseline="0" dirty="0" err="1" smtClean="0"/>
              <a:t>Tomwsulcer</a:t>
            </a:r>
            <a:r>
              <a:rPr lang="en-US" baseline="0" dirty="0" smtClean="0"/>
              <a:t> - Own work. Licensed under CC0 via Commons (public domain; has consent of identifiable persons) - https://commons.wikimedia.org/wiki/File:Young_people_texting_on_smartphones_using_thumbs.JPG#/media/File:Young_people_texting_on_smartphones_using_thumbs.JPG</a:t>
            </a:r>
            <a:endParaRPr lang="en-US" dirty="0"/>
          </a:p>
        </p:txBody>
      </p:sp>
      <p:sp>
        <p:nvSpPr>
          <p:cNvPr id="4" name="Slide Number Placeholder 3"/>
          <p:cNvSpPr>
            <a:spLocks noGrp="1"/>
          </p:cNvSpPr>
          <p:nvPr>
            <p:ph type="sldNum" sz="quarter" idx="10"/>
          </p:nvPr>
        </p:nvSpPr>
        <p:spPr/>
        <p:txBody>
          <a:bodyPr/>
          <a:lstStyle/>
          <a:p>
            <a:fld id="{71F72F41-79CB-4571-AFA9-F2D11DA9654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New technology shapes the content of interaction. It does this by keeping things “light,” and also by introducing content that people discover on screens.</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1F72F41-79CB-4571-AFA9-F2D11DA9654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err="1" smtClean="0">
                <a:solidFill>
                  <a:schemeClr val="tx1"/>
                </a:solidFill>
                <a:latin typeface="+mn-lt"/>
                <a:ea typeface="+mn-ea"/>
                <a:cs typeface="+mn-cs"/>
              </a:rPr>
              <a:t>Turkle</a:t>
            </a:r>
            <a:r>
              <a:rPr lang="en-US" sz="1200" i="1" kern="1200" dirty="0" smtClean="0">
                <a:solidFill>
                  <a:schemeClr val="tx1"/>
                </a:solidFill>
                <a:latin typeface="+mn-lt"/>
                <a:ea typeface="+mn-ea"/>
                <a:cs typeface="+mn-cs"/>
              </a:rPr>
              <a:t> claims that cell phone technology not only changes face-to-face interaction, but that it also changes individuals at a personal level. Specifically, she posits that this technology contributes to a loss of the personal quality of empathy, the ability to understand others and share their emotional life. The longitudinal data presented here point to a significant drop in this skill over the last two generations.</a:t>
            </a:r>
            <a:endParaRPr lang="en-US" sz="1200" i="0" kern="1200" baseline="0" dirty="0" smtClean="0">
              <a:solidFill>
                <a:schemeClr val="tx1"/>
              </a:solidFill>
              <a:latin typeface="+mn-lt"/>
              <a:ea typeface="+mn-ea"/>
              <a:cs typeface="+mn-cs"/>
            </a:endParaRPr>
          </a:p>
          <a:p>
            <a:endParaRPr lang="en-US" sz="1200" i="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1F72F41-79CB-4571-AFA9-F2D11DA9654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Another possibility: Engaging in less face-to-face interaction, which is increasingly shallow, reduces our ability to learn empathy and other interactional skills. </a:t>
            </a:r>
            <a:r>
              <a:rPr lang="en-US" sz="1200" i="1" kern="1200" dirty="0" err="1" smtClean="0">
                <a:solidFill>
                  <a:schemeClr val="tx1"/>
                </a:solidFill>
                <a:latin typeface="+mn-lt"/>
                <a:ea typeface="+mn-ea"/>
                <a:cs typeface="+mn-cs"/>
              </a:rPr>
              <a:t>Turkle</a:t>
            </a:r>
            <a:r>
              <a:rPr lang="en-US" sz="1200" i="1" kern="1200" dirty="0" smtClean="0">
                <a:solidFill>
                  <a:schemeClr val="tx1"/>
                </a:solidFill>
                <a:latin typeface="+mn-lt"/>
                <a:ea typeface="+mn-ea"/>
                <a:cs typeface="+mn-cs"/>
              </a:rPr>
              <a:t> also reports that psychologists have done controlled studies involving taking away cell phones from young people in camp-like settings and finding that even a week or two without cell phones is sufficient for people to gain greater empathy skills.</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1F72F41-79CB-4571-AFA9-F2D11DA9654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Ask the class to consider ways in which “new conversation” does the work of “old conversation” and ways in which is does not.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71F72F41-79CB-4571-AFA9-F2D11DA96542}"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6BB460-C625-4091-AAAC-5C1A78724D74}"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6BB460-C625-4091-AAAC-5C1A78724D74}"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6BB460-C625-4091-AAAC-5C1A78724D74}"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6BB460-C625-4091-AAAC-5C1A78724D74}"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6BB460-C625-4091-AAAC-5C1A78724D74}"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6BB460-C625-4091-AAAC-5C1A78724D74}"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6BB460-C625-4091-AAAC-5C1A78724D74}"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6BB460-C625-4091-AAAC-5C1A78724D74}"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6BB460-C625-4091-AAAC-5C1A78724D74}"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BB460-C625-4091-AAAC-5C1A78724D74}"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BB460-C625-4091-AAAC-5C1A78724D74}"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483D9-B20E-4E66-85CD-02B8E6DAB3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6BB460-C625-4091-AAAC-5C1A78724D74}"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7483D9-B20E-4E66-85CD-02B8E6DAB3F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h06_cover.jpg"/>
          <p:cNvPicPr>
            <a:picLocks noChangeAspect="1"/>
          </p:cNvPicPr>
          <p:nvPr/>
        </p:nvPicPr>
        <p:blipFill>
          <a:blip r:embed="rId3" cstate="print"/>
          <a:srcRect t="-6313"/>
          <a:stretch>
            <a:fillRect/>
          </a:stretch>
        </p:blipFill>
        <p:spPr>
          <a:xfrm>
            <a:off x="990600" y="-228600"/>
            <a:ext cx="7239000" cy="5133156"/>
          </a:xfrm>
          <a:prstGeom prst="rect">
            <a:avLst/>
          </a:prstGeom>
        </p:spPr>
      </p:pic>
      <p:sp>
        <p:nvSpPr>
          <p:cNvPr id="2" name="Title 1"/>
          <p:cNvSpPr>
            <a:spLocks noGrp="1"/>
          </p:cNvSpPr>
          <p:nvPr>
            <p:ph type="ctrTitle"/>
          </p:nvPr>
        </p:nvSpPr>
        <p:spPr>
          <a:xfrm>
            <a:off x="685800" y="3352800"/>
            <a:ext cx="7772400" cy="1371600"/>
          </a:xfrm>
          <a:solidFill>
            <a:srgbClr val="000000">
              <a:alpha val="54902"/>
            </a:srgbClr>
          </a:solidFill>
          <a:effectLst>
            <a:softEdge rad="127000"/>
          </a:effectLst>
        </p:spPr>
        <p:txBody>
          <a:bodyPr>
            <a:noAutofit/>
          </a:bodyPr>
          <a:lstStyle/>
          <a:p>
            <a:r>
              <a:rPr lang="en-US" sz="3600" dirty="0" smtClean="0"/>
              <a:t>How Does the Increasing Use of Texting Affect Face-to-Face Interaction?</a:t>
            </a:r>
            <a:endParaRPr lang="en-US" sz="3600" dirty="0"/>
          </a:p>
        </p:txBody>
      </p:sp>
      <p:sp>
        <p:nvSpPr>
          <p:cNvPr id="4" name="Subtitle 2"/>
          <p:cNvSpPr txBox="1">
            <a:spLocks/>
          </p:cNvSpPr>
          <p:nvPr/>
        </p:nvSpPr>
        <p:spPr>
          <a:xfrm>
            <a:off x="0" y="4876800"/>
            <a:ext cx="9144000" cy="19812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92D050"/>
                </a:solidFill>
                <a:effectLst/>
                <a:uLnTx/>
                <a:uFillTx/>
                <a:latin typeface="+mn-lt"/>
                <a:ea typeface="+mn-ea"/>
                <a:cs typeface="+mn-cs"/>
              </a:rPr>
              <a:t>Sociology</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6:  Social Interaction in Everyday Life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00B0F0"/>
                </a:solidFill>
                <a:effectLst/>
                <a:uLnTx/>
                <a:uFillTx/>
                <a:latin typeface="+mn-lt"/>
                <a:ea typeface="+mn-ea"/>
                <a:cs typeface="+mn-cs"/>
              </a:rPr>
              <a:t>Society:  The Basics</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4:  Social Interaction in Everyday Life</a:t>
            </a:r>
            <a:endParaRPr kumimoji="0" 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5" name="Picture 4" descr="Society-14e-cover.jpg"/>
          <p:cNvPicPr>
            <a:picLocks noChangeAspect="1"/>
          </p:cNvPicPr>
          <p:nvPr/>
        </p:nvPicPr>
        <p:blipFill>
          <a:blip r:embed="rId4" cstate="print"/>
          <a:srcRect l="2100" r="3400" b="1667"/>
          <a:stretch>
            <a:fillRect/>
          </a:stretch>
        </p:blipFill>
        <p:spPr>
          <a:xfrm>
            <a:off x="7848600" y="51816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Sociology-16e-cover.jpg"/>
          <p:cNvPicPr>
            <a:picLocks noChangeAspect="1"/>
          </p:cNvPicPr>
          <p:nvPr/>
        </p:nvPicPr>
        <p:blipFill>
          <a:blip r:embed="rId5" cstate="print"/>
          <a:srcRect t="1603" b="601"/>
          <a:stretch>
            <a:fillRect/>
          </a:stretch>
        </p:blipFill>
        <p:spPr>
          <a:xfrm>
            <a:off x="228600" y="51816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838200"/>
            <a:ext cx="4267200" cy="4031873"/>
          </a:xfrm>
          <a:prstGeom prst="rect">
            <a:avLst/>
          </a:prstGeom>
          <a:noFill/>
        </p:spPr>
        <p:txBody>
          <a:bodyPr wrap="square" rtlCol="0">
            <a:spAutoFit/>
          </a:bodyPr>
          <a:lstStyle/>
          <a:p>
            <a:r>
              <a:rPr lang="en-US" sz="3200" dirty="0" smtClean="0"/>
              <a:t>Sherry </a:t>
            </a:r>
            <a:r>
              <a:rPr lang="en-US" sz="3200" dirty="0" err="1" smtClean="0"/>
              <a:t>Turkle</a:t>
            </a:r>
            <a:r>
              <a:rPr lang="en-US" sz="3200" dirty="0" smtClean="0"/>
              <a:t> at M.I.T says it is time to “reclaim conversation for yourself, your friendships and society; push back against viewing the world as one giant app.”</a:t>
            </a:r>
            <a:endParaRPr lang="en-US" sz="3200" dirty="0"/>
          </a:p>
        </p:txBody>
      </p:sp>
      <p:pic>
        <p:nvPicPr>
          <p:cNvPr id="1026" name="Picture 2"/>
          <p:cNvPicPr>
            <a:picLocks noChangeAspect="1" noChangeArrowheads="1"/>
          </p:cNvPicPr>
          <p:nvPr/>
        </p:nvPicPr>
        <p:blipFill>
          <a:blip r:embed="rId3" cstate="print"/>
          <a:stretch>
            <a:fillRect/>
          </a:stretch>
        </p:blipFill>
        <p:spPr bwMode="auto">
          <a:xfrm>
            <a:off x="4572000" y="609600"/>
            <a:ext cx="4572000" cy="4572000"/>
          </a:xfrm>
          <a:prstGeom prst="rect">
            <a:avLst/>
          </a:prstGeom>
          <a:noFill/>
          <a:ln w="9525">
            <a:noFill/>
            <a:miter lim="800000"/>
            <a:headEnd/>
            <a:tailEnd/>
          </a:ln>
          <a:effectLst>
            <a:reflection blurRad="6350" stA="52000" endA="300" endPos="3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533400"/>
            <a:ext cx="7391400" cy="584775"/>
          </a:xfrm>
          <a:prstGeom prst="rect">
            <a:avLst/>
          </a:prstGeom>
          <a:noFill/>
        </p:spPr>
        <p:txBody>
          <a:bodyPr wrap="square" rtlCol="0">
            <a:spAutoFit/>
          </a:bodyPr>
          <a:lstStyle/>
          <a:p>
            <a:r>
              <a:rPr lang="en-US" sz="2400" dirty="0" smtClean="0"/>
              <a:t>College students describe the “</a:t>
            </a:r>
            <a:r>
              <a:rPr lang="en-US" sz="3200" b="1" dirty="0">
                <a:solidFill>
                  <a:srgbClr val="92D050"/>
                </a:solidFill>
              </a:rPr>
              <a:t>r</a:t>
            </a:r>
            <a:r>
              <a:rPr lang="en-US" sz="3200" b="1" dirty="0" smtClean="0">
                <a:solidFill>
                  <a:srgbClr val="92D050"/>
                </a:solidFill>
              </a:rPr>
              <a:t>ule of three</a:t>
            </a:r>
            <a:r>
              <a:rPr lang="en-US" sz="2400" dirty="0" smtClean="0"/>
              <a:t>…”</a:t>
            </a:r>
            <a:endParaRPr lang="en-US" sz="2400" dirty="0"/>
          </a:p>
        </p:txBody>
      </p:sp>
      <p:sp>
        <p:nvSpPr>
          <p:cNvPr id="5" name="TextBox 4"/>
          <p:cNvSpPr txBox="1"/>
          <p:nvPr/>
        </p:nvSpPr>
        <p:spPr>
          <a:xfrm>
            <a:off x="609600" y="1371600"/>
            <a:ext cx="7315200" cy="1569660"/>
          </a:xfrm>
          <a:prstGeom prst="rect">
            <a:avLst/>
          </a:prstGeom>
          <a:noFill/>
        </p:spPr>
        <p:txBody>
          <a:bodyPr wrap="square" rtlCol="0">
            <a:spAutoFit/>
          </a:bodyPr>
          <a:lstStyle/>
          <a:p>
            <a:r>
              <a:rPr lang="en-US" sz="2400" dirty="0"/>
              <a:t>In a conversation among five or six people at dinner, you have to check that </a:t>
            </a:r>
            <a:r>
              <a:rPr lang="en-US" sz="2400" dirty="0">
                <a:solidFill>
                  <a:srgbClr val="92D050"/>
                </a:solidFill>
              </a:rPr>
              <a:t>three people are </a:t>
            </a:r>
            <a:r>
              <a:rPr lang="en-US" sz="2400" dirty="0" smtClean="0">
                <a:solidFill>
                  <a:srgbClr val="92D050"/>
                </a:solidFill>
              </a:rPr>
              <a:t>“heads up” </a:t>
            </a:r>
            <a:r>
              <a:rPr lang="en-US" sz="2400" dirty="0" smtClean="0"/>
              <a:t>(paying attention) </a:t>
            </a:r>
            <a:r>
              <a:rPr lang="en-US" sz="2400" dirty="0"/>
              <a:t>before you give yourself permission to look down at your phone. </a:t>
            </a:r>
          </a:p>
        </p:txBody>
      </p:sp>
      <p:sp>
        <p:nvSpPr>
          <p:cNvPr id="6" name="TextBox 5"/>
          <p:cNvSpPr txBox="1"/>
          <p:nvPr/>
        </p:nvSpPr>
        <p:spPr>
          <a:xfrm>
            <a:off x="4267200" y="3657600"/>
            <a:ext cx="4495800" cy="1938992"/>
          </a:xfrm>
          <a:prstGeom prst="rect">
            <a:avLst/>
          </a:prstGeom>
          <a:noFill/>
        </p:spPr>
        <p:txBody>
          <a:bodyPr wrap="square" rtlCol="0">
            <a:spAutoFit/>
          </a:bodyPr>
          <a:lstStyle/>
          <a:p>
            <a:r>
              <a:rPr lang="en-US" sz="2400" dirty="0" smtClean="0"/>
              <a:t>When different people have their heads up at different times, conversation is kept relatively light, on topics where people feel they can </a:t>
            </a:r>
            <a:r>
              <a:rPr lang="en-US" sz="2400" dirty="0" smtClean="0">
                <a:solidFill>
                  <a:srgbClr val="92D050"/>
                </a:solidFill>
              </a:rPr>
              <a:t>drop in and out</a:t>
            </a:r>
            <a:r>
              <a:rPr lang="en-US" sz="2400" dirty="0" smtClean="0"/>
              <a:t>.</a:t>
            </a:r>
            <a:endParaRPr lang="en-US" sz="2400" dirty="0"/>
          </a:p>
        </p:txBody>
      </p:sp>
      <p:pic>
        <p:nvPicPr>
          <p:cNvPr id="1028" name="Picture 4" descr="http://www.unr.edu/Images/news/2013/03/DownUnder%20Cafe_350.jpg"/>
          <p:cNvPicPr>
            <a:picLocks noChangeAspect="1" noChangeArrowheads="1"/>
          </p:cNvPicPr>
          <p:nvPr/>
        </p:nvPicPr>
        <p:blipFill>
          <a:blip r:embed="rId3" cstate="print"/>
          <a:stretch>
            <a:fillRect/>
          </a:stretch>
        </p:blipFill>
        <p:spPr bwMode="auto">
          <a:xfrm>
            <a:off x="0" y="3276600"/>
            <a:ext cx="3733800" cy="28003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normAutofit fontScale="90000"/>
          </a:bodyPr>
          <a:lstStyle/>
          <a:p>
            <a:pPr algn="l"/>
            <a:r>
              <a:rPr lang="en-US" dirty="0" smtClean="0"/>
              <a:t>How new technology is shaping face-to-face interaction…</a:t>
            </a:r>
            <a:endParaRPr lang="en-US" dirty="0"/>
          </a:p>
        </p:txBody>
      </p:sp>
      <p:sp>
        <p:nvSpPr>
          <p:cNvPr id="3" name="Content Placeholder 2"/>
          <p:cNvSpPr>
            <a:spLocks noGrp="1"/>
          </p:cNvSpPr>
          <p:nvPr>
            <p:ph idx="1"/>
          </p:nvPr>
        </p:nvSpPr>
        <p:spPr>
          <a:xfrm>
            <a:off x="457200" y="1600201"/>
            <a:ext cx="8229600" cy="3200399"/>
          </a:xfrm>
        </p:spPr>
        <p:txBody>
          <a:bodyPr>
            <a:normAutofit/>
          </a:bodyPr>
          <a:lstStyle/>
          <a:p>
            <a:r>
              <a:rPr lang="en-US" sz="3000" dirty="0" smtClean="0"/>
              <a:t>Conversation stays on topics where people won’t mind being interrupted. </a:t>
            </a:r>
          </a:p>
          <a:p>
            <a:r>
              <a:rPr lang="en-US" sz="3000" dirty="0" smtClean="0">
                <a:solidFill>
                  <a:srgbClr val="92D050"/>
                </a:solidFill>
              </a:rPr>
              <a:t>More</a:t>
            </a:r>
            <a:r>
              <a:rPr lang="en-US" sz="3000" dirty="0" smtClean="0"/>
              <a:t> time spent on devices = </a:t>
            </a:r>
            <a:r>
              <a:rPr lang="en-US" sz="3000" dirty="0" smtClean="0">
                <a:solidFill>
                  <a:srgbClr val="92D050"/>
                </a:solidFill>
              </a:rPr>
              <a:t>less</a:t>
            </a:r>
            <a:r>
              <a:rPr lang="en-US" sz="3000" dirty="0" smtClean="0"/>
              <a:t> time spent engaging each other.  </a:t>
            </a:r>
          </a:p>
          <a:p>
            <a:r>
              <a:rPr lang="en-US" sz="3000" dirty="0" smtClean="0"/>
              <a:t>What is being shared in conversation? Things that are </a:t>
            </a:r>
            <a:r>
              <a:rPr lang="en-US" sz="3000" b="1" dirty="0" smtClean="0">
                <a:solidFill>
                  <a:srgbClr val="FF0000"/>
                </a:solidFill>
              </a:rPr>
              <a:t>on phones. </a:t>
            </a:r>
            <a:endParaRPr lang="en-US" sz="3000" dirty="0"/>
          </a:p>
        </p:txBody>
      </p:sp>
      <p:sp>
        <p:nvSpPr>
          <p:cNvPr id="5" name="TextBox 4"/>
          <p:cNvSpPr txBox="1"/>
          <p:nvPr/>
        </p:nvSpPr>
        <p:spPr>
          <a:xfrm>
            <a:off x="533400" y="5105400"/>
            <a:ext cx="8229600" cy="646331"/>
          </a:xfrm>
          <a:prstGeom prst="rect">
            <a:avLst/>
          </a:prstGeom>
          <a:noFill/>
        </p:spPr>
        <p:txBody>
          <a:bodyPr wrap="square" rtlCol="0">
            <a:spAutoFit/>
          </a:bodyPr>
          <a:lstStyle/>
          <a:p>
            <a:pPr algn="ctr"/>
            <a:r>
              <a:rPr lang="en-US" sz="3600" dirty="0" smtClean="0">
                <a:latin typeface="Teen" pitchFamily="2" charset="0"/>
              </a:rPr>
              <a:t>Is this the “</a:t>
            </a:r>
            <a:r>
              <a:rPr lang="en-US" sz="3600" dirty="0" smtClean="0">
                <a:solidFill>
                  <a:srgbClr val="00B0F0"/>
                </a:solidFill>
                <a:latin typeface="Teen" pitchFamily="2" charset="0"/>
              </a:rPr>
              <a:t>new conversation</a:t>
            </a:r>
            <a:r>
              <a:rPr lang="en-US" sz="3600" dirty="0" smtClean="0">
                <a:latin typeface="Teen" pitchFamily="2" charset="0"/>
              </a:rPr>
              <a:t>?”</a:t>
            </a:r>
            <a:endParaRPr lang="en-US" sz="3600" dirty="0">
              <a:latin typeface="Tee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5"/>
                                        </p:tgtEl>
                                        <p:attrNameLst>
                                          <p:attrName>style.visibility</p:attrName>
                                        </p:attrNameLst>
                                      </p:cBhvr>
                                      <p:to>
                                        <p:strVal val="visible"/>
                                      </p:to>
                                    </p:set>
                                    <p:anim calcmode="discrete" valueType="clr">
                                      <p:cBhvr override="childStyle">
                                        <p:cTn id="22"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5"/>
                                        </p:tgtEl>
                                        <p:attrNameLst>
                                          <p:attrName>fillcolor</p:attrName>
                                        </p:attrNameLst>
                                      </p:cBhvr>
                                      <p:tavLst>
                                        <p:tav tm="0">
                                          <p:val>
                                            <p:clrVal>
                                              <a:schemeClr val="accent2"/>
                                            </p:clrVal>
                                          </p:val>
                                        </p:tav>
                                        <p:tav tm="50000">
                                          <p:val>
                                            <p:clrVal>
                                              <a:schemeClr val="hlink"/>
                                            </p:clrVal>
                                          </p:val>
                                        </p:tav>
                                      </p:tavLst>
                                    </p:anim>
                                    <p:set>
                                      <p:cBhvr>
                                        <p:cTn id="24"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4800" y="533400"/>
            <a:ext cx="8534400" cy="1569660"/>
          </a:xfrm>
          <a:prstGeom prst="rect">
            <a:avLst/>
          </a:prstGeom>
          <a:noFill/>
        </p:spPr>
        <p:txBody>
          <a:bodyPr wrap="square" rtlCol="0">
            <a:spAutoFit/>
          </a:bodyPr>
          <a:lstStyle/>
          <a:p>
            <a:r>
              <a:rPr lang="en-US" sz="3200" dirty="0" smtClean="0"/>
              <a:t>Researchers at the University of Michigan found a </a:t>
            </a:r>
            <a:r>
              <a:rPr lang="en-US" sz="3200" b="1" dirty="0" smtClean="0">
                <a:solidFill>
                  <a:srgbClr val="92D050"/>
                </a:solidFill>
              </a:rPr>
              <a:t>48% decrease in empathy </a:t>
            </a:r>
            <a:r>
              <a:rPr lang="en-US" sz="3200" dirty="0" smtClean="0"/>
              <a:t>among college students between 1979 and 2009.</a:t>
            </a:r>
            <a:endParaRPr lang="en-US" sz="3200" dirty="0"/>
          </a:p>
        </p:txBody>
      </p:sp>
      <p:sp>
        <p:nvSpPr>
          <p:cNvPr id="8" name="TextBox 7"/>
          <p:cNvSpPr txBox="1"/>
          <p:nvPr/>
        </p:nvSpPr>
        <p:spPr>
          <a:xfrm>
            <a:off x="6400800" y="3581400"/>
            <a:ext cx="2209800" cy="646331"/>
          </a:xfrm>
          <a:prstGeom prst="rect">
            <a:avLst/>
          </a:prstGeom>
          <a:noFill/>
        </p:spPr>
        <p:txBody>
          <a:bodyPr wrap="square" rtlCol="0">
            <a:spAutoFit/>
          </a:bodyPr>
          <a:lstStyle/>
          <a:p>
            <a:pPr algn="ctr"/>
            <a:r>
              <a:rPr lang="en-US" sz="3600" b="1" dirty="0" smtClean="0">
                <a:solidFill>
                  <a:srgbClr val="92D050"/>
                </a:solidFill>
              </a:rPr>
              <a:t>Why?</a:t>
            </a:r>
            <a:endParaRPr lang="en-US" sz="3600" b="1" dirty="0">
              <a:solidFill>
                <a:srgbClr val="92D050"/>
              </a:solidFill>
            </a:endParaRPr>
          </a:p>
        </p:txBody>
      </p:sp>
      <p:graphicFrame>
        <p:nvGraphicFramePr>
          <p:cNvPr id="9" name="Chart 8"/>
          <p:cNvGraphicFramePr/>
          <p:nvPr/>
        </p:nvGraphicFramePr>
        <p:xfrm>
          <a:off x="304800" y="2209800"/>
          <a:ext cx="58674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9">
                                            <p:graphicEl>
                                              <a:chart seriesIdx="-4" categoryIdx="0" bldStep="category"/>
                                            </p:graphicEl>
                                          </p:spTgt>
                                        </p:tgtEl>
                                        <p:attrNameLst>
                                          <p:attrName>style.visibility</p:attrName>
                                        </p:attrNameLst>
                                      </p:cBhvr>
                                      <p:to>
                                        <p:strVal val="visible"/>
                                      </p:to>
                                    </p:set>
                                    <p:animEffect transition="in" filter="wipe(down)">
                                      <p:cBhvr>
                                        <p:cTn id="10" dur="1000"/>
                                        <p:tgtEl>
                                          <p:spTgt spid="9">
                                            <p:graphicEl>
                                              <a:chart seriesIdx="-4" categoryIdx="0" bldStep="category"/>
                                            </p:graphicEl>
                                          </p:spTgt>
                                        </p:tgtEl>
                                      </p:cBhvr>
                                    </p:animEffect>
                                  </p:childTnLst>
                                </p:cTn>
                              </p:par>
                            </p:childTnLst>
                          </p:cTn>
                        </p:par>
                        <p:par>
                          <p:cTn id="11" fill="hold">
                            <p:stCondLst>
                              <p:cond delay="1000"/>
                            </p:stCondLst>
                            <p:childTnLst>
                              <p:par>
                                <p:cTn id="12" presetID="22" presetClass="entr" presetSubtype="4" fill="hold" grpId="0" nodeType="afterEffect">
                                  <p:stCondLst>
                                    <p:cond delay="0"/>
                                  </p:stCondLst>
                                  <p:childTnLst>
                                    <p:set>
                                      <p:cBhvr>
                                        <p:cTn id="13" dur="1" fill="hold">
                                          <p:stCondLst>
                                            <p:cond delay="0"/>
                                          </p:stCondLst>
                                        </p:cTn>
                                        <p:tgtEl>
                                          <p:spTgt spid="9">
                                            <p:graphicEl>
                                              <a:chart seriesIdx="-4" categoryIdx="1" bldStep="category"/>
                                            </p:graphicEl>
                                          </p:spTgt>
                                        </p:tgtEl>
                                        <p:attrNameLst>
                                          <p:attrName>style.visibility</p:attrName>
                                        </p:attrNameLst>
                                      </p:cBhvr>
                                      <p:to>
                                        <p:strVal val="visible"/>
                                      </p:to>
                                    </p:set>
                                    <p:animEffect transition="in" filter="wipe(down)">
                                      <p:cBhvr>
                                        <p:cTn id="14" dur="2000"/>
                                        <p:tgtEl>
                                          <p:spTgt spid="9">
                                            <p:graphicEl>
                                              <a:chart seriesIdx="-4" categoryIdx="1" bldStep="category"/>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iterate type="lt">
                                    <p:tmPct val="10000"/>
                                  </p:iterate>
                                  <p:childTnLst>
                                    <p:set>
                                      <p:cBhvr>
                                        <p:cTn id="18" dur="1" fill="hold">
                                          <p:stCondLst>
                                            <p:cond delay="0"/>
                                          </p:stCondLst>
                                        </p:cTn>
                                        <p:tgtEl>
                                          <p:spTgt spid="8"/>
                                        </p:tgtEl>
                                        <p:attrNameLst>
                                          <p:attrName>style.visibility</p:attrName>
                                        </p:attrNameLst>
                                      </p:cBhvr>
                                      <p:to>
                                        <p:strVal val="visible"/>
                                      </p:to>
                                    </p:set>
                                    <p:animEffect transition="in" filter="fade">
                                      <p:cBhvr>
                                        <p:cTn id="19" dur="2000"/>
                                        <p:tgtEl>
                                          <p:spTgt spid="8"/>
                                        </p:tgtEl>
                                      </p:cBhvr>
                                    </p:animEffect>
                                    <p:anim calcmode="lin" valueType="num">
                                      <p:cBhvr>
                                        <p:cTn id="20" dur="2000" fill="hold"/>
                                        <p:tgtEl>
                                          <p:spTgt spid="8"/>
                                        </p:tgtEl>
                                        <p:attrNameLst>
                                          <p:attrName>ppt_w</p:attrName>
                                        </p:attrNameLst>
                                      </p:cBhvr>
                                      <p:tavLst>
                                        <p:tav tm="0" fmla="#ppt_w*sin(2.5*pi*$)">
                                          <p:val>
                                            <p:fltVal val="0"/>
                                          </p:val>
                                        </p:tav>
                                        <p:tav tm="100000">
                                          <p:val>
                                            <p:fltVal val="1"/>
                                          </p:val>
                                        </p:tav>
                                      </p:tavLst>
                                    </p:anim>
                                    <p:anim calcmode="lin" valueType="num">
                                      <p:cBhvr>
                                        <p:cTn id="21"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Graphic spid="9" grpId="0" uiExpand="1">
        <p:bldSub>
          <a:bldChart bld="category"/>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
            <a:ext cx="7772400" cy="1569660"/>
          </a:xfrm>
          <a:prstGeom prst="rect">
            <a:avLst/>
          </a:prstGeom>
          <a:noFill/>
        </p:spPr>
        <p:txBody>
          <a:bodyPr wrap="square" rtlCol="0">
            <a:spAutoFit/>
          </a:bodyPr>
          <a:lstStyle/>
          <a:p>
            <a:r>
              <a:rPr lang="en-US" sz="3200" dirty="0" smtClean="0"/>
              <a:t>“…one </a:t>
            </a:r>
            <a:r>
              <a:rPr lang="en-US" sz="3200" dirty="0"/>
              <a:t>likely contributor </a:t>
            </a:r>
            <a:r>
              <a:rPr lang="en-US" sz="3200" dirty="0" smtClean="0"/>
              <a:t>to declining </a:t>
            </a:r>
            <a:r>
              <a:rPr lang="en-US" sz="3200" dirty="0"/>
              <a:t>empathy is the </a:t>
            </a:r>
            <a:r>
              <a:rPr lang="en-US" sz="3200" dirty="0">
                <a:solidFill>
                  <a:srgbClr val="92D050"/>
                </a:solidFill>
              </a:rPr>
              <a:t>rising prominence of personal </a:t>
            </a:r>
            <a:r>
              <a:rPr lang="en-US" sz="3200" dirty="0" smtClean="0">
                <a:solidFill>
                  <a:srgbClr val="92D050"/>
                </a:solidFill>
              </a:rPr>
              <a:t>technology and </a:t>
            </a:r>
            <a:r>
              <a:rPr lang="en-US" sz="3200" dirty="0">
                <a:solidFill>
                  <a:srgbClr val="92D050"/>
                </a:solidFill>
              </a:rPr>
              <a:t>media use </a:t>
            </a:r>
            <a:r>
              <a:rPr lang="en-US" sz="3200" dirty="0"/>
              <a:t>in </a:t>
            </a:r>
            <a:r>
              <a:rPr lang="en-US" sz="3200" dirty="0" smtClean="0"/>
              <a:t>everyday </a:t>
            </a:r>
            <a:r>
              <a:rPr lang="en-US" sz="3200" dirty="0"/>
              <a:t>life</a:t>
            </a:r>
            <a:r>
              <a:rPr lang="en-US" sz="3200" dirty="0" smtClean="0"/>
              <a:t>.”</a:t>
            </a:r>
          </a:p>
        </p:txBody>
      </p:sp>
      <p:sp>
        <p:nvSpPr>
          <p:cNvPr id="3" name="TextBox 2"/>
          <p:cNvSpPr txBox="1"/>
          <p:nvPr/>
        </p:nvSpPr>
        <p:spPr>
          <a:xfrm>
            <a:off x="1295400" y="2149019"/>
            <a:ext cx="7315200" cy="4278094"/>
          </a:xfrm>
          <a:prstGeom prst="rect">
            <a:avLst/>
          </a:prstGeom>
          <a:noFill/>
        </p:spPr>
        <p:txBody>
          <a:bodyPr wrap="square" rtlCol="0">
            <a:spAutoFit/>
          </a:bodyPr>
          <a:lstStyle/>
          <a:p>
            <a:pPr>
              <a:spcBef>
                <a:spcPts val="1200"/>
              </a:spcBef>
              <a:buFont typeface="Arial" pitchFamily="34" charset="0"/>
              <a:buChar char="•"/>
            </a:pPr>
            <a:r>
              <a:rPr lang="en-US" sz="2800" dirty="0" smtClean="0"/>
              <a:t> Online skills may not translate into smooth social relations in person.</a:t>
            </a:r>
          </a:p>
          <a:p>
            <a:pPr>
              <a:spcBef>
                <a:spcPts val="1200"/>
              </a:spcBef>
              <a:buFont typeface="Arial" pitchFamily="34" charset="0"/>
              <a:buChar char="•"/>
            </a:pPr>
            <a:r>
              <a:rPr lang="en-US" sz="2800" dirty="0" smtClean="0"/>
              <a:t> The ease and speed of technology may lead to boredom and frustration with face-to-face interaction.</a:t>
            </a:r>
          </a:p>
          <a:p>
            <a:pPr>
              <a:spcBef>
                <a:spcPts val="1200"/>
              </a:spcBef>
              <a:buFont typeface="Arial" pitchFamily="34" charset="0"/>
              <a:buChar char="•"/>
            </a:pPr>
            <a:r>
              <a:rPr lang="en-US" sz="2800" dirty="0" smtClean="0"/>
              <a:t> Not enough time to “reach out to others and express empathy in a world filled with rampant technology revolving around personal needs and self-expression.”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1981200"/>
            <a:ext cx="6934200" cy="3108543"/>
          </a:xfrm>
          <a:prstGeom prst="rect">
            <a:avLst/>
          </a:prstGeom>
          <a:noFill/>
        </p:spPr>
        <p:txBody>
          <a:bodyPr wrap="square" rtlCol="0">
            <a:spAutoFit/>
          </a:bodyPr>
          <a:lstStyle/>
          <a:p>
            <a:r>
              <a:rPr lang="en-US" sz="2800" dirty="0" smtClean="0"/>
              <a:t>On balance, do you share Professor </a:t>
            </a:r>
            <a:r>
              <a:rPr lang="en-US" sz="2800" dirty="0" err="1" smtClean="0"/>
              <a:t>Turkle’s</a:t>
            </a:r>
            <a:r>
              <a:rPr lang="en-US" sz="2800" dirty="0" smtClean="0"/>
              <a:t> concerns about cell phone technology? Why or why not?</a:t>
            </a:r>
          </a:p>
          <a:p>
            <a:endParaRPr lang="en-US" sz="2800" dirty="0" smtClean="0"/>
          </a:p>
          <a:p>
            <a:r>
              <a:rPr lang="en-US" sz="2800" dirty="0" smtClean="0"/>
              <a:t>In what ways, other than those noted here, do you think cell phone technology has an effect on face-to-face interaction?</a:t>
            </a:r>
          </a:p>
        </p:txBody>
      </p:sp>
      <p:sp>
        <p:nvSpPr>
          <p:cNvPr id="4" name="TextBox 3"/>
          <p:cNvSpPr txBox="1"/>
          <p:nvPr/>
        </p:nvSpPr>
        <p:spPr>
          <a:xfrm>
            <a:off x="1066800" y="1295400"/>
            <a:ext cx="42672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4451</TotalTime>
  <Words>843</Words>
  <Application>Microsoft Office PowerPoint</Application>
  <PresentationFormat>On-screen Show (4:3)</PresentationFormat>
  <Paragraphs>51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How Does the Increasing Use of Texting Affect Face-to-Face Interaction?</vt:lpstr>
      <vt:lpstr>Slide 2</vt:lpstr>
      <vt:lpstr>Slide 3</vt:lpstr>
      <vt:lpstr>How new technology is shaping face-to-face interaction…</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happens to face-to-face conversation when people would rather text than talk?</dc:title>
  <dc:creator>Kimberlee</dc:creator>
  <cp:lastModifiedBy>Kimberlee</cp:lastModifiedBy>
  <cp:revision>12</cp:revision>
  <dcterms:created xsi:type="dcterms:W3CDTF">2015-11-18T19:36:48Z</dcterms:created>
  <dcterms:modified xsi:type="dcterms:W3CDTF">2016-01-27T18:29:20Z</dcterms:modified>
</cp:coreProperties>
</file>