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495" autoAdjust="0"/>
  </p:normalViewPr>
  <p:slideViewPr>
    <p:cSldViewPr>
      <p:cViewPr varScale="1">
        <p:scale>
          <a:sx n="59" d="100"/>
          <a:sy n="59" d="100"/>
        </p:scale>
        <p:origin x="-84"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2F5188-1B7A-4414-99C8-62EC8E5BEB18}"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29206-ED70-4A54-AB55-F97AA963B4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kern="1200" dirty="0" smtClean="0">
                <a:solidFill>
                  <a:schemeClr val="tx1"/>
                </a:solidFill>
                <a:latin typeface="+mn-lt"/>
                <a:ea typeface="+mn-ea"/>
                <a:cs typeface="+mn-cs"/>
              </a:rPr>
              <a:t>Source:</a:t>
            </a:r>
            <a:r>
              <a:rPr lang="en-US" sz="1200" b="0" i="1" kern="1200" baseline="0" dirty="0" smtClean="0">
                <a:solidFill>
                  <a:schemeClr val="tx1"/>
                </a:solidFill>
                <a:latin typeface="+mn-lt"/>
                <a:ea typeface="+mn-ea"/>
                <a:cs typeface="+mn-cs"/>
              </a:rPr>
              <a:t>  Slaughter, Anne-Marie.  “A Toxic Work World.”  </a:t>
            </a:r>
            <a:r>
              <a:rPr lang="en-US" sz="1200" b="0" i="0" kern="1200" baseline="0" dirty="0" smtClean="0">
                <a:solidFill>
                  <a:schemeClr val="tx1"/>
                </a:solidFill>
                <a:latin typeface="+mn-lt"/>
                <a:ea typeface="+mn-ea"/>
                <a:cs typeface="+mn-cs"/>
              </a:rPr>
              <a:t>New York Times</a:t>
            </a:r>
            <a:r>
              <a:rPr lang="en-US" sz="1200" b="0" i="1" kern="1200" baseline="0" dirty="0" smtClean="0">
                <a:solidFill>
                  <a:schemeClr val="tx1"/>
                </a:solidFill>
                <a:latin typeface="+mn-lt"/>
                <a:ea typeface="+mn-ea"/>
                <a:cs typeface="+mn-cs"/>
              </a:rPr>
              <a:t>, September 18, 2015.  </a:t>
            </a:r>
            <a:endParaRPr lang="en-US" sz="1200" b="0" i="1" kern="1200" dirty="0" smtClean="0">
              <a:solidFill>
                <a:schemeClr val="tx1"/>
              </a:solidFill>
              <a:latin typeface="+mn-lt"/>
              <a:ea typeface="+mn-ea"/>
              <a:cs typeface="+mn-cs"/>
            </a:endParaRPr>
          </a:p>
          <a:p>
            <a:r>
              <a:rPr lang="en-US" sz="1200" b="0" i="1" kern="1200" dirty="0" smtClean="0">
                <a:solidFill>
                  <a:schemeClr val="tx1"/>
                </a:solidFill>
                <a:latin typeface="+mn-lt"/>
                <a:ea typeface="+mn-ea"/>
                <a:cs typeface="+mn-cs"/>
              </a:rPr>
              <a:t>Anne-Marie Slaughter is the president of New America, a think tank and civic enterprise, and author of the forthcoming </a:t>
            </a:r>
            <a:r>
              <a:rPr lang="en-US" sz="1200" b="0" i="1" kern="1200" baseline="0" dirty="0" smtClean="0">
                <a:solidFill>
                  <a:schemeClr val="tx1"/>
                </a:solidFill>
                <a:latin typeface="+mn-lt"/>
                <a:ea typeface="+mn-ea"/>
                <a:cs typeface="+mn-cs"/>
              </a:rPr>
              <a:t> </a:t>
            </a:r>
            <a:r>
              <a:rPr lang="en-US" sz="1200" b="0" i="0" kern="1200" baseline="0" dirty="0" smtClean="0">
                <a:solidFill>
                  <a:schemeClr val="tx1"/>
                </a:solidFill>
                <a:latin typeface="+mn-lt"/>
                <a:ea typeface="+mn-ea"/>
                <a:cs typeface="+mn-cs"/>
              </a:rPr>
              <a:t>Un</a:t>
            </a:r>
            <a:r>
              <a:rPr lang="en-US" sz="1200" b="0" i="0" kern="1200" dirty="0" smtClean="0">
                <a:solidFill>
                  <a:schemeClr val="tx1"/>
                </a:solidFill>
                <a:latin typeface="+mn-lt"/>
                <a:ea typeface="+mn-ea"/>
                <a:cs typeface="+mn-cs"/>
              </a:rPr>
              <a:t>finished Business: Women Men Work Family.</a:t>
            </a:r>
            <a:endParaRPr lang="en-US" i="0" dirty="0"/>
          </a:p>
        </p:txBody>
      </p:sp>
      <p:sp>
        <p:nvSpPr>
          <p:cNvPr id="4" name="Slide Number Placeholder 3"/>
          <p:cNvSpPr>
            <a:spLocks noGrp="1"/>
          </p:cNvSpPr>
          <p:nvPr>
            <p:ph type="sldNum" sz="quarter" idx="10"/>
          </p:nvPr>
        </p:nvSpPr>
        <p:spPr/>
        <p:txBody>
          <a:bodyPr/>
          <a:lstStyle/>
          <a:p>
            <a:fld id="{EE329206-ED70-4A54-AB55-F97AA963B4E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Slaughter is careful to say she is not dealing with a “woman’s problem.” She is describing the culture of the workplace or the culture of work in the United States that affects everybody—working parents (not just working mothers) and working children (not just working daughters) who provide elder-care. Her analysis applies primarily to well-educated people with what are widely viewed as very desirable jobs because these are the people who have less of a boundary between the workplace and home.</a:t>
            </a:r>
            <a:endParaRPr lang="en-US" dirty="0"/>
          </a:p>
        </p:txBody>
      </p:sp>
      <p:sp>
        <p:nvSpPr>
          <p:cNvPr id="4" name="Slide Number Placeholder 3"/>
          <p:cNvSpPr>
            <a:spLocks noGrp="1"/>
          </p:cNvSpPr>
          <p:nvPr>
            <p:ph type="sldNum" sz="quarter" idx="10"/>
          </p:nvPr>
        </p:nvSpPr>
        <p:spPr/>
        <p:txBody>
          <a:bodyPr/>
          <a:lstStyle/>
          <a:p>
            <a:fld id="{EE329206-ED70-4A54-AB55-F97AA963B4E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A culture of competition and overwork—in which men and women must place work ahead of family relationships and obligations—diminishes our opportunities to build strong relationships and to give and receive care from others. How does our culture value caring for others? Within a culture that measures value in terms of money, how do we think of relationships and care-giving? How can we change the balance of importance that currently favors work over family?</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E329206-ED70-4A54-AB55-F97AA963B4E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Policies and programs such as these would support workers who choose to (or feel they have to) care for family members. Ask the class to explain the value of each of the four items listed on the slide.</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E329206-ED70-4A54-AB55-F97AA963B4E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Slaughter claims that, although this pattern of role conflict is often seen as a “women’s problem,” men are as likely to express concerns about excessive demands being made by the workplace. Ask the class to explain the value of each of the four items listed on this slide.</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E329206-ED70-4A54-AB55-F97AA963B4E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Anne-Marie Slaughter claims that the changes she is advocating are not impossible, especially given the many examples of major social changes that we have seen in our lifetimes. She recalls growing up in a society where her mother placed small vases of cigarettes on the table at dinner parties, where black people and white people had to use different bathrooms, and in which no one could openly be homosexual or transgender. So why should we think that change of this kind is anything but possible?</a:t>
            </a:r>
            <a:endParaRPr lang="en-US" i="1" dirty="0"/>
          </a:p>
        </p:txBody>
      </p:sp>
      <p:sp>
        <p:nvSpPr>
          <p:cNvPr id="4" name="Slide Number Placeholder 3"/>
          <p:cNvSpPr>
            <a:spLocks noGrp="1"/>
          </p:cNvSpPr>
          <p:nvPr>
            <p:ph type="sldNum" sz="quarter" idx="10"/>
          </p:nvPr>
        </p:nvSpPr>
        <p:spPr/>
        <p:txBody>
          <a:bodyPr/>
          <a:lstStyle/>
          <a:p>
            <a:fld id="{EE329206-ED70-4A54-AB55-F97AA963B4E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i="1" dirty="0" smtClean="0"/>
              <a:t>Here are some recent policy initiatives related</a:t>
            </a:r>
            <a:r>
              <a:rPr lang="en-US" i="1" baseline="0" dirty="0" smtClean="0"/>
              <a:t> to the topic of work and caring:</a:t>
            </a:r>
            <a:endParaRPr lang="en-US" i="1" dirty="0" smtClean="0"/>
          </a:p>
          <a:p>
            <a:pPr marL="182880" indent="-182880">
              <a:spcBef>
                <a:spcPts val="1200"/>
              </a:spcBef>
              <a:buFont typeface="Arial" pitchFamily="34" charset="0"/>
              <a:buChar char="•"/>
            </a:pPr>
            <a:r>
              <a:rPr lang="en-US" i="1" dirty="0" smtClean="0"/>
              <a:t> President Obama put forward proposals to expand access to affordable, high-quality child care in his 2016 budget. </a:t>
            </a:r>
          </a:p>
          <a:p>
            <a:pPr marL="182880" indent="-182880">
              <a:spcBef>
                <a:spcPts val="1200"/>
              </a:spcBef>
              <a:buFont typeface="Arial" pitchFamily="34" charset="0"/>
              <a:buChar char="•"/>
            </a:pPr>
            <a:r>
              <a:rPr lang="en-US" i="1" dirty="0" smtClean="0"/>
              <a:t> Hillary Rodham Clinton has made providing a foundation for working families, including child care, one of the central aspects of her campaign. </a:t>
            </a:r>
          </a:p>
          <a:p>
            <a:pPr marL="182880" indent="-182880">
              <a:spcBef>
                <a:spcPts val="1200"/>
              </a:spcBef>
              <a:buFont typeface="Arial" pitchFamily="34" charset="0"/>
              <a:buChar char="•"/>
            </a:pPr>
            <a:r>
              <a:rPr lang="en-US" i="1" dirty="0" smtClean="0"/>
              <a:t> One of the few states that offers paid family leave (workers pay the cost out of a small increase in their payroll tax) is New Jersey, under the Republican governor Chris Christie.</a:t>
            </a:r>
          </a:p>
          <a:p>
            <a:pPr marL="182880" indent="-182880">
              <a:spcBef>
                <a:spcPts val="1200"/>
              </a:spcBef>
              <a:buFont typeface="Arial" pitchFamily="34" charset="0"/>
              <a:buChar char="•"/>
            </a:pPr>
            <a:r>
              <a:rPr lang="en-US" i="1" dirty="0" smtClean="0"/>
              <a:t> Republican senators have sponsored a bill that would allow employers to offer employees paid leave hours instead of overtime pay </a:t>
            </a:r>
          </a:p>
          <a:p>
            <a:pPr marL="182880" indent="-182880">
              <a:spcBef>
                <a:spcPts val="1200"/>
              </a:spcBef>
              <a:buFont typeface="Arial" pitchFamily="34" charset="0"/>
              <a:buChar char="•"/>
            </a:pPr>
            <a:r>
              <a:rPr lang="en-US" i="1" dirty="0" smtClean="0"/>
              <a:t> Senator Kelly </a:t>
            </a:r>
            <a:r>
              <a:rPr lang="en-US" i="1" dirty="0" err="1" smtClean="0"/>
              <a:t>Ayotte</a:t>
            </a:r>
            <a:r>
              <a:rPr lang="en-US" i="1" dirty="0" smtClean="0"/>
              <a:t>, Republican of New Hampshire, is co-leader of a bipartisan caucus across both the Senate and the House devoted to assisting family caregivers. </a:t>
            </a:r>
          </a:p>
          <a:p>
            <a:pPr marL="182880" indent="-182880">
              <a:spcBef>
                <a:spcPts val="1200"/>
              </a:spcBef>
              <a:buFont typeface="Arial" pitchFamily="34" charset="0"/>
              <a:buChar char="•"/>
            </a:pPr>
            <a:r>
              <a:rPr lang="en-US" i="1" dirty="0" smtClean="0"/>
              <a:t> Senator Kay Bailey Hutchison, Republican of Texas, successfully sponsored legislation to allow homemakers to contribute to retirement accounts the same way that salaried workers can. </a:t>
            </a:r>
          </a:p>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EE329206-ED70-4A54-AB55-F97AA963B4E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74B65-3F52-473C-86FC-EEE7F810AD8C}"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74B65-3F52-473C-86FC-EEE7F810AD8C}"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74B65-3F52-473C-86FC-EEE7F810AD8C}"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74B65-3F52-473C-86FC-EEE7F810AD8C}"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74B65-3F52-473C-86FC-EEE7F810AD8C}"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574B65-3F52-473C-86FC-EEE7F810AD8C}"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574B65-3F52-473C-86FC-EEE7F810AD8C}"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574B65-3F52-473C-86FC-EEE7F810AD8C}"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74B65-3F52-473C-86FC-EEE7F810AD8C}"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74B65-3F52-473C-86FC-EEE7F810AD8C}"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74B65-3F52-473C-86FC-EEE7F810AD8C}"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EE676-E8BA-4CA7-AEC9-AAD2A5CA23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74B65-3F52-473C-86FC-EEE7F810AD8C}"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EE676-E8BA-4CA7-AEC9-AAD2A5CA237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0" y="990600"/>
            <a:ext cx="4114800" cy="1927225"/>
          </a:xfrm>
        </p:spPr>
        <p:txBody>
          <a:bodyPr>
            <a:normAutofit fontScale="90000"/>
          </a:bodyPr>
          <a:lstStyle/>
          <a:p>
            <a:r>
              <a:rPr lang="en-US" dirty="0" smtClean="0"/>
              <a:t>Fixing a Toxic </a:t>
            </a:r>
            <a:br>
              <a:rPr lang="en-US" dirty="0" smtClean="0"/>
            </a:br>
            <a:r>
              <a:rPr lang="en-US" dirty="0" smtClean="0"/>
              <a:t>Work World:  </a:t>
            </a:r>
            <a:br>
              <a:rPr lang="en-US" dirty="0" smtClean="0"/>
            </a:br>
            <a:r>
              <a:rPr lang="en-US" dirty="0" smtClean="0"/>
              <a:t>Stand Up for Care!</a:t>
            </a:r>
            <a:endParaRPr lang="en-US" dirty="0"/>
          </a:p>
        </p:txBody>
      </p:sp>
      <p:pic>
        <p:nvPicPr>
          <p:cNvPr id="1026" name="Picture 2"/>
          <p:cNvPicPr>
            <a:picLocks noChangeAspect="1" noChangeArrowheads="1"/>
          </p:cNvPicPr>
          <p:nvPr/>
        </p:nvPicPr>
        <p:blipFill>
          <a:blip r:embed="rId3" cstate="print"/>
          <a:stretch>
            <a:fillRect/>
          </a:stretch>
        </p:blipFill>
        <p:spPr bwMode="auto">
          <a:xfrm>
            <a:off x="0" y="0"/>
            <a:ext cx="4343400" cy="4343400"/>
          </a:xfrm>
          <a:prstGeom prst="rect">
            <a:avLst/>
          </a:prstGeom>
          <a:noFill/>
          <a:ln w="9525">
            <a:noFill/>
            <a:miter lim="800000"/>
            <a:headEnd/>
            <a:tailEnd/>
          </a:ln>
          <a:effectLst/>
        </p:spPr>
      </p:pic>
      <p:sp>
        <p:nvSpPr>
          <p:cNvPr id="5" name="Subtitle 2"/>
          <p:cNvSpPr txBox="1">
            <a:spLocks/>
          </p:cNvSpPr>
          <p:nvPr/>
        </p:nvSpPr>
        <p:spPr>
          <a:xfrm>
            <a:off x="0" y="4572000"/>
            <a:ext cx="9144000" cy="22860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lvl="0" algn="ctr">
              <a:defRPr/>
            </a:pPr>
            <a:r>
              <a:rPr lang="en-US" sz="2000" dirty="0" smtClean="0">
                <a:solidFill>
                  <a:schemeClr val="tx1">
                    <a:tint val="75000"/>
                  </a:schemeClr>
                </a:solidFill>
              </a:rPr>
              <a:t>Chapter 7:  Groups and Organizations</a:t>
            </a:r>
            <a:endPar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lvl="0" algn="ctr"/>
            <a:r>
              <a:rPr lang="en-US" sz="2000" dirty="0" smtClean="0">
                <a:solidFill>
                  <a:schemeClr val="tx1">
                    <a:tint val="75000"/>
                  </a:schemeClr>
                </a:solidFill>
              </a:rPr>
              <a:t>Chapter 5:  Groups and Organizations</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6" name="Picture 5" descr="Sociology-16e-cover.jpg"/>
          <p:cNvPicPr>
            <a:picLocks noChangeAspect="1"/>
          </p:cNvPicPr>
          <p:nvPr/>
        </p:nvPicPr>
        <p:blipFill>
          <a:blip r:embed="rId4" cstate="print"/>
          <a:srcRect t="1603" b="601"/>
          <a:stretch>
            <a:fillRect/>
          </a:stretch>
        </p:blipFill>
        <p:spPr>
          <a:xfrm>
            <a:off x="304800" y="48768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ety-14e-cover.jpg"/>
          <p:cNvPicPr>
            <a:picLocks noChangeAspect="1"/>
          </p:cNvPicPr>
          <p:nvPr/>
        </p:nvPicPr>
        <p:blipFill>
          <a:blip r:embed="rId5" cstate="print"/>
          <a:srcRect l="2100" r="3400" b="1667"/>
          <a:stretch>
            <a:fillRect/>
          </a:stretch>
        </p:blipFill>
        <p:spPr>
          <a:xfrm>
            <a:off x="7772400" y="48768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20765619">
            <a:off x="132431" y="304603"/>
            <a:ext cx="2709533" cy="1432500"/>
          </a:xfrm>
          <a:prstGeom prst="foldedCorner">
            <a:avLst/>
          </a:prstGeom>
          <a:solidFill>
            <a:schemeClr val="tx1"/>
          </a:solidFill>
        </p:spPr>
        <p:txBody>
          <a:bodyPr wrap="square" rtlCol="0">
            <a:spAutoFit/>
          </a:bodyPr>
          <a:lstStyle/>
          <a:p>
            <a:r>
              <a:rPr lang="en-US" sz="2400" dirty="0" smtClean="0">
                <a:solidFill>
                  <a:schemeClr val="bg1"/>
                </a:solidFill>
              </a:rPr>
              <a:t>life has become all competition all the time…</a:t>
            </a:r>
            <a:endParaRPr lang="en-US" sz="2400" dirty="0">
              <a:solidFill>
                <a:schemeClr val="bg1"/>
              </a:solidFill>
            </a:endParaRPr>
          </a:p>
        </p:txBody>
      </p:sp>
      <p:sp>
        <p:nvSpPr>
          <p:cNvPr id="5" name="TextBox 4"/>
          <p:cNvSpPr txBox="1"/>
          <p:nvPr/>
        </p:nvSpPr>
        <p:spPr>
          <a:xfrm>
            <a:off x="2362200" y="5181600"/>
            <a:ext cx="3962400" cy="991731"/>
          </a:xfrm>
          <a:prstGeom prst="foldedCorner">
            <a:avLst/>
          </a:prstGeom>
          <a:solidFill>
            <a:schemeClr val="tx1"/>
          </a:solidFill>
        </p:spPr>
        <p:txBody>
          <a:bodyPr wrap="square" rtlCol="0">
            <a:spAutoFit/>
          </a:bodyPr>
          <a:lstStyle/>
          <a:p>
            <a:r>
              <a:rPr lang="en-US" sz="2400" dirty="0" smtClean="0">
                <a:solidFill>
                  <a:schemeClr val="bg1"/>
                </a:solidFill>
              </a:rPr>
              <a:t>12- </a:t>
            </a:r>
            <a:r>
              <a:rPr lang="en-US" sz="2400" dirty="0">
                <a:solidFill>
                  <a:schemeClr val="bg1"/>
                </a:solidFill>
              </a:rPr>
              <a:t>to 16-hour days (often without overtime pay</a:t>
            </a:r>
            <a:r>
              <a:rPr lang="en-US" sz="2400" dirty="0" smtClean="0">
                <a:solidFill>
                  <a:schemeClr val="bg1"/>
                </a:solidFill>
              </a:rPr>
              <a:t>)…</a:t>
            </a:r>
            <a:endParaRPr lang="en-US" sz="2400" dirty="0">
              <a:solidFill>
                <a:schemeClr val="bg1"/>
              </a:solidFill>
            </a:endParaRPr>
          </a:p>
        </p:txBody>
      </p:sp>
      <p:sp>
        <p:nvSpPr>
          <p:cNvPr id="6" name="TextBox 5"/>
          <p:cNvSpPr txBox="1"/>
          <p:nvPr/>
        </p:nvSpPr>
        <p:spPr>
          <a:xfrm rot="694185">
            <a:off x="7190128" y="702240"/>
            <a:ext cx="1828800" cy="1432500"/>
          </a:xfrm>
          <a:prstGeom prst="foldedCorner">
            <a:avLst/>
          </a:prstGeom>
          <a:solidFill>
            <a:schemeClr val="tx1"/>
          </a:solidFill>
        </p:spPr>
        <p:txBody>
          <a:bodyPr wrap="square" rtlCol="0">
            <a:spAutoFit/>
          </a:bodyPr>
          <a:lstStyle/>
          <a:p>
            <a:r>
              <a:rPr lang="en-US" sz="2400" dirty="0" smtClean="0">
                <a:solidFill>
                  <a:schemeClr val="bg1"/>
                </a:solidFill>
              </a:rPr>
              <a:t>anxiety </a:t>
            </a:r>
            <a:r>
              <a:rPr lang="en-US" sz="2400" dirty="0">
                <a:solidFill>
                  <a:schemeClr val="bg1"/>
                </a:solidFill>
              </a:rPr>
              <a:t>attacks and </a:t>
            </a:r>
            <a:r>
              <a:rPr lang="en-US" sz="2400" dirty="0" smtClean="0">
                <a:solidFill>
                  <a:schemeClr val="bg1"/>
                </a:solidFill>
              </a:rPr>
              <a:t>exhaustion</a:t>
            </a:r>
            <a:endParaRPr lang="en-US" sz="2400" dirty="0">
              <a:solidFill>
                <a:schemeClr val="bg1"/>
              </a:solidFill>
            </a:endParaRPr>
          </a:p>
        </p:txBody>
      </p:sp>
      <p:sp>
        <p:nvSpPr>
          <p:cNvPr id="7" name="TextBox 6"/>
          <p:cNvSpPr txBox="1"/>
          <p:nvPr/>
        </p:nvSpPr>
        <p:spPr>
          <a:xfrm rot="21170600">
            <a:off x="83141" y="2505061"/>
            <a:ext cx="1989241" cy="991731"/>
          </a:xfrm>
          <a:prstGeom prst="foldedCorner">
            <a:avLst/>
          </a:prstGeom>
          <a:solidFill>
            <a:schemeClr val="tx1"/>
          </a:solidFill>
        </p:spPr>
        <p:txBody>
          <a:bodyPr wrap="square" rtlCol="0">
            <a:spAutoFit/>
          </a:bodyPr>
          <a:lstStyle/>
          <a:p>
            <a:r>
              <a:rPr lang="en-US" sz="2400" dirty="0" smtClean="0">
                <a:solidFill>
                  <a:schemeClr val="bg1"/>
                </a:solidFill>
              </a:rPr>
              <a:t>stress </a:t>
            </a:r>
            <a:r>
              <a:rPr lang="en-US" sz="2400" dirty="0">
                <a:solidFill>
                  <a:schemeClr val="bg1"/>
                </a:solidFill>
              </a:rPr>
              <a:t>as an </a:t>
            </a:r>
            <a:r>
              <a:rPr lang="en-US" sz="2400" dirty="0" smtClean="0">
                <a:solidFill>
                  <a:schemeClr val="bg1"/>
                </a:solidFill>
              </a:rPr>
              <a:t>epidemic…</a:t>
            </a:r>
            <a:endParaRPr lang="en-US" sz="2400" dirty="0">
              <a:solidFill>
                <a:schemeClr val="bg1"/>
              </a:solidFill>
            </a:endParaRPr>
          </a:p>
        </p:txBody>
      </p:sp>
      <p:sp>
        <p:nvSpPr>
          <p:cNvPr id="8" name="TextBox 7"/>
          <p:cNvSpPr txBox="1"/>
          <p:nvPr/>
        </p:nvSpPr>
        <p:spPr>
          <a:xfrm rot="21316600">
            <a:off x="6655756" y="2684064"/>
            <a:ext cx="2378862" cy="2754809"/>
          </a:xfrm>
          <a:prstGeom prst="foldedCorner">
            <a:avLst/>
          </a:prstGeom>
          <a:solidFill>
            <a:schemeClr val="tx1"/>
          </a:solidFill>
        </p:spPr>
        <p:txBody>
          <a:bodyPr wrap="square" rtlCol="0">
            <a:spAutoFit/>
          </a:bodyPr>
          <a:lstStyle/>
          <a:p>
            <a:r>
              <a:rPr lang="en-US" sz="2400" dirty="0" smtClean="0">
                <a:solidFill>
                  <a:schemeClr val="bg1"/>
                </a:solidFill>
              </a:rPr>
              <a:t>what </a:t>
            </a:r>
            <a:r>
              <a:rPr lang="en-US" sz="2400" dirty="0">
                <a:solidFill>
                  <a:schemeClr val="bg1"/>
                </a:solidFill>
              </a:rPr>
              <a:t>was once a manageable and enjoyable work-family balance can no longer be </a:t>
            </a:r>
            <a:r>
              <a:rPr lang="en-US" sz="2400" dirty="0" smtClean="0">
                <a:solidFill>
                  <a:schemeClr val="bg1"/>
                </a:solidFill>
              </a:rPr>
              <a:t>sustained…</a:t>
            </a:r>
            <a:endParaRPr lang="en-US" sz="2400" dirty="0">
              <a:solidFill>
                <a:schemeClr val="bg1"/>
              </a:solidFill>
            </a:endParaRPr>
          </a:p>
        </p:txBody>
      </p:sp>
      <p:sp>
        <p:nvSpPr>
          <p:cNvPr id="9" name="TextBox 8"/>
          <p:cNvSpPr txBox="1"/>
          <p:nvPr/>
        </p:nvSpPr>
        <p:spPr>
          <a:xfrm>
            <a:off x="2590800" y="381000"/>
            <a:ext cx="4114800" cy="4401205"/>
          </a:xfrm>
          <a:prstGeom prst="rect">
            <a:avLst/>
          </a:prstGeom>
          <a:noFill/>
        </p:spPr>
        <p:txBody>
          <a:bodyPr wrap="square" rtlCol="0">
            <a:spAutoFit/>
          </a:bodyPr>
          <a:lstStyle/>
          <a:p>
            <a:pPr algn="ctr"/>
            <a:r>
              <a:rPr lang="en-US" sz="4000" dirty="0" smtClean="0">
                <a:solidFill>
                  <a:srgbClr val="92D050"/>
                </a:solidFill>
              </a:rPr>
              <a:t>Anne-Marie Slaughter thinks our society has </a:t>
            </a:r>
          </a:p>
          <a:p>
            <a:pPr algn="ctr"/>
            <a:r>
              <a:rPr lang="en-US" sz="4000" dirty="0" smtClean="0">
                <a:solidFill>
                  <a:srgbClr val="92D050"/>
                </a:solidFill>
              </a:rPr>
              <a:t>“a work problem – the problem of an antiquated and broken system.”</a:t>
            </a:r>
            <a:endParaRPr lang="en-US" sz="4000" dirty="0">
              <a:solidFill>
                <a:srgbClr val="92D050"/>
              </a:solidFill>
            </a:endParaRPr>
          </a:p>
        </p:txBody>
      </p:sp>
      <p:sp>
        <p:nvSpPr>
          <p:cNvPr id="10" name="Folded Corner 9"/>
          <p:cNvSpPr/>
          <p:nvPr/>
        </p:nvSpPr>
        <p:spPr>
          <a:xfrm rot="21066245">
            <a:off x="838200" y="4038600"/>
            <a:ext cx="1911014" cy="991731"/>
          </a:xfrm>
          <a:prstGeom prst="foldedCorner">
            <a:avLst/>
          </a:prstGeom>
          <a:solidFill>
            <a:schemeClr val="tx1"/>
          </a:solidFill>
        </p:spPr>
        <p:txBody>
          <a:bodyPr wrap="square" rtlCol="0">
            <a:spAutoFit/>
          </a:bodyPr>
          <a:lstStyle/>
          <a:p>
            <a:r>
              <a:rPr lang="en-US" sz="2400" dirty="0">
                <a:solidFill>
                  <a:schemeClr val="bg1"/>
                </a:solidFill>
              </a:rPr>
              <a:t> a culture of overwork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
                                        <p:tgtEl>
                                          <p:spTgt spid="4"/>
                                        </p:tgtEl>
                                      </p:cBhvr>
                                    </p:animEffect>
                                  </p:childTnLst>
                                </p:cTn>
                              </p:par>
                            </p:childTnLst>
                          </p:cTn>
                        </p:par>
                        <p:par>
                          <p:cTn id="8" fill="hold">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edge">
                                      <p:cBhvr>
                                        <p:cTn id="11" dur="500"/>
                                        <p:tgtEl>
                                          <p:spTgt spid="10"/>
                                        </p:tgtEl>
                                      </p:cBhvr>
                                    </p:animEffect>
                                  </p:childTnLst>
                                </p:cTn>
                              </p:par>
                            </p:childTnLst>
                          </p:cTn>
                        </p:par>
                        <p:par>
                          <p:cTn id="12" fill="hold">
                            <p:stCondLst>
                              <p:cond delay="1000"/>
                            </p:stCondLst>
                            <p:childTnLst>
                              <p:par>
                                <p:cTn id="13" presetID="2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edge">
                                      <p:cBhvr>
                                        <p:cTn id="15" dur="500"/>
                                        <p:tgtEl>
                                          <p:spTgt spid="5"/>
                                        </p:tgtEl>
                                      </p:cBhvr>
                                    </p:animEffect>
                                  </p:childTnLst>
                                </p:cTn>
                              </p:par>
                            </p:childTnLst>
                          </p:cTn>
                        </p:par>
                        <p:par>
                          <p:cTn id="16" fill="hold">
                            <p:stCondLst>
                              <p:cond delay="1500"/>
                            </p:stCondLst>
                            <p:childTnLst>
                              <p:par>
                                <p:cTn id="17" presetID="2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edge">
                                      <p:cBhvr>
                                        <p:cTn id="19" dur="500"/>
                                        <p:tgtEl>
                                          <p:spTgt spid="6"/>
                                        </p:tgtEl>
                                      </p:cBhvr>
                                    </p:animEffect>
                                  </p:childTnLst>
                                </p:cTn>
                              </p:par>
                            </p:childTnLst>
                          </p:cTn>
                        </p:par>
                        <p:par>
                          <p:cTn id="20" fill="hold">
                            <p:stCondLst>
                              <p:cond delay="2000"/>
                            </p:stCondLst>
                            <p:childTnLst>
                              <p:par>
                                <p:cTn id="21" presetID="2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edge">
                                      <p:cBhvr>
                                        <p:cTn id="23" dur="500"/>
                                        <p:tgtEl>
                                          <p:spTgt spid="7"/>
                                        </p:tgtEl>
                                      </p:cBhvr>
                                    </p:animEffect>
                                  </p:childTnLst>
                                </p:cTn>
                              </p:par>
                            </p:childTnLst>
                          </p:cTn>
                        </p:par>
                        <p:par>
                          <p:cTn id="24" fill="hold">
                            <p:stCondLst>
                              <p:cond delay="2500"/>
                            </p:stCondLst>
                            <p:childTnLst>
                              <p:par>
                                <p:cTn id="25" presetID="2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edg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s://assetlibrary.pearson.com/Website/Download.aspx?DownloadToken=ba1cfc81-e5e0-4853-b3c5-90ebe52dc436&amp;Purpose=AssetManager"/>
          <p:cNvPicPr>
            <a:picLocks noChangeAspect="1" noChangeArrowheads="1"/>
          </p:cNvPicPr>
          <p:nvPr/>
        </p:nvPicPr>
        <p:blipFill>
          <a:blip r:embed="rId3" cstate="print"/>
          <a:stretch>
            <a:fillRect/>
          </a:stretch>
        </p:blipFill>
        <p:spPr bwMode="auto">
          <a:xfrm>
            <a:off x="0" y="475"/>
            <a:ext cx="10363200" cy="6912173"/>
          </a:xfrm>
          <a:prstGeom prst="rect">
            <a:avLst/>
          </a:prstGeom>
          <a:noFill/>
        </p:spPr>
      </p:pic>
      <p:sp>
        <p:nvSpPr>
          <p:cNvPr id="4" name="TextBox 3"/>
          <p:cNvSpPr txBox="1"/>
          <p:nvPr/>
        </p:nvSpPr>
        <p:spPr>
          <a:xfrm>
            <a:off x="0" y="228600"/>
            <a:ext cx="4572000" cy="3046988"/>
          </a:xfrm>
          <a:prstGeom prst="rect">
            <a:avLst/>
          </a:prstGeom>
          <a:noFill/>
        </p:spPr>
        <p:txBody>
          <a:bodyPr wrap="square" rtlCol="0">
            <a:spAutoFit/>
          </a:bodyPr>
          <a:lstStyle/>
          <a:p>
            <a:pPr algn="ctr"/>
            <a:r>
              <a:rPr lang="en-US" sz="4800" dirty="0" smtClean="0">
                <a:effectLst>
                  <a:outerShdw blurRad="50800" dist="38100" dir="2700000" algn="tl" rotWithShape="0">
                    <a:prstClr val="black">
                      <a:alpha val="54000"/>
                    </a:prstClr>
                  </a:outerShdw>
                </a:effectLst>
              </a:rPr>
              <a:t>“We have to build an </a:t>
            </a:r>
            <a:r>
              <a:rPr lang="en-US" sz="4800" dirty="0" smtClean="0">
                <a:solidFill>
                  <a:srgbClr val="92D050"/>
                </a:solidFill>
                <a:effectLst>
                  <a:outerShdw blurRad="50800" dist="38100" dir="2700000" algn="tl" rotWithShape="0">
                    <a:prstClr val="black">
                      <a:alpha val="54000"/>
                    </a:prstClr>
                  </a:outerShdw>
                </a:effectLst>
              </a:rPr>
              <a:t>infrastructure of care</a:t>
            </a:r>
            <a:r>
              <a:rPr lang="en-US" sz="4800" dirty="0" smtClean="0">
                <a:effectLst>
                  <a:outerShdw blurRad="50800" dist="38100" dir="2700000" algn="tl" rotWithShape="0">
                    <a:prstClr val="black">
                      <a:alpha val="54000"/>
                    </a:prstClr>
                  </a:outerShdw>
                </a:effectLst>
              </a:rPr>
              <a:t>.”</a:t>
            </a:r>
            <a:endParaRPr lang="en-US" sz="4800" dirty="0">
              <a:effectLst>
                <a:outerShdw blurRad="50800" dist="38100" dir="2700000" algn="tl" rotWithShape="0">
                  <a:prstClr val="black">
                    <a:alpha val="54000"/>
                  </a:prstClr>
                </a:outerShdw>
              </a:effectLst>
            </a:endParaRPr>
          </a:p>
        </p:txBody>
      </p:sp>
      <p:sp>
        <p:nvSpPr>
          <p:cNvPr id="6" name="Rectangle 5"/>
          <p:cNvSpPr/>
          <p:nvPr/>
        </p:nvSpPr>
        <p:spPr>
          <a:xfrm>
            <a:off x="6629400" y="914400"/>
            <a:ext cx="2108270" cy="1015663"/>
          </a:xfrm>
          <a:prstGeom prst="rect">
            <a:avLst/>
          </a:prstGeom>
          <a:noFill/>
        </p:spPr>
        <p:txBody>
          <a:bodyPr wrap="none" lIns="91440" tIns="45720" rIns="91440" bIns="45720">
            <a:spAutoFit/>
            <a:scene3d>
              <a:camera prst="orthographicFront"/>
              <a:lightRig rig="threePt" dir="t"/>
            </a:scene3d>
            <a:sp3d extrusionH="57150">
              <a:bevelT w="38100" h="38100"/>
            </a:sp3d>
          </a:bodyPr>
          <a:lstStyle/>
          <a:p>
            <a:pPr algn="ctr"/>
            <a:r>
              <a:rPr lang="en-US" sz="6000" b="1" spc="0" dirty="0" smtClean="0">
                <a:ln w="9000" cmpd="sng">
                  <a:noFill/>
                  <a:prstDash val="solid"/>
                </a:ln>
                <a:effectLst>
                  <a:reflection blurRad="12700" stA="28000" endPos="45000" dist="1000" dir="5400000" sy="-100000" algn="bl" rotWithShape="0"/>
                </a:effectLst>
                <a:latin typeface="Teen" pitchFamily="2" charset="0"/>
              </a:rPr>
              <a:t>H</a:t>
            </a:r>
            <a:r>
              <a:rPr lang="en-US" sz="5400" b="1" spc="0" dirty="0" smtClean="0">
                <a:ln w="9000" cmpd="sng">
                  <a:noFill/>
                  <a:prstDash val="solid"/>
                </a:ln>
                <a:effectLst>
                  <a:reflection blurRad="12700" stA="28000" endPos="45000" dist="1000" dir="5400000" sy="-100000" algn="bl" rotWithShape="0"/>
                </a:effectLst>
                <a:latin typeface="Teen" pitchFamily="2" charset="0"/>
              </a:rPr>
              <a:t>ow</a:t>
            </a:r>
            <a:r>
              <a:rPr lang="en-US" sz="6000" b="1" cap="all" spc="0" dirty="0" smtClean="0">
                <a:ln w="9000" cmpd="sng">
                  <a:noFill/>
                  <a:prstDash val="solid"/>
                </a:ln>
                <a:effectLst>
                  <a:reflection blurRad="12700" stA="28000" endPos="45000" dist="1000" dir="5400000" sy="-100000" algn="bl" rotWithShape="0"/>
                </a:effectLst>
                <a:latin typeface="Teen" pitchFamily="2" charset="0"/>
              </a:rPr>
              <a:t>?</a:t>
            </a:r>
            <a:endParaRPr lang="en-US" sz="6000" b="1" cap="all" spc="0" dirty="0">
              <a:ln w="9000" cmpd="sng">
                <a:noFill/>
                <a:prstDash val="solid"/>
              </a:ln>
              <a:effectLst>
                <a:reflection blurRad="12700" stA="28000" endPos="45000" dist="1000" dir="5400000" sy="-100000" algn="bl" rotWithShape="0"/>
              </a:effectLst>
              <a:latin typeface="Tee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1" nodeType="click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600200"/>
            <a:ext cx="8229600" cy="4431983"/>
          </a:xfrm>
          <a:prstGeom prst="rect">
            <a:avLst/>
          </a:prstGeom>
          <a:noFill/>
        </p:spPr>
        <p:txBody>
          <a:bodyPr wrap="square" rtlCol="0">
            <a:spAutoFit/>
          </a:bodyPr>
          <a:lstStyle/>
          <a:p>
            <a:pPr marL="514350" indent="-514350">
              <a:spcAft>
                <a:spcPts val="1200"/>
              </a:spcAft>
              <a:buClr>
                <a:srgbClr val="92D050"/>
              </a:buClr>
              <a:buFont typeface="+mj-lt"/>
              <a:buAutoNum type="arabicParenR"/>
            </a:pPr>
            <a:r>
              <a:rPr lang="en-US" sz="3600" dirty="0" smtClean="0"/>
              <a:t>High-quality </a:t>
            </a:r>
            <a:r>
              <a:rPr lang="en-US" sz="3600" dirty="0"/>
              <a:t>and affordable child care and elder </a:t>
            </a:r>
            <a:r>
              <a:rPr lang="en-US" sz="3600" dirty="0" smtClean="0"/>
              <a:t>care </a:t>
            </a:r>
          </a:p>
          <a:p>
            <a:pPr marL="514350" indent="-514350">
              <a:spcAft>
                <a:spcPts val="1200"/>
              </a:spcAft>
              <a:buClr>
                <a:srgbClr val="92D050"/>
              </a:buClr>
              <a:buFont typeface="+mj-lt"/>
              <a:buAutoNum type="arabicParenR"/>
            </a:pPr>
            <a:r>
              <a:rPr lang="en-US" sz="3600" dirty="0" smtClean="0"/>
              <a:t>Paid </a:t>
            </a:r>
            <a:r>
              <a:rPr lang="en-US" sz="3600" dirty="0"/>
              <a:t>family and medical leave for women and </a:t>
            </a:r>
            <a:r>
              <a:rPr lang="en-US" sz="3600" dirty="0" smtClean="0"/>
              <a:t>men</a:t>
            </a:r>
          </a:p>
          <a:p>
            <a:pPr marL="514350" indent="-514350">
              <a:spcAft>
                <a:spcPts val="1200"/>
              </a:spcAft>
              <a:buClr>
                <a:srgbClr val="92D050"/>
              </a:buClr>
              <a:buFont typeface="+mj-lt"/>
              <a:buAutoNum type="arabicParenR"/>
            </a:pPr>
            <a:r>
              <a:rPr lang="en-US" sz="3600" dirty="0" smtClean="0"/>
              <a:t>A </a:t>
            </a:r>
            <a:r>
              <a:rPr lang="en-US" sz="3600" dirty="0"/>
              <a:t>right to request part-time or flexible </a:t>
            </a:r>
            <a:r>
              <a:rPr lang="en-US" sz="3600" dirty="0" smtClean="0"/>
              <a:t>work</a:t>
            </a:r>
          </a:p>
          <a:p>
            <a:pPr marL="514350" indent="-514350">
              <a:spcAft>
                <a:spcPts val="1200"/>
              </a:spcAft>
              <a:buClr>
                <a:srgbClr val="92D050"/>
              </a:buClr>
              <a:buFont typeface="+mj-lt"/>
              <a:buAutoNum type="arabicParenR"/>
            </a:pPr>
            <a:r>
              <a:rPr lang="en-US" sz="3600" dirty="0" smtClean="0"/>
              <a:t>Investment </a:t>
            </a:r>
            <a:r>
              <a:rPr lang="en-US" sz="3600" dirty="0"/>
              <a:t>in early </a:t>
            </a:r>
            <a:r>
              <a:rPr lang="en-US" sz="3600" dirty="0" smtClean="0"/>
              <a:t>education</a:t>
            </a:r>
          </a:p>
        </p:txBody>
      </p:sp>
      <p:sp>
        <p:nvSpPr>
          <p:cNvPr id="3" name="TextBox 2"/>
          <p:cNvSpPr txBox="1"/>
          <p:nvPr/>
        </p:nvSpPr>
        <p:spPr>
          <a:xfrm>
            <a:off x="228600" y="609600"/>
            <a:ext cx="7924800" cy="646331"/>
          </a:xfrm>
          <a:prstGeom prst="rect">
            <a:avLst/>
          </a:prstGeom>
          <a:noFill/>
        </p:spPr>
        <p:txBody>
          <a:bodyPr wrap="square" rtlCol="0">
            <a:spAutoFit/>
          </a:bodyPr>
          <a:lstStyle/>
          <a:p>
            <a:r>
              <a:rPr lang="en-US" sz="3600" dirty="0" smtClean="0">
                <a:solidFill>
                  <a:srgbClr val="92D050"/>
                </a:solidFill>
              </a:rPr>
              <a:t>Requires some combination of…</a:t>
            </a:r>
            <a:endParaRPr lang="en-US" sz="3600"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001000" cy="6247864"/>
          </a:xfrm>
          <a:prstGeom prst="rect">
            <a:avLst/>
          </a:prstGeom>
          <a:noFill/>
        </p:spPr>
        <p:txBody>
          <a:bodyPr wrap="square" rtlCol="0">
            <a:spAutoFit/>
          </a:bodyPr>
          <a:lstStyle/>
          <a:p>
            <a:pPr marL="514350" indent="-514350">
              <a:spcAft>
                <a:spcPts val="1200"/>
              </a:spcAft>
              <a:buClr>
                <a:srgbClr val="92D050"/>
              </a:buClr>
              <a:buFont typeface="+mj-lt"/>
              <a:buAutoNum type="arabicParenR" startAt="5"/>
            </a:pPr>
            <a:r>
              <a:rPr lang="en-US" sz="3600" dirty="0" smtClean="0"/>
              <a:t>Comprehensive job protection for pregnant workers</a:t>
            </a:r>
          </a:p>
          <a:p>
            <a:pPr marL="514350" indent="-514350">
              <a:spcAft>
                <a:spcPts val="1200"/>
              </a:spcAft>
              <a:buClr>
                <a:srgbClr val="92D050"/>
              </a:buClr>
              <a:buFont typeface="+mj-lt"/>
              <a:buAutoNum type="arabicParenR" startAt="5"/>
            </a:pPr>
            <a:r>
              <a:rPr lang="en-US" sz="3600" dirty="0" smtClean="0"/>
              <a:t>Higher wages and training for paid caregivers</a:t>
            </a:r>
          </a:p>
          <a:p>
            <a:pPr marL="514350" indent="-514350">
              <a:spcAft>
                <a:spcPts val="1200"/>
              </a:spcAft>
              <a:buClr>
                <a:srgbClr val="92D050"/>
              </a:buClr>
              <a:buFont typeface="+mj-lt"/>
              <a:buAutoNum type="arabicParenR" startAt="5"/>
            </a:pPr>
            <a:r>
              <a:rPr lang="en-US" sz="3600" dirty="0" smtClean="0"/>
              <a:t>Community support structures to allow elders to live at home longer</a:t>
            </a:r>
          </a:p>
          <a:p>
            <a:pPr marL="514350" indent="-514350">
              <a:spcAft>
                <a:spcPts val="1200"/>
              </a:spcAft>
              <a:buClr>
                <a:srgbClr val="92D050"/>
              </a:buClr>
              <a:buFont typeface="+mj-lt"/>
              <a:buAutoNum type="arabicParenR" startAt="5"/>
            </a:pPr>
            <a:r>
              <a:rPr lang="en-US" sz="3600" dirty="0" smtClean="0"/>
              <a:t>Change in school schedules to meet the needs of a digital rather than an agricultural economy</a:t>
            </a:r>
          </a:p>
          <a:p>
            <a:pPr marL="514350" indent="-514350">
              <a:buClr>
                <a:srgbClr val="92D050"/>
              </a:buClr>
              <a:buFont typeface="+mj-lt"/>
              <a:buAutoNum type="arabicParenR" startAt="5"/>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676400"/>
            <a:ext cx="7696200" cy="4431983"/>
          </a:xfrm>
          <a:prstGeom prst="rect">
            <a:avLst/>
          </a:prstGeom>
          <a:noFill/>
        </p:spPr>
        <p:txBody>
          <a:bodyPr wrap="square" rtlCol="0">
            <a:spAutoFit/>
          </a:bodyPr>
          <a:lstStyle/>
          <a:p>
            <a:r>
              <a:rPr lang="en-US" sz="2800" i="1" dirty="0" smtClean="0"/>
              <a:t> If </a:t>
            </a:r>
            <a:r>
              <a:rPr lang="en-US" sz="2800" i="1" dirty="0"/>
              <a:t>we really valued care, we would not regard time out for </a:t>
            </a:r>
            <a:r>
              <a:rPr lang="en-US" sz="2800" i="1" dirty="0" err="1"/>
              <a:t>caregiving</a:t>
            </a:r>
            <a:r>
              <a:rPr lang="en-US" sz="2800" i="1" dirty="0"/>
              <a:t> </a:t>
            </a:r>
            <a:r>
              <a:rPr lang="en-US" sz="2800" i="1" dirty="0" smtClean="0"/>
              <a:t>as </a:t>
            </a:r>
            <a:r>
              <a:rPr lang="en-US" sz="2800" i="1" dirty="0"/>
              <a:t>a black hole on a résumé. </a:t>
            </a:r>
            <a:r>
              <a:rPr lang="en-US" sz="2800" i="1" dirty="0" smtClean="0"/>
              <a:t>  We would…</a:t>
            </a:r>
          </a:p>
          <a:p>
            <a:pPr lvl="1">
              <a:spcBef>
                <a:spcPts val="1200"/>
              </a:spcBef>
            </a:pPr>
            <a:r>
              <a:rPr lang="en-US" sz="2800" i="1" dirty="0"/>
              <a:t> </a:t>
            </a:r>
            <a:r>
              <a:rPr lang="en-US" sz="2800" i="1" dirty="0" smtClean="0">
                <a:solidFill>
                  <a:srgbClr val="92D050"/>
                </a:solidFill>
              </a:rPr>
              <a:t>…see </a:t>
            </a:r>
            <a:r>
              <a:rPr lang="en-US" sz="2800" i="1" dirty="0">
                <a:solidFill>
                  <a:srgbClr val="92D050"/>
                </a:solidFill>
              </a:rPr>
              <a:t>it as engaging in a socially, personally and professionally valuable </a:t>
            </a:r>
            <a:r>
              <a:rPr lang="en-US" sz="2800" i="1" dirty="0" smtClean="0">
                <a:solidFill>
                  <a:srgbClr val="92D050"/>
                </a:solidFill>
              </a:rPr>
              <a:t>activity,</a:t>
            </a:r>
            <a:endParaRPr lang="en-US" sz="2800" i="1" dirty="0" smtClean="0"/>
          </a:p>
          <a:p>
            <a:pPr lvl="1">
              <a:spcBef>
                <a:spcPts val="1200"/>
              </a:spcBef>
            </a:pPr>
            <a:r>
              <a:rPr lang="en-US" sz="2800" i="1" dirty="0">
                <a:solidFill>
                  <a:schemeClr val="accent5">
                    <a:lumMod val="60000"/>
                    <a:lumOff val="40000"/>
                  </a:schemeClr>
                </a:solidFill>
              </a:rPr>
              <a:t> </a:t>
            </a:r>
            <a:r>
              <a:rPr lang="en-US" sz="2800" i="1" dirty="0" smtClean="0">
                <a:solidFill>
                  <a:schemeClr val="accent5">
                    <a:lumMod val="60000"/>
                    <a:lumOff val="40000"/>
                  </a:schemeClr>
                </a:solidFill>
              </a:rPr>
              <a:t>…see </a:t>
            </a:r>
            <a:r>
              <a:rPr lang="en-US" sz="2800" i="1" dirty="0">
                <a:solidFill>
                  <a:schemeClr val="accent5">
                    <a:lumMod val="60000"/>
                    <a:lumOff val="40000"/>
                  </a:schemeClr>
                </a:solidFill>
              </a:rPr>
              <a:t>men who </a:t>
            </a:r>
            <a:r>
              <a:rPr lang="en-US" sz="2800" i="1" dirty="0" smtClean="0">
                <a:solidFill>
                  <a:schemeClr val="accent5">
                    <a:lumMod val="60000"/>
                    <a:lumOff val="40000"/>
                  </a:schemeClr>
                </a:solidFill>
              </a:rPr>
              <a:t>‘lean out’ </a:t>
            </a:r>
            <a:r>
              <a:rPr lang="en-US" sz="2800" i="1" dirty="0">
                <a:solidFill>
                  <a:schemeClr val="accent5">
                    <a:lumMod val="60000"/>
                    <a:lumOff val="40000"/>
                  </a:schemeClr>
                </a:solidFill>
              </a:rPr>
              <a:t>for care as role models just as much as women who </a:t>
            </a:r>
            <a:r>
              <a:rPr lang="en-US" sz="2800" i="1" dirty="0" smtClean="0">
                <a:solidFill>
                  <a:schemeClr val="accent5">
                    <a:lumMod val="60000"/>
                    <a:lumOff val="40000"/>
                  </a:schemeClr>
                </a:solidFill>
              </a:rPr>
              <a:t>‘lean in’ </a:t>
            </a:r>
            <a:r>
              <a:rPr lang="en-US" sz="2800" i="1" dirty="0">
                <a:solidFill>
                  <a:schemeClr val="accent5">
                    <a:lumMod val="60000"/>
                    <a:lumOff val="40000"/>
                  </a:schemeClr>
                </a:solidFill>
              </a:rPr>
              <a:t>for </a:t>
            </a:r>
            <a:r>
              <a:rPr lang="en-US" sz="2800" i="1" dirty="0" smtClean="0">
                <a:solidFill>
                  <a:schemeClr val="accent5">
                    <a:lumMod val="60000"/>
                    <a:lumOff val="40000"/>
                  </a:schemeClr>
                </a:solidFill>
              </a:rPr>
              <a:t>work,</a:t>
            </a:r>
          </a:p>
          <a:p>
            <a:pPr lvl="1">
              <a:spcBef>
                <a:spcPts val="1200"/>
              </a:spcBef>
            </a:pPr>
            <a:r>
              <a:rPr lang="en-US" sz="2800" i="1" dirty="0">
                <a:solidFill>
                  <a:srgbClr val="FF66FF"/>
                </a:solidFill>
              </a:rPr>
              <a:t> </a:t>
            </a:r>
            <a:r>
              <a:rPr lang="en-US" sz="2800" i="1" dirty="0" smtClean="0">
                <a:solidFill>
                  <a:srgbClr val="FF66FF"/>
                </a:solidFill>
              </a:rPr>
              <a:t>…think </a:t>
            </a:r>
            <a:r>
              <a:rPr lang="en-US" sz="2800" i="1" dirty="0">
                <a:solidFill>
                  <a:srgbClr val="FF66FF"/>
                </a:solidFill>
              </a:rPr>
              <a:t>managing kids matters as much as managing money</a:t>
            </a:r>
            <a:r>
              <a:rPr lang="en-US" sz="2800" i="1" dirty="0" smtClean="0">
                <a:solidFill>
                  <a:srgbClr val="FF66FF"/>
                </a:solidFill>
              </a:rPr>
              <a:t>.”</a:t>
            </a:r>
            <a:endParaRPr lang="en-US" sz="2800" i="1" dirty="0">
              <a:solidFill>
                <a:srgbClr val="FF66FF"/>
              </a:solidFill>
            </a:endParaRPr>
          </a:p>
        </p:txBody>
      </p:sp>
      <p:sp>
        <p:nvSpPr>
          <p:cNvPr id="3" name="Title 2"/>
          <p:cNvSpPr>
            <a:spLocks noGrp="1"/>
          </p:cNvSpPr>
          <p:nvPr>
            <p:ph type="title"/>
          </p:nvPr>
        </p:nvSpPr>
        <p:spPr/>
        <p:txBody>
          <a:bodyPr>
            <a:noAutofit/>
          </a:bodyPr>
          <a:lstStyle/>
          <a:p>
            <a:r>
              <a:rPr lang="en-US" sz="3600" dirty="0" smtClean="0"/>
              <a:t>Calls for “fundamental shifts in the way we think, talk, and confer prestige.</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dissolve">
                                      <p:cBhvr>
                                        <p:cTn id="11" dur="500"/>
                                        <p:tgtEl>
                                          <p:spTgt spid="2">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dissolv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1219200"/>
            <a:ext cx="47244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
        <p:nvSpPr>
          <p:cNvPr id="4" name="TextBox 3"/>
          <p:cNvSpPr txBox="1"/>
          <p:nvPr/>
        </p:nvSpPr>
        <p:spPr>
          <a:xfrm>
            <a:off x="1066800" y="2133600"/>
            <a:ext cx="7315200" cy="3970318"/>
          </a:xfrm>
          <a:prstGeom prst="rect">
            <a:avLst/>
          </a:prstGeom>
          <a:noFill/>
        </p:spPr>
        <p:txBody>
          <a:bodyPr wrap="square" rtlCol="0">
            <a:spAutoFit/>
          </a:bodyPr>
          <a:lstStyle/>
          <a:p>
            <a:r>
              <a:rPr lang="en-US" sz="2800" dirty="0" smtClean="0"/>
              <a:t>Is strengthening relationships and supporting people we care about as important as advancing in one’s career and making money? </a:t>
            </a:r>
          </a:p>
          <a:p>
            <a:r>
              <a:rPr lang="en-US" sz="2800" dirty="0" smtClean="0"/>
              <a:t> </a:t>
            </a:r>
          </a:p>
          <a:p>
            <a:r>
              <a:rPr lang="en-US" sz="2800" dirty="0" smtClean="0"/>
              <a:t>What policies noted here would you support in the effort to reduce the stress caused by workplace demands that limit relational resources?</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876</Words>
  <Application>Microsoft Office PowerPoint</Application>
  <PresentationFormat>On-screen Show (4:3)</PresentationFormat>
  <Paragraphs>57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Fixing a Toxic  Work World:   Stand Up for Care!</vt:lpstr>
      <vt:lpstr>Slide 2</vt:lpstr>
      <vt:lpstr>Slide 3</vt:lpstr>
      <vt:lpstr>Slide 4</vt:lpstr>
      <vt:lpstr>Slide 5</vt:lpstr>
      <vt:lpstr>Calls for “fundamental shifts in the way we think, talk, and confer prestige.</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Fixing a Toxic Work World:   Stand Up for Care!</dc:title>
  <dc:creator>Kimberlee</dc:creator>
  <cp:lastModifiedBy>Kimberlee</cp:lastModifiedBy>
  <cp:revision>19</cp:revision>
  <dcterms:created xsi:type="dcterms:W3CDTF">2015-12-03T18:23:27Z</dcterms:created>
  <dcterms:modified xsi:type="dcterms:W3CDTF">2016-01-27T18:31:09Z</dcterms:modified>
</cp:coreProperties>
</file>