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6.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703" autoAdjust="0"/>
  </p:normalViewPr>
  <p:slideViewPr>
    <p:cSldViewPr>
      <p:cViewPr>
        <p:scale>
          <a:sx n="60" d="100"/>
          <a:sy n="60" d="100"/>
        </p:scale>
        <p:origin x="-78" y="-13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E8FD0F-7FA6-4D4C-BDBD-02650396E034}" type="datetimeFigureOut">
              <a:rPr lang="en-US" smtClean="0"/>
              <a:pPr/>
              <a:t>1/27/2016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15F5CC-3765-4D28-BCC9-A70E9AF5938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Although the idea may</a:t>
            </a:r>
            <a:r>
              <a:rPr lang="en-US" i="1" baseline="0" dirty="0" smtClean="0"/>
              <a:t> seem strange to some students, one important setting in which the pursuit of social justice has played out in recent U.S. history is the public restroom.  These facilities became common in the United States and elsewhere during the Industrial Revolution.  </a:t>
            </a:r>
            <a:endParaRPr lang="en-US" i="1" dirty="0" smtClean="0"/>
          </a:p>
        </p:txBody>
      </p:sp>
      <p:sp>
        <p:nvSpPr>
          <p:cNvPr id="4" name="Slide Number Placeholder 3"/>
          <p:cNvSpPr>
            <a:spLocks noGrp="1"/>
          </p:cNvSpPr>
          <p:nvPr>
            <p:ph type="sldNum" sz="quarter" idx="10"/>
          </p:nvPr>
        </p:nvSpPr>
        <p:spPr/>
        <p:txBody>
          <a:bodyPr/>
          <a:lstStyle/>
          <a:p>
            <a:fld id="{2415F5CC-3765-4D28-BCC9-A70E9AF59381}"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baseline="0" dirty="0" smtClean="0"/>
              <a:t>This sign, at a station along the Baltimore and Ohio railroad, directed white people and black people to different rest rooms. Racial segregation of public restrooms was a common element of the Jim Crow era following the Civil War. Racial segregation of public facilities (which included not only restrooms but waiting rooms, restaurants, hospitals, schools, and even cemeteries) declined with court decisions and the passage of the 1964 Civil Rights Act.</a:t>
            </a:r>
            <a:endParaRPr lang="en-US" i="1" dirty="0" smtClean="0"/>
          </a:p>
          <a:p>
            <a:endParaRPr lang="en-US" dirty="0"/>
          </a:p>
        </p:txBody>
      </p:sp>
      <p:sp>
        <p:nvSpPr>
          <p:cNvPr id="4" name="Slide Number Placeholder 3"/>
          <p:cNvSpPr>
            <a:spLocks noGrp="1"/>
          </p:cNvSpPr>
          <p:nvPr>
            <p:ph type="sldNum" sz="quarter" idx="10"/>
          </p:nvPr>
        </p:nvSpPr>
        <p:spPr/>
        <p:txBody>
          <a:bodyPr/>
          <a:lstStyle/>
          <a:p>
            <a:fld id="{2415F5CC-3765-4D28-BCC9-A70E9AF59381}"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Race is not the only dimension of social inequality that has played out in public restrooms. Gender inequality is a second example.</a:t>
            </a:r>
            <a:r>
              <a:rPr lang="en-US" dirty="0" smtClean="0"/>
              <a:t> </a:t>
            </a:r>
            <a:r>
              <a:rPr lang="en-US" i="1" dirty="0" smtClean="0"/>
              <a:t>It may surprise many people to learn that the first locally convenient restroom for women serving</a:t>
            </a:r>
            <a:r>
              <a:rPr lang="en-US" i="1" baseline="0" dirty="0" smtClean="0"/>
              <a:t> as members of the House of Representatives was installed as recently as 2010.</a:t>
            </a:r>
            <a:endParaRPr lang="en-US" i="1" dirty="0" smtClean="0"/>
          </a:p>
          <a:p>
            <a:endParaRPr lang="en-US" i="1" dirty="0"/>
          </a:p>
        </p:txBody>
      </p:sp>
      <p:sp>
        <p:nvSpPr>
          <p:cNvPr id="4" name="Slide Number Placeholder 3"/>
          <p:cNvSpPr>
            <a:spLocks noGrp="1"/>
          </p:cNvSpPr>
          <p:nvPr>
            <p:ph type="sldNum" sz="quarter" idx="10"/>
          </p:nvPr>
        </p:nvSpPr>
        <p:spPr/>
        <p:txBody>
          <a:bodyPr/>
          <a:lstStyle/>
          <a:p>
            <a:fld id="{2415F5CC-3765-4D28-BCC9-A70E9AF59381}"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baseline="0" dirty="0" smtClean="0"/>
              <a:t>Should people be free to choose the restroom they wish to use (whether “Men,” “Women,” or “gender neutral”)? Should public restrooms be segregated in a binary way at all?</a:t>
            </a:r>
          </a:p>
          <a:p>
            <a:endParaRPr lang="en-US" baseline="0" dirty="0" smtClean="0"/>
          </a:p>
          <a:p>
            <a:endParaRPr lang="en-US" baseline="0" dirty="0" smtClean="0"/>
          </a:p>
          <a:p>
            <a:endParaRPr lang="en-US" baseline="0" dirty="0" smtClean="0"/>
          </a:p>
          <a:p>
            <a:endParaRPr lang="en-US" baseline="0" dirty="0" smtClean="0"/>
          </a:p>
          <a:p>
            <a:r>
              <a:rPr lang="en-US" baseline="0" dirty="0" smtClean="0"/>
              <a:t>Image from Tweet by </a:t>
            </a:r>
            <a:r>
              <a:rPr lang="en-US" baseline="0" dirty="0" err="1" smtClean="0"/>
              <a:t>Etsy</a:t>
            </a:r>
            <a:r>
              <a:rPr lang="en-US" baseline="0" dirty="0" smtClean="0"/>
              <a:t> engineer Sara Bee.</a:t>
            </a:r>
            <a:endParaRPr lang="en-US" dirty="0"/>
          </a:p>
        </p:txBody>
      </p:sp>
      <p:sp>
        <p:nvSpPr>
          <p:cNvPr id="4" name="Slide Number Placeholder 3"/>
          <p:cNvSpPr>
            <a:spLocks noGrp="1"/>
          </p:cNvSpPr>
          <p:nvPr>
            <p:ph type="sldNum" sz="quarter" idx="10"/>
          </p:nvPr>
        </p:nvSpPr>
        <p:spPr/>
        <p:txBody>
          <a:bodyPr/>
          <a:lstStyle/>
          <a:p>
            <a:fld id="{2415F5CC-3765-4D28-BCC9-A70E9AF5938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The</a:t>
            </a:r>
            <a:r>
              <a:rPr lang="en-US" i="1" baseline="0" dirty="0" smtClean="0"/>
              <a:t> signs on the doors of restrooms make statements about access to public space and also about how our society understands sexuality.</a:t>
            </a:r>
          </a:p>
          <a:p>
            <a:endParaRPr lang="en-US" dirty="0"/>
          </a:p>
        </p:txBody>
      </p:sp>
      <p:sp>
        <p:nvSpPr>
          <p:cNvPr id="4" name="Slide Number Placeholder 3"/>
          <p:cNvSpPr>
            <a:spLocks noGrp="1"/>
          </p:cNvSpPr>
          <p:nvPr>
            <p:ph type="sldNum" sz="quarter" idx="10"/>
          </p:nvPr>
        </p:nvSpPr>
        <p:spPr/>
        <p:txBody>
          <a:bodyPr/>
          <a:lstStyle/>
          <a:p>
            <a:fld id="{2415F5CC-3765-4D28-BCC9-A70E9AF5938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2415F5CC-3765-4D28-BCC9-A70E9AF59381}"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2C8164-609E-47E9-8A2C-30EB1000F776}"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CE0109-C5A9-4915-B9EE-22595963153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2C8164-609E-47E9-8A2C-30EB1000F776}"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CE0109-C5A9-4915-B9EE-22595963153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2C8164-609E-47E9-8A2C-30EB1000F776}"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CE0109-C5A9-4915-B9EE-22595963153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2C8164-609E-47E9-8A2C-30EB1000F776}"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CE0109-C5A9-4915-B9EE-22595963153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2C8164-609E-47E9-8A2C-30EB1000F776}"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CE0109-C5A9-4915-B9EE-22595963153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2C8164-609E-47E9-8A2C-30EB1000F776}"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CE0109-C5A9-4915-B9EE-22595963153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2C8164-609E-47E9-8A2C-30EB1000F776}" type="datetimeFigureOut">
              <a:rPr lang="en-US" smtClean="0"/>
              <a:pPr/>
              <a:t>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CE0109-C5A9-4915-B9EE-22595963153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2C8164-609E-47E9-8A2C-30EB1000F776}" type="datetimeFigureOut">
              <a:rPr lang="en-US" smtClean="0"/>
              <a:pPr/>
              <a:t>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CE0109-C5A9-4915-B9EE-22595963153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2C8164-609E-47E9-8A2C-30EB1000F776}" type="datetimeFigureOut">
              <a:rPr lang="en-US" smtClean="0"/>
              <a:pPr/>
              <a:t>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CE0109-C5A9-4915-B9EE-22595963153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2C8164-609E-47E9-8A2C-30EB1000F776}"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CE0109-C5A9-4915-B9EE-22595963153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2C8164-609E-47E9-8A2C-30EB1000F776}"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CE0109-C5A9-4915-B9EE-22595963153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2C8164-609E-47E9-8A2C-30EB1000F776}" type="datetimeFigureOut">
              <a:rPr lang="en-US" smtClean="0"/>
              <a:pPr/>
              <a:t>1/27/2016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CE0109-C5A9-4915-B9EE-225959631534}"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10.jpeg"/><Relationship Id="rId4" Type="http://schemas.openxmlformats.org/officeDocument/2006/relationships/image" Target="../media/image9.gi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86200" y="1219200"/>
            <a:ext cx="4191000" cy="1470025"/>
          </a:xfrm>
        </p:spPr>
        <p:txBody>
          <a:bodyPr>
            <a:normAutofit fontScale="90000"/>
          </a:bodyPr>
          <a:lstStyle/>
          <a:p>
            <a:r>
              <a:rPr lang="en-US" dirty="0" smtClean="0"/>
              <a:t>Restrooms:  </a:t>
            </a:r>
            <a:br>
              <a:rPr lang="en-US" dirty="0" smtClean="0"/>
            </a:br>
            <a:r>
              <a:rPr lang="en-US" dirty="0" smtClean="0"/>
              <a:t>The Pursuit of Social Justice</a:t>
            </a:r>
            <a:endParaRPr lang="en-US" dirty="0"/>
          </a:p>
        </p:txBody>
      </p:sp>
      <p:sp>
        <p:nvSpPr>
          <p:cNvPr id="4" name="Subtitle 2"/>
          <p:cNvSpPr txBox="1">
            <a:spLocks/>
          </p:cNvSpPr>
          <p:nvPr/>
        </p:nvSpPr>
        <p:spPr>
          <a:xfrm>
            <a:off x="381000" y="3962400"/>
            <a:ext cx="8305800" cy="243840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rgbClr val="92D050"/>
                </a:solidFill>
                <a:effectLst/>
                <a:uLnTx/>
                <a:uFillTx/>
                <a:latin typeface="+mn-lt"/>
                <a:ea typeface="+mn-ea"/>
                <a:cs typeface="+mn-cs"/>
              </a:rPr>
              <a:t>Sociology</a:t>
            </a:r>
          </a:p>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2000" b="0" i="0" u="none" strike="noStrike" kern="1200" cap="none" spc="0" normalizeH="0" baseline="0" noProof="0" dirty="0" smtClean="0">
                <a:ln>
                  <a:noFill/>
                </a:ln>
                <a:solidFill>
                  <a:schemeClr val="tx1">
                    <a:tint val="75000"/>
                  </a:schemeClr>
                </a:solidFill>
                <a:effectLst/>
                <a:uLnTx/>
                <a:uFillTx/>
                <a:latin typeface="+mn-lt"/>
                <a:ea typeface="+mn-ea"/>
                <a:cs typeface="+mn-cs"/>
              </a:rPr>
              <a:t>Chapter 8:  Sexuality and Society</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8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rgbClr val="00B0F0"/>
                </a:solidFill>
                <a:effectLst/>
                <a:uLnTx/>
                <a:uFillTx/>
                <a:latin typeface="+mn-lt"/>
                <a:ea typeface="+mn-ea"/>
                <a:cs typeface="+mn-cs"/>
              </a:rPr>
              <a:t>Society:  The Basics</a:t>
            </a:r>
          </a:p>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2000" b="0" i="0" u="none" strike="noStrike" kern="1200" cap="none" spc="0" normalizeH="0" baseline="0" noProof="0" dirty="0" smtClean="0">
                <a:ln>
                  <a:noFill/>
                </a:ln>
                <a:solidFill>
                  <a:schemeClr val="tx1">
                    <a:tint val="75000"/>
                  </a:schemeClr>
                </a:solidFill>
                <a:effectLst/>
                <a:uLnTx/>
                <a:uFillTx/>
                <a:latin typeface="+mn-lt"/>
                <a:ea typeface="+mn-ea"/>
                <a:cs typeface="+mn-cs"/>
              </a:rPr>
              <a:t>Chapter 6:  Sexuality and Society</a:t>
            </a:r>
            <a:endParaRPr kumimoji="0" lang="en-US" sz="20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pic>
        <p:nvPicPr>
          <p:cNvPr id="6" name="Picture 2" descr="http://1.bp.blogspot.com/-Ey9bQq57Rtg/VHtDctfnfiI/AAAAAAAAArM/QF8vnCfVT2o/s1600/ba%C3%B1o%2Bunisex.png"/>
          <p:cNvPicPr>
            <a:picLocks noChangeAspect="1" noChangeArrowheads="1"/>
          </p:cNvPicPr>
          <p:nvPr/>
        </p:nvPicPr>
        <p:blipFill>
          <a:blip r:embed="rId3" cstate="print"/>
          <a:srcRect/>
          <a:stretch>
            <a:fillRect/>
          </a:stretch>
        </p:blipFill>
        <p:spPr bwMode="auto">
          <a:xfrm>
            <a:off x="1066800" y="609600"/>
            <a:ext cx="2667000" cy="2667000"/>
          </a:xfrm>
          <a:prstGeom prst="rect">
            <a:avLst/>
          </a:prstGeom>
          <a:noFill/>
        </p:spPr>
      </p:pic>
      <p:pic>
        <p:nvPicPr>
          <p:cNvPr id="5" name="Picture 4" descr="Sociology-16e-cover.jpg"/>
          <p:cNvPicPr>
            <a:picLocks noChangeAspect="1"/>
          </p:cNvPicPr>
          <p:nvPr/>
        </p:nvPicPr>
        <p:blipFill>
          <a:blip r:embed="rId4" cstate="print"/>
          <a:srcRect t="1603" b="601"/>
          <a:stretch>
            <a:fillRect/>
          </a:stretch>
        </p:blipFill>
        <p:spPr>
          <a:xfrm>
            <a:off x="457200" y="4495800"/>
            <a:ext cx="1118264" cy="14630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Picture 6" descr="Society-14e-cover.jpg"/>
          <p:cNvPicPr>
            <a:picLocks noChangeAspect="1"/>
          </p:cNvPicPr>
          <p:nvPr/>
        </p:nvPicPr>
        <p:blipFill>
          <a:blip r:embed="rId5" cstate="print"/>
          <a:srcRect l="2100" r="3400" b="1667"/>
          <a:stretch>
            <a:fillRect/>
          </a:stretch>
        </p:blipFill>
        <p:spPr>
          <a:xfrm>
            <a:off x="7696200" y="4495800"/>
            <a:ext cx="1115880" cy="14630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466722235_tp.jpg"/>
          <p:cNvPicPr>
            <a:picLocks noChangeAspect="1"/>
          </p:cNvPicPr>
          <p:nvPr/>
        </p:nvPicPr>
        <p:blipFill>
          <a:blip r:embed="rId3" cstate="print"/>
          <a:srcRect t="3333" r="2000" b="6667"/>
          <a:stretch>
            <a:fillRect/>
          </a:stretch>
        </p:blipFill>
        <p:spPr>
          <a:xfrm>
            <a:off x="2057400" y="838200"/>
            <a:ext cx="4978400" cy="2057400"/>
          </a:xfrm>
          <a:prstGeom prst="rect">
            <a:avLst/>
          </a:prstGeom>
          <a:effectLst>
            <a:softEdge rad="31750"/>
          </a:effectLst>
        </p:spPr>
      </p:pic>
      <p:sp>
        <p:nvSpPr>
          <p:cNvPr id="5" name="TextBox 4"/>
          <p:cNvSpPr txBox="1"/>
          <p:nvPr/>
        </p:nvSpPr>
        <p:spPr>
          <a:xfrm>
            <a:off x="914400" y="3581400"/>
            <a:ext cx="7696200" cy="2400657"/>
          </a:xfrm>
          <a:prstGeom prst="rect">
            <a:avLst/>
          </a:prstGeom>
          <a:noFill/>
        </p:spPr>
        <p:txBody>
          <a:bodyPr wrap="square" rtlCol="0">
            <a:spAutoFit/>
          </a:bodyPr>
          <a:lstStyle/>
          <a:p>
            <a:pPr>
              <a:spcBef>
                <a:spcPts val="1200"/>
              </a:spcBef>
              <a:buFont typeface="Arial" pitchFamily="34" charset="0"/>
              <a:buChar char="•"/>
            </a:pPr>
            <a:r>
              <a:rPr lang="en-US" sz="2800" dirty="0" smtClean="0"/>
              <a:t> After the Civil War, public restrooms, especially in southern states, were segregated by race. </a:t>
            </a:r>
          </a:p>
          <a:p>
            <a:pPr>
              <a:spcBef>
                <a:spcPts val="1200"/>
              </a:spcBef>
              <a:buFont typeface="Arial" pitchFamily="34" charset="0"/>
              <a:buChar char="•"/>
            </a:pPr>
            <a:r>
              <a:rPr lang="en-US" sz="2800" dirty="0" smtClean="0"/>
              <a:t> During the 1960s, this example of racial segregation gradually declined, marking a step forward in the social movement for racial equality.</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fade">
                                      <p:cBhvr>
                                        <p:cTn id="11"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rot="20869601">
            <a:off x="580976" y="282551"/>
            <a:ext cx="7340684" cy="563168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0" y="0"/>
            <a:ext cx="3962400" cy="6786550"/>
          </a:xfrm>
          <a:prstGeom prst="rect">
            <a:avLst/>
          </a:prstGeom>
          <a:noFill/>
          <a:ln w="9525">
            <a:noFill/>
            <a:miter lim="800000"/>
            <a:headEnd/>
            <a:tailEnd/>
          </a:ln>
        </p:spPr>
      </p:pic>
      <p:sp>
        <p:nvSpPr>
          <p:cNvPr id="3" name="TextBox 2"/>
          <p:cNvSpPr txBox="1"/>
          <p:nvPr/>
        </p:nvSpPr>
        <p:spPr>
          <a:xfrm>
            <a:off x="4343400" y="304800"/>
            <a:ext cx="4419600" cy="1384995"/>
          </a:xfrm>
          <a:prstGeom prst="rect">
            <a:avLst/>
          </a:prstGeom>
          <a:noFill/>
        </p:spPr>
        <p:txBody>
          <a:bodyPr wrap="square" rtlCol="0">
            <a:spAutoFit/>
          </a:bodyPr>
          <a:lstStyle/>
          <a:p>
            <a:r>
              <a:rPr lang="en-US" sz="2800" dirty="0" smtClean="0"/>
              <a:t>The transgender movement has directed attention to public restrooms. </a:t>
            </a:r>
          </a:p>
        </p:txBody>
      </p:sp>
      <p:pic>
        <p:nvPicPr>
          <p:cNvPr id="2051" name="Picture 3"/>
          <p:cNvPicPr>
            <a:picLocks noChangeAspect="1" noChangeArrowheads="1"/>
          </p:cNvPicPr>
          <p:nvPr/>
        </p:nvPicPr>
        <p:blipFill>
          <a:blip r:embed="rId4" cstate="print"/>
          <a:srcRect/>
          <a:stretch>
            <a:fillRect/>
          </a:stretch>
        </p:blipFill>
        <p:spPr bwMode="auto">
          <a:xfrm rot="21128789">
            <a:off x="4371346" y="4822171"/>
            <a:ext cx="4930215" cy="1706999"/>
          </a:xfrm>
          <a:prstGeom prst="flowChartDocument">
            <a:avLst/>
          </a:prstGeom>
          <a:noFill/>
          <a:ln w="9525">
            <a:noFill/>
            <a:miter lim="800000"/>
            <a:headEnd/>
            <a:tailEnd/>
          </a:ln>
        </p:spPr>
      </p:pic>
      <p:sp>
        <p:nvSpPr>
          <p:cNvPr id="5" name="TextBox 4"/>
          <p:cNvSpPr txBox="1"/>
          <p:nvPr/>
        </p:nvSpPr>
        <p:spPr>
          <a:xfrm>
            <a:off x="4343400" y="1981200"/>
            <a:ext cx="4495800" cy="2362185"/>
          </a:xfrm>
          <a:prstGeom prst="rect">
            <a:avLst/>
          </a:prstGeom>
          <a:noFill/>
        </p:spPr>
        <p:txBody>
          <a:bodyPr wrap="square" rtlCol="0">
            <a:spAutoFit/>
          </a:bodyPr>
          <a:lstStyle/>
          <a:p>
            <a:pPr marL="236538" indent="-236538">
              <a:spcBef>
                <a:spcPts val="900"/>
              </a:spcBef>
              <a:buFont typeface="Arial" pitchFamily="34" charset="0"/>
              <a:buChar char="•"/>
            </a:pPr>
            <a:r>
              <a:rPr lang="en-US" sz="2800" dirty="0" smtClean="0"/>
              <a:t> Provides free choice about which bathroom people use </a:t>
            </a:r>
          </a:p>
          <a:p>
            <a:pPr marL="236538" indent="-236538">
              <a:spcBef>
                <a:spcPts val="900"/>
              </a:spcBef>
              <a:buFont typeface="Arial" pitchFamily="34" charset="0"/>
              <a:buChar char="•"/>
            </a:pPr>
            <a:r>
              <a:rPr lang="en-US" sz="2800" dirty="0" smtClean="0"/>
              <a:t>Challenges the binary labels that restrict access to “Women” and “Men.”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fade">
                                      <p:cBhvr>
                                        <p:cTn id="11"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ch8_rr1.jpg"/>
          <p:cNvPicPr>
            <a:picLocks noChangeAspect="1"/>
          </p:cNvPicPr>
          <p:nvPr/>
        </p:nvPicPr>
        <p:blipFill>
          <a:blip r:embed="rId3" cstate="print"/>
          <a:stretch>
            <a:fillRect/>
          </a:stretch>
        </p:blipFill>
        <p:spPr>
          <a:xfrm>
            <a:off x="6781800" y="304800"/>
            <a:ext cx="2143125" cy="2143125"/>
          </a:xfrm>
          <a:prstGeom prst="rect">
            <a:avLst/>
          </a:prstGeom>
        </p:spPr>
      </p:pic>
      <p:pic>
        <p:nvPicPr>
          <p:cNvPr id="10" name="Picture 9" descr="gender-restroom-1.gif"/>
          <p:cNvPicPr>
            <a:picLocks noChangeAspect="1"/>
          </p:cNvPicPr>
          <p:nvPr/>
        </p:nvPicPr>
        <p:blipFill>
          <a:blip r:embed="rId4" cstate="print"/>
          <a:srcRect r="3030" b="1515"/>
          <a:stretch>
            <a:fillRect/>
          </a:stretch>
        </p:blipFill>
        <p:spPr>
          <a:xfrm>
            <a:off x="2743200" y="1465658"/>
            <a:ext cx="3733800" cy="3792141"/>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pic>
        <p:nvPicPr>
          <p:cNvPr id="11" name="Picture 10" descr="ch8_rr4.jpg"/>
          <p:cNvPicPr>
            <a:picLocks noChangeAspect="1"/>
          </p:cNvPicPr>
          <p:nvPr/>
        </p:nvPicPr>
        <p:blipFill>
          <a:blip r:embed="rId5" cstate="print">
            <a:clrChange>
              <a:clrFrom>
                <a:srgbClr val="D37164"/>
              </a:clrFrom>
              <a:clrTo>
                <a:srgbClr val="D37164">
                  <a:alpha val="0"/>
                </a:srgbClr>
              </a:clrTo>
            </a:clrChange>
          </a:blip>
          <a:srcRect l="16667" t="1250" r="31667" b="5000"/>
          <a:stretch>
            <a:fillRect/>
          </a:stretch>
        </p:blipFill>
        <p:spPr>
          <a:xfrm rot="21331962">
            <a:off x="111170" y="3817841"/>
            <a:ext cx="2438400" cy="2949677"/>
          </a:xfrm>
          <a:prstGeom prst="rect">
            <a:avLst/>
          </a:prstGeom>
          <a:ln>
            <a:noFill/>
          </a:ln>
          <a:effectLst>
            <a:softEdge rad="317500"/>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1295400"/>
            <a:ext cx="4876800" cy="584775"/>
          </a:xfrm>
          <a:prstGeom prst="rect">
            <a:avLst/>
          </a:prstGeom>
          <a:noFill/>
        </p:spPr>
        <p:txBody>
          <a:bodyPr wrap="square" rtlCol="0">
            <a:spAutoFit/>
          </a:bodyPr>
          <a:lstStyle/>
          <a:p>
            <a:r>
              <a:rPr lang="en-US" sz="3200" b="1" dirty="0" smtClean="0">
                <a:solidFill>
                  <a:srgbClr val="92D050"/>
                </a:solidFill>
              </a:rPr>
              <a:t>Discussion Questions</a:t>
            </a:r>
            <a:endParaRPr lang="en-US" sz="3200" b="1" dirty="0">
              <a:solidFill>
                <a:srgbClr val="92D050"/>
              </a:solidFill>
            </a:endParaRPr>
          </a:p>
        </p:txBody>
      </p:sp>
      <p:sp>
        <p:nvSpPr>
          <p:cNvPr id="4" name="TextBox 3"/>
          <p:cNvSpPr txBox="1"/>
          <p:nvPr/>
        </p:nvSpPr>
        <p:spPr>
          <a:xfrm>
            <a:off x="609600" y="2133600"/>
            <a:ext cx="7239000" cy="4001095"/>
          </a:xfrm>
          <a:prstGeom prst="rect">
            <a:avLst/>
          </a:prstGeom>
          <a:noFill/>
        </p:spPr>
        <p:txBody>
          <a:bodyPr wrap="square" rtlCol="0">
            <a:spAutoFit/>
          </a:bodyPr>
          <a:lstStyle/>
          <a:p>
            <a:r>
              <a:rPr lang="en-US" sz="3200" dirty="0" smtClean="0"/>
              <a:t>Do you support the conventional “binary” restroom signs or not? Explain your position.</a:t>
            </a:r>
          </a:p>
          <a:p>
            <a:endParaRPr lang="en-US" sz="3200" dirty="0" smtClean="0"/>
          </a:p>
          <a:p>
            <a:r>
              <a:rPr lang="en-US" sz="3200" dirty="0" smtClean="0"/>
              <a:t>To help clarify where you stand on public restrooms, design signs that you would like to see used on your campus.</a:t>
            </a:r>
          </a:p>
          <a:p>
            <a:endParaRPr lang="en-US" sz="3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1509</TotalTime>
  <Words>399</Words>
  <Application>Microsoft Office PowerPoint</Application>
  <PresentationFormat>On-screen Show (4:3)</PresentationFormat>
  <Paragraphs>32</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Restrooms:   The Pursuit of Social Justice</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Bathrooms</dc:title>
  <dc:creator>Kimberlee</dc:creator>
  <cp:lastModifiedBy>Kimberlee</cp:lastModifiedBy>
  <cp:revision>7</cp:revision>
  <dcterms:created xsi:type="dcterms:W3CDTF">2016-01-11T22:30:22Z</dcterms:created>
  <dcterms:modified xsi:type="dcterms:W3CDTF">2016-01-27T18:33:12Z</dcterms:modified>
</cp:coreProperties>
</file>