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0" r:id="rId3"/>
    <p:sldId id="259" r:id="rId4"/>
    <p:sldId id="257" r:id="rId5"/>
    <p:sldId id="261" r:id="rId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589" autoAdjust="0"/>
  </p:normalViewPr>
  <p:slideViewPr>
    <p:cSldViewPr>
      <p:cViewPr varScale="1">
        <p:scale>
          <a:sx n="60" d="100"/>
          <a:sy n="60" d="100"/>
        </p:scale>
        <p:origin x="-84" y="-150"/>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2658" y="-96"/>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tx1"/>
                </a:solidFill>
              </a:defRPr>
            </a:pPr>
            <a:r>
              <a:rPr lang="en-US" dirty="0" smtClean="0">
                <a:solidFill>
                  <a:schemeClr val="tx1"/>
                </a:solidFill>
              </a:rPr>
              <a:t>Likelihood that police will search a driver’s car</a:t>
            </a:r>
            <a:endParaRPr lang="en-US" dirty="0">
              <a:solidFill>
                <a:schemeClr val="tx1"/>
              </a:solidFill>
            </a:endParaRPr>
          </a:p>
        </c:rich>
      </c:tx>
      <c:layout/>
    </c:title>
    <c:view3D>
      <c:rAngAx val="1"/>
    </c:view3D>
    <c:plotArea>
      <c:layout/>
      <c:bar3DChart>
        <c:barDir val="col"/>
        <c:grouping val="clustered"/>
        <c:ser>
          <c:idx val="1"/>
          <c:order val="0"/>
          <c:tx>
            <c:strRef>
              <c:f>Sheet1!$B$1</c:f>
              <c:strCache>
                <c:ptCount val="1"/>
                <c:pt idx="0">
                  <c:v>African American</c:v>
                </c:pt>
              </c:strCache>
            </c:strRef>
          </c:tx>
          <c:spPr>
            <a:scene3d>
              <a:camera prst="orthographicFront"/>
              <a:lightRig rig="threePt" dir="t"/>
            </a:scene3d>
            <a:sp3d prstMaterial="metal">
              <a:bevelT w="165100" prst="coolSlant"/>
            </a:sp3d>
          </c:spPr>
          <c:dLbls>
            <c:dLbl>
              <c:idx val="0"/>
              <c:layout>
                <c:manualLayout>
                  <c:x val="1.7921737055595344E-3"/>
                  <c:y val="0.10311761811023618"/>
                </c:manualLayout>
              </c:layout>
              <c:tx>
                <c:rich>
                  <a:bodyPr/>
                  <a:lstStyle/>
                  <a:p>
                    <a:r>
                      <a:rPr lang="en-US" sz="1600" b="1" dirty="0" smtClean="0">
                        <a:solidFill>
                          <a:schemeClr val="bg1"/>
                        </a:solidFill>
                      </a:rPr>
                      <a:t>2</a:t>
                    </a:r>
                    <a:r>
                      <a:rPr lang="en-US" dirty="0" smtClean="0"/>
                      <a:t>.2 times </a:t>
                    </a:r>
                  </a:p>
                  <a:p>
                    <a:r>
                      <a:rPr lang="en-US" dirty="0" smtClean="0"/>
                      <a:t>as likely</a:t>
                    </a:r>
                  </a:p>
                </c:rich>
              </c:tx>
              <c:showVal val="1"/>
            </c:dLbl>
            <c:dLbl>
              <c:idx val="1"/>
              <c:layout>
                <c:manualLayout>
                  <c:x val="-3.9915294679074278E-3"/>
                  <c:y val="0.10810810367454068"/>
                </c:manualLayout>
              </c:layout>
              <c:tx>
                <c:rich>
                  <a:bodyPr/>
                  <a:lstStyle/>
                  <a:p>
                    <a:r>
                      <a:rPr lang="en-US" sz="1600" b="1" dirty="0" smtClean="0">
                        <a:solidFill>
                          <a:schemeClr val="bg1"/>
                        </a:solidFill>
                      </a:rPr>
                      <a:t>5</a:t>
                    </a:r>
                    <a:r>
                      <a:rPr lang="en-US" dirty="0" smtClean="0"/>
                      <a:t>.2 times</a:t>
                    </a:r>
                  </a:p>
                  <a:p>
                    <a:r>
                      <a:rPr lang="en-US" dirty="0" smtClean="0"/>
                      <a:t>as likely</a:t>
                    </a:r>
                    <a:endParaRPr lang="en-US" dirty="0"/>
                  </a:p>
                </c:rich>
              </c:tx>
              <c:showVal val="1"/>
            </c:dLbl>
            <c:spPr>
              <a:solidFill>
                <a:srgbClr val="FFFFFF">
                  <a:alpha val="67059"/>
                </a:srgbClr>
              </a:solidFill>
            </c:spPr>
            <c:txPr>
              <a:bodyPr/>
              <a:lstStyle/>
              <a:p>
                <a:pPr>
                  <a:defRPr sz="1600" b="1">
                    <a:solidFill>
                      <a:schemeClr val="bg1"/>
                    </a:solidFill>
                  </a:defRPr>
                </a:pPr>
                <a:endParaRPr lang="en-US"/>
              </a:p>
            </c:txPr>
            <c:showVal val="1"/>
          </c:dLbls>
          <c:cat>
            <c:strRef>
              <c:f>Sheet1!$A$2:$A$3</c:f>
              <c:strCache>
                <c:ptCount val="2"/>
                <c:pt idx="0">
                  <c:v>Greensboro</c:v>
                </c:pt>
                <c:pt idx="1">
                  <c:v>Chicago</c:v>
                </c:pt>
              </c:strCache>
            </c:strRef>
          </c:cat>
          <c:val>
            <c:numRef>
              <c:f>Sheet1!$B$2:$B$3</c:f>
              <c:numCache>
                <c:formatCode>General</c:formatCode>
                <c:ptCount val="2"/>
                <c:pt idx="0">
                  <c:v>2.2000000000000002</c:v>
                </c:pt>
                <c:pt idx="1">
                  <c:v>5.2</c:v>
                </c:pt>
              </c:numCache>
            </c:numRef>
          </c:val>
        </c:ser>
        <c:ser>
          <c:idx val="2"/>
          <c:order val="1"/>
          <c:tx>
            <c:strRef>
              <c:f>Sheet1!$C$1</c:f>
              <c:strCache>
                <c:ptCount val="1"/>
                <c:pt idx="0">
                  <c:v>White</c:v>
                </c:pt>
              </c:strCache>
            </c:strRef>
          </c:tx>
          <c:spPr>
            <a:scene3d>
              <a:camera prst="orthographicFront"/>
              <a:lightRig rig="threePt" dir="t"/>
            </a:scene3d>
            <a:sp3d prstMaterial="metal">
              <a:bevelT w="165100" prst="coolSlant"/>
            </a:sp3d>
          </c:spPr>
          <c:cat>
            <c:strRef>
              <c:f>Sheet1!$A$2:$A$3</c:f>
              <c:strCache>
                <c:ptCount val="2"/>
                <c:pt idx="0">
                  <c:v>Greensboro</c:v>
                </c:pt>
                <c:pt idx="1">
                  <c:v>Chicago</c:v>
                </c:pt>
              </c:strCache>
            </c:strRef>
          </c:cat>
          <c:val>
            <c:numRef>
              <c:f>Sheet1!$C$2:$C$3</c:f>
              <c:numCache>
                <c:formatCode>General</c:formatCode>
                <c:ptCount val="2"/>
                <c:pt idx="0">
                  <c:v>1</c:v>
                </c:pt>
                <c:pt idx="1">
                  <c:v>1</c:v>
                </c:pt>
              </c:numCache>
            </c:numRef>
          </c:val>
        </c:ser>
        <c:gapWidth val="74"/>
        <c:gapDepth val="149"/>
        <c:shape val="box"/>
        <c:axId val="62516608"/>
        <c:axId val="108599936"/>
        <c:axId val="0"/>
      </c:bar3DChart>
      <c:catAx>
        <c:axId val="62516608"/>
        <c:scaling>
          <c:orientation val="minMax"/>
        </c:scaling>
        <c:axPos val="b"/>
        <c:majorTickMark val="none"/>
        <c:tickLblPos val="nextTo"/>
        <c:txPr>
          <a:bodyPr/>
          <a:lstStyle/>
          <a:p>
            <a:pPr>
              <a:defRPr>
                <a:solidFill>
                  <a:schemeClr val="tx1"/>
                </a:solidFill>
              </a:defRPr>
            </a:pPr>
            <a:endParaRPr lang="en-US"/>
          </a:p>
        </c:txPr>
        <c:crossAx val="108599936"/>
        <c:crosses val="autoZero"/>
        <c:auto val="1"/>
        <c:lblAlgn val="ctr"/>
        <c:lblOffset val="100"/>
      </c:catAx>
      <c:valAx>
        <c:axId val="108599936"/>
        <c:scaling>
          <c:orientation val="minMax"/>
        </c:scaling>
        <c:delete val="1"/>
        <c:axPos val="l"/>
        <c:numFmt formatCode="General" sourceLinked="1"/>
        <c:majorTickMark val="none"/>
        <c:tickLblPos val="none"/>
        <c:crossAx val="62516608"/>
        <c:crosses val="autoZero"/>
        <c:crossBetween val="between"/>
      </c:valAx>
    </c:plotArea>
    <c:legend>
      <c:legendPos val="b"/>
      <c:layout>
        <c:manualLayout>
          <c:xMode val="edge"/>
          <c:yMode val="edge"/>
          <c:x val="0.23676819374850874"/>
          <c:y val="0.92967667322834746"/>
          <c:w val="0.45373622047244089"/>
          <c:h val="5.7823326771653548E-2"/>
        </c:manualLayout>
      </c:layout>
      <c:txPr>
        <a:bodyPr/>
        <a:lstStyle/>
        <a:p>
          <a:pPr>
            <a:defRPr>
              <a:solidFill>
                <a:schemeClr val="tx1"/>
              </a:solidFill>
            </a:defRPr>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tx1"/>
                </a:solidFill>
              </a:defRPr>
            </a:pPr>
            <a:r>
              <a:rPr lang="en-US" dirty="0" smtClean="0">
                <a:solidFill>
                  <a:schemeClr val="tx1"/>
                </a:solidFill>
              </a:rPr>
              <a:t>Likelihood that police will find contraband</a:t>
            </a:r>
            <a:endParaRPr lang="en-US" dirty="0">
              <a:solidFill>
                <a:schemeClr val="tx1"/>
              </a:solidFill>
            </a:endParaRPr>
          </a:p>
        </c:rich>
      </c:tx>
      <c:layout/>
    </c:title>
    <c:view3D>
      <c:rAngAx val="1"/>
    </c:view3D>
    <c:plotArea>
      <c:layout/>
      <c:bar3DChart>
        <c:barDir val="col"/>
        <c:grouping val="clustered"/>
        <c:ser>
          <c:idx val="1"/>
          <c:order val="0"/>
          <c:tx>
            <c:strRef>
              <c:f>Sheet1!$B$1</c:f>
              <c:strCache>
                <c:ptCount val="1"/>
                <c:pt idx="0">
                  <c:v>African American</c:v>
                </c:pt>
              </c:strCache>
            </c:strRef>
          </c:tx>
          <c:spPr>
            <a:scene3d>
              <a:camera prst="orthographicFront"/>
              <a:lightRig rig="threePt" dir="t"/>
            </a:scene3d>
            <a:sp3d prstMaterial="metal">
              <a:bevelT w="165100" prst="coolSlant"/>
            </a:sp3d>
          </c:spPr>
          <c:cat>
            <c:strRef>
              <c:f>Sheet1!$A$2:$A$3</c:f>
              <c:strCache>
                <c:ptCount val="2"/>
                <c:pt idx="0">
                  <c:v>Greensboro</c:v>
                </c:pt>
                <c:pt idx="1">
                  <c:v>Chicago</c:v>
                </c:pt>
              </c:strCache>
            </c:strRef>
          </c:cat>
          <c:val>
            <c:numRef>
              <c:f>Sheet1!$B$2:$B$3</c:f>
              <c:numCache>
                <c:formatCode>General</c:formatCode>
                <c:ptCount val="2"/>
                <c:pt idx="0">
                  <c:v>1</c:v>
                </c:pt>
                <c:pt idx="1">
                  <c:v>1</c:v>
                </c:pt>
              </c:numCache>
            </c:numRef>
          </c:val>
        </c:ser>
        <c:ser>
          <c:idx val="2"/>
          <c:order val="1"/>
          <c:tx>
            <c:strRef>
              <c:f>Sheet1!$C$1</c:f>
              <c:strCache>
                <c:ptCount val="1"/>
                <c:pt idx="0">
                  <c:v>White</c:v>
                </c:pt>
              </c:strCache>
            </c:strRef>
          </c:tx>
          <c:spPr>
            <a:scene3d>
              <a:camera prst="orthographicFront"/>
              <a:lightRig rig="threePt" dir="t"/>
            </a:scene3d>
            <a:sp3d prstMaterial="metal">
              <a:bevelT w="165100" prst="coolSlant"/>
            </a:sp3d>
          </c:spPr>
          <c:dLbls>
            <c:dLbl>
              <c:idx val="0"/>
              <c:layout>
                <c:manualLayout>
                  <c:x val="0"/>
                  <c:y val="0.13255813953488371"/>
                </c:manualLayout>
              </c:layout>
              <c:tx>
                <c:rich>
                  <a:bodyPr/>
                  <a:lstStyle/>
                  <a:p>
                    <a:r>
                      <a:rPr lang="en-US" b="1" dirty="0" smtClean="0">
                        <a:solidFill>
                          <a:schemeClr val="bg1"/>
                        </a:solidFill>
                      </a:rPr>
                      <a:t>1.25 </a:t>
                    </a:r>
                    <a:r>
                      <a:rPr lang="en-US" dirty="0" smtClean="0"/>
                      <a:t>times </a:t>
                    </a:r>
                  </a:p>
                  <a:p>
                    <a:r>
                      <a:rPr lang="en-US" dirty="0" smtClean="0"/>
                      <a:t>as likely</a:t>
                    </a:r>
                    <a:endParaRPr lang="en-US" dirty="0"/>
                  </a:p>
                </c:rich>
              </c:tx>
              <c:showVal val="1"/>
            </c:dLbl>
            <c:dLbl>
              <c:idx val="1"/>
              <c:layout>
                <c:manualLayout>
                  <c:x val="1.7921146953405037E-3"/>
                  <c:y val="0.13953488372093048"/>
                </c:manualLayout>
              </c:layout>
              <c:tx>
                <c:rich>
                  <a:bodyPr/>
                  <a:lstStyle/>
                  <a:p>
                    <a:r>
                      <a:rPr lang="en-US" b="1" dirty="0" smtClean="0">
                        <a:solidFill>
                          <a:schemeClr val="bg1"/>
                        </a:solidFill>
                      </a:rPr>
                      <a:t>1</a:t>
                    </a:r>
                    <a:r>
                      <a:rPr lang="en-US" dirty="0" smtClean="0"/>
                      <a:t>.4 times </a:t>
                    </a:r>
                  </a:p>
                  <a:p>
                    <a:r>
                      <a:rPr lang="en-US" dirty="0" smtClean="0"/>
                      <a:t>as likely</a:t>
                    </a:r>
                    <a:endParaRPr lang="en-US" dirty="0"/>
                  </a:p>
                </c:rich>
              </c:tx>
              <c:showVal val="1"/>
            </c:dLbl>
            <c:spPr>
              <a:solidFill>
                <a:srgbClr val="FFFFFF">
                  <a:alpha val="67059"/>
                </a:srgbClr>
              </a:solidFill>
            </c:spPr>
            <c:txPr>
              <a:bodyPr/>
              <a:lstStyle/>
              <a:p>
                <a:pPr>
                  <a:defRPr b="1">
                    <a:solidFill>
                      <a:schemeClr val="bg1"/>
                    </a:solidFill>
                  </a:defRPr>
                </a:pPr>
                <a:endParaRPr lang="en-US"/>
              </a:p>
            </c:txPr>
            <c:showVal val="1"/>
          </c:dLbls>
          <c:cat>
            <c:strRef>
              <c:f>Sheet1!$A$2:$A$3</c:f>
              <c:strCache>
                <c:ptCount val="2"/>
                <c:pt idx="0">
                  <c:v>Greensboro</c:v>
                </c:pt>
                <c:pt idx="1">
                  <c:v>Chicago</c:v>
                </c:pt>
              </c:strCache>
            </c:strRef>
          </c:cat>
          <c:val>
            <c:numRef>
              <c:f>Sheet1!$C$2:$C$3</c:f>
              <c:numCache>
                <c:formatCode>General</c:formatCode>
                <c:ptCount val="2"/>
                <c:pt idx="0">
                  <c:v>1.25</c:v>
                </c:pt>
                <c:pt idx="1">
                  <c:v>1.4</c:v>
                </c:pt>
              </c:numCache>
            </c:numRef>
          </c:val>
        </c:ser>
        <c:gapWidth val="75"/>
        <c:shape val="box"/>
        <c:axId val="136092288"/>
        <c:axId val="137750400"/>
        <c:axId val="0"/>
      </c:bar3DChart>
      <c:catAx>
        <c:axId val="136092288"/>
        <c:scaling>
          <c:orientation val="minMax"/>
        </c:scaling>
        <c:axPos val="b"/>
        <c:majorTickMark val="none"/>
        <c:tickLblPos val="nextTo"/>
        <c:txPr>
          <a:bodyPr/>
          <a:lstStyle/>
          <a:p>
            <a:pPr>
              <a:defRPr>
                <a:solidFill>
                  <a:schemeClr val="tx1"/>
                </a:solidFill>
              </a:defRPr>
            </a:pPr>
            <a:endParaRPr lang="en-US"/>
          </a:p>
        </c:txPr>
        <c:crossAx val="137750400"/>
        <c:crosses val="autoZero"/>
        <c:auto val="1"/>
        <c:lblAlgn val="ctr"/>
        <c:lblOffset val="100"/>
      </c:catAx>
      <c:valAx>
        <c:axId val="137750400"/>
        <c:scaling>
          <c:orientation val="minMax"/>
        </c:scaling>
        <c:delete val="1"/>
        <c:axPos val="l"/>
        <c:numFmt formatCode="General" sourceLinked="1"/>
        <c:majorTickMark val="none"/>
        <c:tickLblPos val="none"/>
        <c:crossAx val="136092288"/>
        <c:crosses val="autoZero"/>
        <c:crossBetween val="between"/>
      </c:valAx>
    </c:plotArea>
    <c:legend>
      <c:legendPos val="b"/>
      <c:layout/>
      <c:txPr>
        <a:bodyPr/>
        <a:lstStyle/>
        <a:p>
          <a:pPr>
            <a:defRPr>
              <a:solidFill>
                <a:schemeClr val="tx1"/>
              </a:solidFill>
            </a:defRPr>
          </a:pPr>
          <a:endParaRPr lang="en-US"/>
        </a:p>
      </c:txPr>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tx1"/>
                </a:solidFill>
              </a:defRPr>
            </a:pPr>
            <a:r>
              <a:rPr lang="en-US" dirty="0" smtClean="0">
                <a:solidFill>
                  <a:schemeClr val="tx1"/>
                </a:solidFill>
              </a:rPr>
              <a:t>Likelihood that police will search a driver’s car</a:t>
            </a:r>
            <a:endParaRPr lang="en-US" dirty="0">
              <a:solidFill>
                <a:schemeClr val="tx1"/>
              </a:solidFill>
            </a:endParaRPr>
          </a:p>
        </c:rich>
      </c:tx>
      <c:layout/>
    </c:title>
    <c:view3D>
      <c:rAngAx val="1"/>
    </c:view3D>
    <c:plotArea>
      <c:layout/>
      <c:bar3DChart>
        <c:barDir val="col"/>
        <c:grouping val="clustered"/>
        <c:ser>
          <c:idx val="1"/>
          <c:order val="0"/>
          <c:tx>
            <c:strRef>
              <c:f>Sheet1!$B$1</c:f>
              <c:strCache>
                <c:ptCount val="1"/>
                <c:pt idx="0">
                  <c:v>African American</c:v>
                </c:pt>
              </c:strCache>
            </c:strRef>
          </c:tx>
          <c:spPr>
            <a:scene3d>
              <a:camera prst="orthographicFront"/>
              <a:lightRig rig="threePt" dir="t"/>
            </a:scene3d>
            <a:sp3d prstMaterial="metal">
              <a:bevelT w="165100" prst="coolSlant"/>
            </a:sp3d>
          </c:spPr>
          <c:dLbls>
            <c:dLbl>
              <c:idx val="0"/>
              <c:layout>
                <c:manualLayout>
                  <c:x val="1.7466972878390202E-2"/>
                  <c:y val="0.10311729002624671"/>
                </c:manualLayout>
              </c:layout>
              <c:tx>
                <c:rich>
                  <a:bodyPr/>
                  <a:lstStyle/>
                  <a:p>
                    <a:r>
                      <a:rPr lang="en-US" sz="1400" b="1" dirty="0" smtClean="0">
                        <a:solidFill>
                          <a:schemeClr val="bg1"/>
                        </a:solidFill>
                      </a:rPr>
                      <a:t>2</a:t>
                    </a:r>
                    <a:r>
                      <a:rPr lang="en-US" dirty="0" smtClean="0"/>
                      <a:t>.2 times </a:t>
                    </a:r>
                  </a:p>
                  <a:p>
                    <a:r>
                      <a:rPr lang="en-US" dirty="0" smtClean="0"/>
                      <a:t>as likely</a:t>
                    </a:r>
                  </a:p>
                </c:rich>
              </c:tx>
              <c:showVal val="1"/>
            </c:dLbl>
            <c:dLbl>
              <c:idx val="1"/>
              <c:layout>
                <c:manualLayout>
                  <c:x val="2.2794103862017249E-2"/>
                  <c:y val="0.11227477034120757"/>
                </c:manualLayout>
              </c:layout>
              <c:tx>
                <c:rich>
                  <a:bodyPr/>
                  <a:lstStyle/>
                  <a:p>
                    <a:r>
                      <a:rPr lang="en-US" sz="1400" b="1" dirty="0" smtClean="0">
                        <a:solidFill>
                          <a:schemeClr val="bg1"/>
                        </a:solidFill>
                      </a:rPr>
                      <a:t>5</a:t>
                    </a:r>
                    <a:r>
                      <a:rPr lang="en-US" dirty="0" smtClean="0"/>
                      <a:t>.2 times</a:t>
                    </a:r>
                  </a:p>
                  <a:p>
                    <a:r>
                      <a:rPr lang="en-US" dirty="0" smtClean="0"/>
                      <a:t>as likely</a:t>
                    </a:r>
                    <a:endParaRPr lang="en-US" dirty="0"/>
                  </a:p>
                </c:rich>
              </c:tx>
              <c:showVal val="1"/>
            </c:dLbl>
            <c:spPr>
              <a:noFill/>
            </c:spPr>
            <c:txPr>
              <a:bodyPr/>
              <a:lstStyle/>
              <a:p>
                <a:pPr>
                  <a:defRPr sz="1400" b="1">
                    <a:solidFill>
                      <a:schemeClr val="bg1"/>
                    </a:solidFill>
                  </a:defRPr>
                </a:pPr>
                <a:endParaRPr lang="en-US"/>
              </a:p>
            </c:txPr>
            <c:showVal val="1"/>
          </c:dLbls>
          <c:cat>
            <c:strRef>
              <c:f>Sheet1!$A$2:$A$3</c:f>
              <c:strCache>
                <c:ptCount val="2"/>
                <c:pt idx="0">
                  <c:v>Greensboro</c:v>
                </c:pt>
                <c:pt idx="1">
                  <c:v>Chicago</c:v>
                </c:pt>
              </c:strCache>
            </c:strRef>
          </c:cat>
          <c:val>
            <c:numRef>
              <c:f>Sheet1!$B$2:$B$3</c:f>
              <c:numCache>
                <c:formatCode>General</c:formatCode>
                <c:ptCount val="2"/>
                <c:pt idx="0">
                  <c:v>2.2000000000000002</c:v>
                </c:pt>
                <c:pt idx="1">
                  <c:v>5.2</c:v>
                </c:pt>
              </c:numCache>
            </c:numRef>
          </c:val>
        </c:ser>
        <c:ser>
          <c:idx val="2"/>
          <c:order val="1"/>
          <c:tx>
            <c:strRef>
              <c:f>Sheet1!$C$1</c:f>
              <c:strCache>
                <c:ptCount val="1"/>
                <c:pt idx="0">
                  <c:v>White</c:v>
                </c:pt>
              </c:strCache>
            </c:strRef>
          </c:tx>
          <c:spPr>
            <a:scene3d>
              <a:camera prst="orthographicFront"/>
              <a:lightRig rig="threePt" dir="t"/>
            </a:scene3d>
            <a:sp3d prstMaterial="metal">
              <a:bevelT w="165100" prst="coolSlant"/>
            </a:sp3d>
          </c:spPr>
          <c:cat>
            <c:strRef>
              <c:f>Sheet1!$A$2:$A$3</c:f>
              <c:strCache>
                <c:ptCount val="2"/>
                <c:pt idx="0">
                  <c:v>Greensboro</c:v>
                </c:pt>
                <c:pt idx="1">
                  <c:v>Chicago</c:v>
                </c:pt>
              </c:strCache>
            </c:strRef>
          </c:cat>
          <c:val>
            <c:numRef>
              <c:f>Sheet1!$C$2:$C$3</c:f>
              <c:numCache>
                <c:formatCode>General</c:formatCode>
                <c:ptCount val="2"/>
                <c:pt idx="0">
                  <c:v>1</c:v>
                </c:pt>
                <c:pt idx="1">
                  <c:v>1</c:v>
                </c:pt>
              </c:numCache>
            </c:numRef>
          </c:val>
        </c:ser>
        <c:gapWidth val="74"/>
        <c:gapDepth val="149"/>
        <c:shape val="box"/>
        <c:axId val="49085440"/>
        <c:axId val="49095424"/>
        <c:axId val="0"/>
      </c:bar3DChart>
      <c:catAx>
        <c:axId val="49085440"/>
        <c:scaling>
          <c:orientation val="minMax"/>
        </c:scaling>
        <c:axPos val="b"/>
        <c:majorTickMark val="none"/>
        <c:tickLblPos val="nextTo"/>
        <c:txPr>
          <a:bodyPr/>
          <a:lstStyle/>
          <a:p>
            <a:pPr>
              <a:defRPr>
                <a:solidFill>
                  <a:schemeClr val="tx1"/>
                </a:solidFill>
              </a:defRPr>
            </a:pPr>
            <a:endParaRPr lang="en-US"/>
          </a:p>
        </c:txPr>
        <c:crossAx val="49095424"/>
        <c:crosses val="autoZero"/>
        <c:auto val="1"/>
        <c:lblAlgn val="ctr"/>
        <c:lblOffset val="100"/>
      </c:catAx>
      <c:valAx>
        <c:axId val="49095424"/>
        <c:scaling>
          <c:orientation val="minMax"/>
        </c:scaling>
        <c:delete val="1"/>
        <c:axPos val="l"/>
        <c:numFmt formatCode="General" sourceLinked="1"/>
        <c:majorTickMark val="none"/>
        <c:tickLblPos val="none"/>
        <c:crossAx val="49085440"/>
        <c:crosses val="autoZero"/>
        <c:crossBetween val="between"/>
      </c:valAx>
    </c:plotArea>
    <c:legend>
      <c:legendPos val="b"/>
      <c:layout>
        <c:manualLayout>
          <c:xMode val="edge"/>
          <c:yMode val="edge"/>
          <c:x val="6.4545931758530309E-2"/>
          <c:y val="0.92967667322834779"/>
          <c:w val="0.81762510936132993"/>
          <c:h val="5.7823326771653541E-2"/>
        </c:manualLayout>
      </c:layout>
      <c:txPr>
        <a:bodyPr/>
        <a:lstStyle/>
        <a:p>
          <a:pPr>
            <a:defRPr>
              <a:solidFill>
                <a:schemeClr val="tx1"/>
              </a:solidFill>
            </a:defRPr>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tx1"/>
                </a:solidFill>
              </a:defRPr>
            </a:pPr>
            <a:r>
              <a:rPr lang="en-US" dirty="0" smtClean="0">
                <a:solidFill>
                  <a:schemeClr val="tx1"/>
                </a:solidFill>
              </a:rPr>
              <a:t>Likelihood that police will find contraband</a:t>
            </a:r>
            <a:endParaRPr lang="en-US" dirty="0">
              <a:solidFill>
                <a:schemeClr val="tx1"/>
              </a:solidFill>
            </a:endParaRPr>
          </a:p>
        </c:rich>
      </c:tx>
      <c:layout/>
    </c:title>
    <c:view3D>
      <c:rAngAx val="1"/>
    </c:view3D>
    <c:plotArea>
      <c:layout/>
      <c:bar3DChart>
        <c:barDir val="col"/>
        <c:grouping val="clustered"/>
        <c:ser>
          <c:idx val="1"/>
          <c:order val="0"/>
          <c:tx>
            <c:strRef>
              <c:f>Sheet1!$B$1</c:f>
              <c:strCache>
                <c:ptCount val="1"/>
                <c:pt idx="0">
                  <c:v>African American</c:v>
                </c:pt>
              </c:strCache>
            </c:strRef>
          </c:tx>
          <c:spPr>
            <a:scene3d>
              <a:camera prst="orthographicFront"/>
              <a:lightRig rig="threePt" dir="t"/>
            </a:scene3d>
            <a:sp3d prstMaterial="metal">
              <a:bevelT w="165100" prst="coolSlant"/>
            </a:sp3d>
          </c:spPr>
          <c:cat>
            <c:strRef>
              <c:f>Sheet1!$A$2:$A$3</c:f>
              <c:strCache>
                <c:ptCount val="2"/>
                <c:pt idx="0">
                  <c:v>Greensboro</c:v>
                </c:pt>
                <c:pt idx="1">
                  <c:v>Chicago</c:v>
                </c:pt>
              </c:strCache>
            </c:strRef>
          </c:cat>
          <c:val>
            <c:numRef>
              <c:f>Sheet1!$B$2:$B$3</c:f>
              <c:numCache>
                <c:formatCode>General</c:formatCode>
                <c:ptCount val="2"/>
                <c:pt idx="0">
                  <c:v>1</c:v>
                </c:pt>
                <c:pt idx="1">
                  <c:v>1</c:v>
                </c:pt>
              </c:numCache>
            </c:numRef>
          </c:val>
        </c:ser>
        <c:ser>
          <c:idx val="2"/>
          <c:order val="1"/>
          <c:tx>
            <c:strRef>
              <c:f>Sheet1!$C$1</c:f>
              <c:strCache>
                <c:ptCount val="1"/>
                <c:pt idx="0">
                  <c:v>White</c:v>
                </c:pt>
              </c:strCache>
            </c:strRef>
          </c:tx>
          <c:spPr>
            <a:scene3d>
              <a:camera prst="orthographicFront"/>
              <a:lightRig rig="threePt" dir="t"/>
            </a:scene3d>
            <a:sp3d prstMaterial="metal">
              <a:bevelT w="165100" prst="coolSlant"/>
            </a:sp3d>
          </c:spPr>
          <c:dLbls>
            <c:dLbl>
              <c:idx val="0"/>
              <c:layout>
                <c:manualLayout>
                  <c:x val="2.2988505747126436E-2"/>
                  <c:y val="0.12432746832571855"/>
                </c:manualLayout>
              </c:layout>
              <c:tx>
                <c:rich>
                  <a:bodyPr/>
                  <a:lstStyle/>
                  <a:p>
                    <a:r>
                      <a:rPr lang="en-US" sz="1400" b="1" dirty="0" smtClean="0">
                        <a:solidFill>
                          <a:schemeClr val="bg1"/>
                        </a:solidFill>
                      </a:rPr>
                      <a:t>1</a:t>
                    </a:r>
                    <a:r>
                      <a:rPr lang="en-US" b="1" dirty="0" smtClean="0">
                        <a:solidFill>
                          <a:schemeClr val="bg1"/>
                        </a:solidFill>
                      </a:rPr>
                      <a:t>.25 </a:t>
                    </a:r>
                    <a:r>
                      <a:rPr lang="en-US" dirty="0" smtClean="0"/>
                      <a:t>times </a:t>
                    </a:r>
                  </a:p>
                  <a:p>
                    <a:r>
                      <a:rPr lang="en-US" dirty="0" smtClean="0"/>
                      <a:t>as likely</a:t>
                    </a:r>
                    <a:endParaRPr lang="en-US" dirty="0"/>
                  </a:p>
                </c:rich>
              </c:tx>
              <c:showVal val="1"/>
            </c:dLbl>
            <c:dLbl>
              <c:idx val="1"/>
              <c:layout>
                <c:manualLayout>
                  <c:x val="2.7654086342655444E-2"/>
                  <c:y val="0.12718900878130973"/>
                </c:manualLayout>
              </c:layout>
              <c:tx>
                <c:rich>
                  <a:bodyPr/>
                  <a:lstStyle/>
                  <a:p>
                    <a:r>
                      <a:rPr lang="en-US" sz="1400" b="1" dirty="0" smtClean="0">
                        <a:solidFill>
                          <a:schemeClr val="bg1"/>
                        </a:solidFill>
                      </a:rPr>
                      <a:t>1</a:t>
                    </a:r>
                    <a:r>
                      <a:rPr lang="en-US" dirty="0" smtClean="0"/>
                      <a:t>.4 times </a:t>
                    </a:r>
                  </a:p>
                  <a:p>
                    <a:r>
                      <a:rPr lang="en-US" dirty="0" smtClean="0"/>
                      <a:t>as likely</a:t>
                    </a:r>
                    <a:endParaRPr lang="en-US" dirty="0"/>
                  </a:p>
                </c:rich>
              </c:tx>
              <c:showVal val="1"/>
            </c:dLbl>
            <c:spPr>
              <a:noFill/>
            </c:spPr>
            <c:txPr>
              <a:bodyPr/>
              <a:lstStyle/>
              <a:p>
                <a:pPr>
                  <a:defRPr sz="1400" b="1">
                    <a:solidFill>
                      <a:schemeClr val="bg1"/>
                    </a:solidFill>
                  </a:defRPr>
                </a:pPr>
                <a:endParaRPr lang="en-US"/>
              </a:p>
            </c:txPr>
            <c:showVal val="1"/>
          </c:dLbls>
          <c:cat>
            <c:strRef>
              <c:f>Sheet1!$A$2:$A$3</c:f>
              <c:strCache>
                <c:ptCount val="2"/>
                <c:pt idx="0">
                  <c:v>Greensboro</c:v>
                </c:pt>
                <c:pt idx="1">
                  <c:v>Chicago</c:v>
                </c:pt>
              </c:strCache>
            </c:strRef>
          </c:cat>
          <c:val>
            <c:numRef>
              <c:f>Sheet1!$C$2:$C$3</c:f>
              <c:numCache>
                <c:formatCode>General</c:formatCode>
                <c:ptCount val="2"/>
                <c:pt idx="0">
                  <c:v>1.25</c:v>
                </c:pt>
                <c:pt idx="1">
                  <c:v>1.4</c:v>
                </c:pt>
              </c:numCache>
            </c:numRef>
          </c:val>
        </c:ser>
        <c:gapWidth val="75"/>
        <c:shape val="box"/>
        <c:axId val="49207168"/>
        <c:axId val="49208704"/>
        <c:axId val="0"/>
      </c:bar3DChart>
      <c:catAx>
        <c:axId val="49207168"/>
        <c:scaling>
          <c:orientation val="minMax"/>
        </c:scaling>
        <c:axPos val="b"/>
        <c:majorTickMark val="none"/>
        <c:tickLblPos val="nextTo"/>
        <c:txPr>
          <a:bodyPr/>
          <a:lstStyle/>
          <a:p>
            <a:pPr>
              <a:defRPr>
                <a:solidFill>
                  <a:schemeClr val="tx1"/>
                </a:solidFill>
              </a:defRPr>
            </a:pPr>
            <a:endParaRPr lang="en-US"/>
          </a:p>
        </c:txPr>
        <c:crossAx val="49208704"/>
        <c:crosses val="autoZero"/>
        <c:auto val="1"/>
        <c:lblAlgn val="ctr"/>
        <c:lblOffset val="100"/>
      </c:catAx>
      <c:valAx>
        <c:axId val="49208704"/>
        <c:scaling>
          <c:orientation val="minMax"/>
        </c:scaling>
        <c:delete val="1"/>
        <c:axPos val="l"/>
        <c:numFmt formatCode="General" sourceLinked="1"/>
        <c:majorTickMark val="none"/>
        <c:tickLblPos val="none"/>
        <c:crossAx val="49207168"/>
        <c:crosses val="autoZero"/>
        <c:crossBetween val="between"/>
      </c:valAx>
    </c:plotArea>
    <c:legend>
      <c:legendPos val="b"/>
      <c:layout>
        <c:manualLayout>
          <c:xMode val="edge"/>
          <c:yMode val="edge"/>
          <c:x val="5.2491401936827033E-2"/>
          <c:y val="0.9305448624477497"/>
          <c:w val="0.87777559055118293"/>
          <c:h val="5.7109458539904727E-2"/>
        </c:manualLayout>
      </c:layout>
      <c:txPr>
        <a:bodyPr/>
        <a:lstStyle/>
        <a:p>
          <a:pPr>
            <a:defRPr>
              <a:solidFill>
                <a:schemeClr val="tx1"/>
              </a:solidFill>
            </a:defRPr>
          </a:pPr>
          <a:endParaRPr lang="en-US"/>
        </a:p>
      </c:txPr>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1" tIns="48326" rIns="96651" bIns="48326"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1" tIns="48326" rIns="96651" bIns="48326" rtlCol="0"/>
          <a:lstStyle>
            <a:lvl1pPr algn="r">
              <a:defRPr sz="1200"/>
            </a:lvl1pPr>
          </a:lstStyle>
          <a:p>
            <a:fld id="{87B880FA-3B8F-4B11-AF11-FB55FF519760}" type="datetimeFigureOut">
              <a:rPr lang="en-US" smtClean="0"/>
              <a:pPr/>
              <a:t>1/27/2016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3"/>
            <a:ext cx="3169920" cy="480060"/>
          </a:xfrm>
          <a:prstGeom prst="rect">
            <a:avLst/>
          </a:prstGeom>
        </p:spPr>
        <p:txBody>
          <a:bodyPr vert="horz" lIns="96651" tIns="48326" rIns="96651" bIns="48326"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3"/>
            <a:ext cx="3169920" cy="480060"/>
          </a:xfrm>
          <a:prstGeom prst="rect">
            <a:avLst/>
          </a:prstGeom>
        </p:spPr>
        <p:txBody>
          <a:bodyPr vert="horz" lIns="96651" tIns="48326" rIns="96651" bIns="48326" rtlCol="0" anchor="b"/>
          <a:lstStyle>
            <a:lvl1pPr algn="r">
              <a:defRPr sz="1200"/>
            </a:lvl1pPr>
          </a:lstStyle>
          <a:p>
            <a:fld id="{5D54E11F-6195-434E-8535-EE36457C243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recent years, the nation has become aware of racial bias in the operation of the criminal justice system. Specifically, police have been charged with using excessive force against unarmed African American men—leading to claims that “black lives matter.” An even more pervasive problem is the charge that police are more likely to stop and search African American motorists. But how true is this charge? Investigative reporters from </a:t>
            </a:r>
            <a:r>
              <a:rPr lang="en-US" i="1" baseline="0" dirty="0" smtClean="0"/>
              <a:t>The New York Times</a:t>
            </a:r>
            <a:r>
              <a:rPr lang="en-US" i="0" baseline="0" dirty="0" smtClean="0"/>
              <a:t> gathered official data from cities that monitor and record police behavior and reached a disturbing conclusion. </a:t>
            </a:r>
          </a:p>
          <a:p>
            <a:endParaRPr lang="en-US" i="0" baseline="0" dirty="0" smtClean="0"/>
          </a:p>
          <a:p>
            <a:endParaRPr lang="en-US" i="0" baseline="0" dirty="0" smtClean="0"/>
          </a:p>
          <a:p>
            <a:r>
              <a:rPr lang="en-US" sz="1000" dirty="0" smtClean="0"/>
              <a:t>Source: Based on material in  </a:t>
            </a:r>
            <a:r>
              <a:rPr lang="en-US" sz="1000" dirty="0" err="1" smtClean="0"/>
              <a:t>LaFraniere</a:t>
            </a:r>
            <a:r>
              <a:rPr lang="en-US" sz="1000" dirty="0" smtClean="0"/>
              <a:t>, Sharon and Andrew W. </a:t>
            </a:r>
            <a:r>
              <a:rPr lang="en-US" sz="1000" dirty="0" err="1" smtClean="0"/>
              <a:t>Lehren</a:t>
            </a:r>
            <a:r>
              <a:rPr lang="en-US" sz="1000" dirty="0" smtClean="0"/>
              <a:t>, “The Disproportionate Risks of Driving While Black,” </a:t>
            </a:r>
            <a:r>
              <a:rPr lang="en-US" sz="1000" i="1" dirty="0" smtClean="0"/>
              <a:t>The New York Times</a:t>
            </a:r>
            <a:r>
              <a:rPr lang="en-US" sz="1000" dirty="0" smtClean="0"/>
              <a:t>, October 24, 2015.  http://www.nytimes.com/2015/10/25/us/racial-disparity-traffic-stops-driving-black.html</a:t>
            </a:r>
          </a:p>
          <a:p>
            <a:endParaRPr lang="en-US" sz="1000" dirty="0" smtClean="0"/>
          </a:p>
          <a:p>
            <a:r>
              <a:rPr lang="en-US" sz="1000" dirty="0" smtClean="0"/>
              <a:t>Image source:  </a:t>
            </a:r>
            <a:r>
              <a:rPr lang="en-US" sz="1000" dirty="0" err="1" smtClean="0"/>
              <a:t>Masterfile</a:t>
            </a:r>
            <a:r>
              <a:rPr lang="en-US" sz="1000" dirty="0" smtClean="0"/>
              <a:t> (digital license)</a:t>
            </a:r>
            <a:endParaRPr lang="en-US" sz="1000" dirty="0"/>
          </a:p>
        </p:txBody>
      </p:sp>
      <p:sp>
        <p:nvSpPr>
          <p:cNvPr id="4" name="Slide Number Placeholder 3"/>
          <p:cNvSpPr>
            <a:spLocks noGrp="1"/>
          </p:cNvSpPr>
          <p:nvPr>
            <p:ph type="sldNum" sz="quarter" idx="10"/>
          </p:nvPr>
        </p:nvSpPr>
        <p:spPr/>
        <p:txBody>
          <a:bodyPr/>
          <a:lstStyle/>
          <a:p>
            <a:fld id="{5D54E11F-6195-434E-8535-EE36457C243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are data from two cities, Greensboro, North Carolina, and Chicago, Illinois. In Greensboro, police were 2.2 times as likely to stop and search an African American motorist compared to a white motorist. In Chicago, the data tell us, police were 5.2 times as likely to stop and search an African American motorist compared to a white motorist. This pattern of being more likely to stop and search black motorists compared to white motorists was found to exist in every city and state keeping these records.</a:t>
            </a:r>
            <a:endParaRPr lang="en-US" dirty="0"/>
          </a:p>
        </p:txBody>
      </p:sp>
      <p:sp>
        <p:nvSpPr>
          <p:cNvPr id="4" name="Slide Number Placeholder 3"/>
          <p:cNvSpPr>
            <a:spLocks noGrp="1"/>
          </p:cNvSpPr>
          <p:nvPr>
            <p:ph type="sldNum" sz="quarter" idx="10"/>
          </p:nvPr>
        </p:nvSpPr>
        <p:spPr/>
        <p:txBody>
          <a:bodyPr/>
          <a:lstStyle/>
          <a:p>
            <a:fld id="{5D54E11F-6195-434E-8535-EE36457C243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possible explanation</a:t>
            </a:r>
            <a:r>
              <a:rPr lang="en-US" baseline="0" dirty="0" smtClean="0"/>
              <a:t> for this racial disparity is that African American motorists are more likely than white motorists to be carrying illegal drugs or weapons. So the investigators determined the likelihood that, once stopped and searched, a motorist was found to have contraband. In Greensboro, white motorists were 1.25 times as likely as black motorists to have contraband.  In Chicago, white motorists were 1.4 times as likely as black motorists to have contraband. This pattern was found to exist in all but one of the cities and states providing data.</a:t>
            </a:r>
            <a:endParaRPr lang="en-US" dirty="0"/>
          </a:p>
        </p:txBody>
      </p:sp>
      <p:sp>
        <p:nvSpPr>
          <p:cNvPr id="4" name="Slide Number Placeholder 3"/>
          <p:cNvSpPr>
            <a:spLocks noGrp="1"/>
          </p:cNvSpPr>
          <p:nvPr>
            <p:ph type="sldNum" sz="quarter" idx="10"/>
          </p:nvPr>
        </p:nvSpPr>
        <p:spPr/>
        <p:txBody>
          <a:bodyPr/>
          <a:lstStyle/>
          <a:p>
            <a:fld id="{5D54E11F-6195-434E-8535-EE36457C243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Comparing the two sets of numbers, the evidence suggests that police</a:t>
            </a:r>
            <a:r>
              <a:rPr lang="en-US" baseline="0" dirty="0" smtClean="0"/>
              <a:t> stopping and searching </a:t>
            </a:r>
            <a:r>
              <a:rPr lang="en-US" dirty="0" smtClean="0"/>
              <a:t>African American motorists cannot</a:t>
            </a:r>
            <a:r>
              <a:rPr lang="en-US" baseline="0" dirty="0" smtClean="0"/>
              <a:t> be explained by a higher likelihood of contraband. It would appear that racial bias might well play a large part in police behavior.</a:t>
            </a:r>
            <a:endParaRPr lang="en-US" dirty="0"/>
          </a:p>
        </p:txBody>
      </p:sp>
      <p:sp>
        <p:nvSpPr>
          <p:cNvPr id="4" name="Slide Number Placeholder 3"/>
          <p:cNvSpPr>
            <a:spLocks noGrp="1"/>
          </p:cNvSpPr>
          <p:nvPr>
            <p:ph type="sldNum" sz="quarter" idx="10"/>
          </p:nvPr>
        </p:nvSpPr>
        <p:spPr/>
        <p:txBody>
          <a:bodyPr/>
          <a:lstStyle/>
          <a:p>
            <a:fld id="{5D54E11F-6195-434E-8535-EE36457C243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D54E11F-6195-434E-8535-EE36457C243B}"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7B571-4D96-475D-B2A2-84F3AEA55E4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7B571-4D96-475D-B2A2-84F3AEA55E4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7B571-4D96-475D-B2A2-84F3AEA55E4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7B571-4D96-475D-B2A2-84F3AEA55E4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7B571-4D96-475D-B2A2-84F3AEA55E4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7B571-4D96-475D-B2A2-84F3AEA55E43}"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7B571-4D96-475D-B2A2-84F3AEA55E43}"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7B571-4D96-475D-B2A2-84F3AEA55E43}"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7B571-4D96-475D-B2A2-84F3AEA55E43}"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7B571-4D96-475D-B2A2-84F3AEA55E43}"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7B571-4D96-475D-B2A2-84F3AEA55E43}"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2496A-ED2C-4489-821C-5589CA9750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7B571-4D96-475D-B2A2-84F3AEA55E43}"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2496A-ED2C-4489-821C-5589CA9750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05400" y="228600"/>
            <a:ext cx="3352800" cy="2895600"/>
          </a:xfrm>
          <a:noFill/>
        </p:spPr>
        <p:txBody>
          <a:bodyPr>
            <a:noAutofit/>
          </a:bodyPr>
          <a:lstStyle/>
          <a:p>
            <a:r>
              <a:rPr lang="en-US" sz="4800" b="1" dirty="0" smtClean="0"/>
              <a:t>Is It Dangerous </a:t>
            </a:r>
            <a:r>
              <a:rPr lang="en-US" sz="4800" b="1" dirty="0" smtClean="0"/>
              <a:t>t</a:t>
            </a:r>
            <a:r>
              <a:rPr lang="en-US" sz="4800" b="1" dirty="0" smtClean="0"/>
              <a:t>o </a:t>
            </a:r>
            <a:r>
              <a:rPr lang="en-US" sz="4800" b="1" dirty="0" smtClean="0"/>
              <a:t>be Black and Drive?</a:t>
            </a:r>
            <a:endParaRPr lang="en-US" sz="4800" b="1" dirty="0"/>
          </a:p>
        </p:txBody>
      </p:sp>
      <p:sp>
        <p:nvSpPr>
          <p:cNvPr id="4" name="Subtitle 2"/>
          <p:cNvSpPr txBox="1">
            <a:spLocks/>
          </p:cNvSpPr>
          <p:nvPr/>
        </p:nvSpPr>
        <p:spPr>
          <a:xfrm>
            <a:off x="4876800" y="3276600"/>
            <a:ext cx="3886200" cy="1981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9:  Deviance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7: Deviance</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Picture 4" descr="Ch09_MF_619-02964927d.jpg"/>
          <p:cNvPicPr>
            <a:picLocks noChangeAspect="1"/>
          </p:cNvPicPr>
          <p:nvPr/>
        </p:nvPicPr>
        <p:blipFill>
          <a:blip r:embed="rId3" cstate="print"/>
          <a:stretch>
            <a:fillRect/>
          </a:stretch>
        </p:blipFill>
        <p:spPr>
          <a:xfrm>
            <a:off x="0" y="0"/>
            <a:ext cx="4563687" cy="6858000"/>
          </a:xfrm>
          <a:prstGeom prst="rect">
            <a:avLst/>
          </a:prstGeom>
          <a:effectLst>
            <a:softEdge rad="63500"/>
          </a:effectLst>
        </p:spPr>
      </p:pic>
      <p:pic>
        <p:nvPicPr>
          <p:cNvPr id="6" name="Picture 5" descr="Society-14e-cover.jpg"/>
          <p:cNvPicPr>
            <a:picLocks noChangeAspect="1"/>
          </p:cNvPicPr>
          <p:nvPr/>
        </p:nvPicPr>
        <p:blipFill>
          <a:blip r:embed="rId4" cstate="print"/>
          <a:srcRect l="2100" r="3400" b="1667"/>
          <a:stretch>
            <a:fillRect/>
          </a:stretch>
        </p:blipFill>
        <p:spPr>
          <a:xfrm>
            <a:off x="7239000" y="5334000"/>
            <a:ext cx="906653"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ology-16e-cover.jpg"/>
          <p:cNvPicPr>
            <a:picLocks noChangeAspect="1"/>
          </p:cNvPicPr>
          <p:nvPr/>
        </p:nvPicPr>
        <p:blipFill>
          <a:blip r:embed="rId5" cstate="print"/>
          <a:srcRect t="1603" b="601"/>
          <a:stretch>
            <a:fillRect/>
          </a:stretch>
        </p:blipFill>
        <p:spPr>
          <a:xfrm>
            <a:off x="5562600" y="5334000"/>
            <a:ext cx="908590"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04800" y="304800"/>
          <a:ext cx="83820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chart seriesIdx="0" categoryIdx="0" bldStep="ptInCategory"/>
                                            </p:graphicEl>
                                          </p:spTgt>
                                        </p:tgtEl>
                                        <p:attrNameLst>
                                          <p:attrName>style.visibility</p:attrName>
                                        </p:attrNameLst>
                                      </p:cBhvr>
                                      <p:to>
                                        <p:strVal val="visible"/>
                                      </p:to>
                                    </p:set>
                                    <p:animEffect transition="in" filter="wipe(down)">
                                      <p:cBhvr>
                                        <p:cTn id="12" dur="2000"/>
                                        <p:tgtEl>
                                          <p:spTgt spid="4">
                                            <p:graphicEl>
                                              <a:chart seriesIdx="0" categoryIdx="0" bldStep="ptIn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graphicEl>
                                              <a:chart seriesIdx="0" categoryIdx="1" bldStep="ptInCategory"/>
                                            </p:graphicEl>
                                          </p:spTgt>
                                        </p:tgtEl>
                                        <p:attrNameLst>
                                          <p:attrName>style.visibility</p:attrName>
                                        </p:attrNameLst>
                                      </p:cBhvr>
                                      <p:to>
                                        <p:strVal val="visible"/>
                                      </p:to>
                                    </p:set>
                                    <p:animEffect transition="in" filter="wipe(down)">
                                      <p:cBhvr>
                                        <p:cTn id="17" dur="2000"/>
                                        <p:tgtEl>
                                          <p:spTgt spid="4">
                                            <p:graphicEl>
                                              <a:chart seriesIdx="0" categoryIdx="1"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El"/>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81000" y="304800"/>
          <a:ext cx="8534400" cy="6172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chart seriesIdx="1" categoryIdx="0" bldStep="ptInCategory"/>
                                            </p:graphicEl>
                                          </p:spTgt>
                                        </p:tgtEl>
                                        <p:attrNameLst>
                                          <p:attrName>style.visibility</p:attrName>
                                        </p:attrNameLst>
                                      </p:cBhvr>
                                      <p:to>
                                        <p:strVal val="visible"/>
                                      </p:to>
                                    </p:set>
                                    <p:animEffect transition="in" filter="wipe(down)">
                                      <p:cBhvr>
                                        <p:cTn id="12" dur="2000"/>
                                        <p:tgtEl>
                                          <p:spTgt spid="4">
                                            <p:graphicEl>
                                              <a:chart seriesIdx="1" categoryIdx="0" bldStep="ptIn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graphicEl>
                                              <a:chart seriesIdx="1" categoryIdx="1" bldStep="ptInCategory"/>
                                            </p:graphicEl>
                                          </p:spTgt>
                                        </p:tgtEl>
                                        <p:attrNameLst>
                                          <p:attrName>style.visibility</p:attrName>
                                        </p:attrNameLst>
                                      </p:cBhvr>
                                      <p:to>
                                        <p:strVal val="visible"/>
                                      </p:to>
                                    </p:set>
                                    <p:animEffect transition="in" filter="wipe(down)">
                                      <p:cBhvr>
                                        <p:cTn id="17" dur="2000"/>
                                        <p:tgtEl>
                                          <p:spTgt spid="4">
                                            <p:graphicEl>
                                              <a:chart seriesIdx="1" categoryIdx="1"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El"/>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304800"/>
          <a:ext cx="4572000" cy="6172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4495800" y="304800"/>
          <a:ext cx="4419600" cy="6172200"/>
        </p:xfrm>
        <a:graphic>
          <a:graphicData uri="http://schemas.openxmlformats.org/drawingml/2006/chart">
            <c:chart xmlns:c="http://schemas.openxmlformats.org/drawingml/2006/chart" xmlns:r="http://schemas.openxmlformats.org/officeDocument/2006/relationships" r:id="rId4"/>
          </a:graphicData>
        </a:graphic>
      </p:graphicFrame>
      <p:cxnSp>
        <p:nvCxnSpPr>
          <p:cNvPr id="9" name="Straight Connector 8"/>
          <p:cNvCxnSpPr/>
          <p:nvPr/>
        </p:nvCxnSpPr>
        <p:spPr>
          <a:xfrm>
            <a:off x="4495800" y="0"/>
            <a:ext cx="0" cy="685800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05000"/>
            <a:ext cx="7391400" cy="2246769"/>
          </a:xfrm>
          <a:prstGeom prst="rect">
            <a:avLst/>
          </a:prstGeom>
          <a:noFill/>
        </p:spPr>
        <p:txBody>
          <a:bodyPr wrap="square" rtlCol="0">
            <a:spAutoFit/>
          </a:bodyPr>
          <a:lstStyle/>
          <a:p>
            <a:r>
              <a:rPr lang="en-US" sz="2800" dirty="0" smtClean="0"/>
              <a:t>Do you think this evidence supports the charge of racial bias by police?</a:t>
            </a:r>
          </a:p>
          <a:p>
            <a:endParaRPr lang="en-US" sz="2800" dirty="0" smtClean="0"/>
          </a:p>
          <a:p>
            <a:r>
              <a:rPr lang="en-US" sz="2800" dirty="0" smtClean="0"/>
              <a:t>What policies would you propose to address this concern of racial bias?</a:t>
            </a:r>
            <a:endParaRPr lang="en-US" sz="2800" dirty="0"/>
          </a:p>
        </p:txBody>
      </p:sp>
      <p:sp>
        <p:nvSpPr>
          <p:cNvPr id="3" name="TextBox 2"/>
          <p:cNvSpPr txBox="1"/>
          <p:nvPr/>
        </p:nvSpPr>
        <p:spPr>
          <a:xfrm>
            <a:off x="685800" y="914400"/>
            <a:ext cx="4800600" cy="646331"/>
          </a:xfrm>
          <a:prstGeom prst="rect">
            <a:avLst/>
          </a:prstGeom>
          <a:noFill/>
        </p:spPr>
        <p:txBody>
          <a:bodyPr wrap="square" rtlCol="0">
            <a:spAutoFit/>
          </a:bodyPr>
          <a:lstStyle/>
          <a:p>
            <a:endParaRPr lang="en-US" sz="3600" dirty="0"/>
          </a:p>
        </p:txBody>
      </p:sp>
      <p:sp>
        <p:nvSpPr>
          <p:cNvPr id="4" name="TextBox 3"/>
          <p:cNvSpPr txBox="1"/>
          <p:nvPr/>
        </p:nvSpPr>
        <p:spPr>
          <a:xfrm>
            <a:off x="914400" y="914400"/>
            <a:ext cx="48006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3246</TotalTime>
  <Words>497</Words>
  <Application>Microsoft Office PowerPoint</Application>
  <PresentationFormat>On-screen Show (4:3)</PresentationFormat>
  <Paragraphs>44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Is It Dangerous to be Black and Drive?</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dangerous to be black and drive?</dc:title>
  <dc:creator>Kimberlee</dc:creator>
  <cp:lastModifiedBy>Kimberlee</cp:lastModifiedBy>
  <cp:revision>27</cp:revision>
  <dcterms:created xsi:type="dcterms:W3CDTF">2015-10-27T18:02:04Z</dcterms:created>
  <dcterms:modified xsi:type="dcterms:W3CDTF">2016-01-27T18:36:23Z</dcterms:modified>
</cp:coreProperties>
</file>