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9" r:id="rId3"/>
    <p:sldId id="257" r:id="rId4"/>
    <p:sldId id="258"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755" autoAdjust="0"/>
  </p:normalViewPr>
  <p:slideViewPr>
    <p:cSldViewPr>
      <p:cViewPr varScale="1">
        <p:scale>
          <a:sx n="59" d="100"/>
          <a:sy n="59" d="100"/>
        </p:scale>
        <p:origin x="-96" y="-3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manualLayout>
          <c:layoutTarget val="inner"/>
          <c:xMode val="edge"/>
          <c:yMode val="edge"/>
          <c:x val="0.13150440307111144"/>
          <c:y val="3.4161282724274891E-2"/>
          <c:w val="0.85136164054259655"/>
          <c:h val="0.7329663840096905"/>
        </c:manualLayout>
      </c:layout>
      <c:bar3DChart>
        <c:barDir val="col"/>
        <c:grouping val="clustered"/>
        <c:varyColors val="1"/>
        <c:ser>
          <c:idx val="0"/>
          <c:order val="0"/>
          <c:tx>
            <c:strRef>
              <c:f>Sheet1!$B$1</c:f>
              <c:strCache>
                <c:ptCount val="1"/>
                <c:pt idx="0">
                  <c:v>Road Fatalities per 100,000 population</c:v>
                </c:pt>
              </c:strCache>
            </c:strRef>
          </c:tx>
          <c:spPr>
            <a:scene3d>
              <a:camera prst="orthographicFront"/>
              <a:lightRig rig="threePt" dir="t"/>
            </a:scene3d>
            <a:sp3d>
              <a:bevelT/>
            </a:sp3d>
          </c:spPr>
          <c:dLbls>
            <c:showVal val="1"/>
          </c:dLbls>
          <c:cat>
            <c:strRef>
              <c:f>Sheet1!$A$2:$A$11</c:f>
              <c:strCache>
                <c:ptCount val="10"/>
                <c:pt idx="0">
                  <c:v>Montana</c:v>
                </c:pt>
                <c:pt idx="1">
                  <c:v>Mississippi</c:v>
                </c:pt>
                <c:pt idx="2">
                  <c:v>North Dakota</c:v>
                </c:pt>
                <c:pt idx="3">
                  <c:v>West Virginia</c:v>
                </c:pt>
                <c:pt idx="4">
                  <c:v>Alabama</c:v>
                </c:pt>
                <c:pt idx="5">
                  <c:v>Oklahoma</c:v>
                </c:pt>
                <c:pt idx="6">
                  <c:v>Arkansas</c:v>
                </c:pt>
                <c:pt idx="7">
                  <c:v>South Carolina</c:v>
                </c:pt>
                <c:pt idx="8">
                  <c:v>South Dakota</c:v>
                </c:pt>
                <c:pt idx="9">
                  <c:v>Tennessee</c:v>
                </c:pt>
              </c:strCache>
            </c:strRef>
          </c:cat>
          <c:val>
            <c:numRef>
              <c:f>Sheet1!$B$2:$B$11</c:f>
              <c:numCache>
                <c:formatCode>General</c:formatCode>
                <c:ptCount val="10"/>
                <c:pt idx="0">
                  <c:v>22.6</c:v>
                </c:pt>
                <c:pt idx="1">
                  <c:v>20.5</c:v>
                </c:pt>
                <c:pt idx="2">
                  <c:v>20.5</c:v>
                </c:pt>
                <c:pt idx="3">
                  <c:v>17.899999999999999</c:v>
                </c:pt>
                <c:pt idx="4">
                  <c:v>17.600000000000001</c:v>
                </c:pt>
                <c:pt idx="5">
                  <c:v>17.600000000000001</c:v>
                </c:pt>
                <c:pt idx="6">
                  <c:v>16.3</c:v>
                </c:pt>
                <c:pt idx="7">
                  <c:v>16.100000000000001</c:v>
                </c:pt>
                <c:pt idx="8">
                  <c:v>16</c:v>
                </c:pt>
                <c:pt idx="9">
                  <c:v>15.3</c:v>
                </c:pt>
              </c:numCache>
            </c:numRef>
          </c:val>
        </c:ser>
        <c:gapWidth val="75"/>
        <c:shape val="box"/>
        <c:axId val="108507904"/>
        <c:axId val="108510592"/>
        <c:axId val="0"/>
      </c:bar3DChart>
      <c:catAx>
        <c:axId val="108507904"/>
        <c:scaling>
          <c:orientation val="minMax"/>
        </c:scaling>
        <c:axPos val="b"/>
        <c:majorTickMark val="none"/>
        <c:tickLblPos val="nextTo"/>
        <c:crossAx val="108510592"/>
        <c:crosses val="autoZero"/>
        <c:auto val="1"/>
        <c:lblAlgn val="ctr"/>
        <c:lblOffset val="100"/>
      </c:catAx>
      <c:valAx>
        <c:axId val="108510592"/>
        <c:scaling>
          <c:orientation val="minMax"/>
        </c:scaling>
        <c:axPos val="l"/>
        <c:majorGridlines/>
        <c:title>
          <c:tx>
            <c:rich>
              <a:bodyPr rot="-5400000" vert="horz"/>
              <a:lstStyle/>
              <a:p>
                <a:pPr>
                  <a:defRPr/>
                </a:pPr>
                <a:r>
                  <a:rPr lang="en-US" dirty="0" smtClean="0"/>
                  <a:t>Road Fatalities  per 100,000 Population</a:t>
                </a:r>
                <a:endParaRPr lang="en-US" dirty="0"/>
              </a:p>
            </c:rich>
          </c:tx>
          <c:layout>
            <c:manualLayout>
              <c:xMode val="edge"/>
              <c:yMode val="edge"/>
              <c:x val="3.1981509068123297E-2"/>
              <c:y val="0.1206960428023421"/>
            </c:manualLayout>
          </c:layout>
        </c:title>
        <c:numFmt formatCode="General" sourceLinked="1"/>
        <c:majorTickMark val="none"/>
        <c:tickLblPos val="nextTo"/>
        <c:spPr>
          <a:ln w="9525">
            <a:noFill/>
          </a:ln>
        </c:spPr>
        <c:crossAx val="108507904"/>
        <c:crosses val="autoZero"/>
        <c:crossBetween val="between"/>
      </c:valAx>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CCEBAD-6605-46EB-BB31-8ED373BD96F6}"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EDD679-C0EE-4918-88FD-670976D1902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EDD679-C0EE-4918-88FD-670976D1902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As the story at the beginning of this chapter shows us, on the last voyage of the Titanic, social class was truly a matter of life and death. Today, a century later, on the highways of the United States, the same is true. </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Using data from the National Highway Traffic Safety Administration and the Centers for Disease Control, Michael </a:t>
            </a:r>
            <a:r>
              <a:rPr lang="en-US" sz="1200" i="1" kern="1200" dirty="0" err="1" smtClean="0">
                <a:solidFill>
                  <a:schemeClr val="tx1"/>
                </a:solidFill>
                <a:latin typeface="+mn-lt"/>
                <a:ea typeface="+mn-ea"/>
                <a:cs typeface="+mn-cs"/>
              </a:rPr>
              <a:t>Sivak</a:t>
            </a:r>
            <a:r>
              <a:rPr lang="en-US" sz="1200" i="1" kern="1200" dirty="0" smtClean="0">
                <a:solidFill>
                  <a:schemeClr val="tx1"/>
                </a:solidFill>
                <a:latin typeface="+mn-lt"/>
                <a:ea typeface="+mn-ea"/>
                <a:cs typeface="+mn-cs"/>
              </a:rPr>
              <a:t> and Brandon </a:t>
            </a:r>
            <a:r>
              <a:rPr lang="en-US" sz="1200" i="1" kern="1200" dirty="0" err="1" smtClean="0">
                <a:solidFill>
                  <a:schemeClr val="tx1"/>
                </a:solidFill>
                <a:latin typeface="+mn-lt"/>
                <a:ea typeface="+mn-ea"/>
                <a:cs typeface="+mn-cs"/>
              </a:rPr>
              <a:t>Schoettle</a:t>
            </a:r>
            <a:r>
              <a:rPr lang="en-US" sz="1200" i="1" kern="1200" dirty="0" smtClean="0">
                <a:solidFill>
                  <a:schemeClr val="tx1"/>
                </a:solidFill>
                <a:latin typeface="+mn-lt"/>
                <a:ea typeface="+mn-ea"/>
                <a:cs typeface="+mn-cs"/>
              </a:rPr>
              <a:t> (University of Michigan Transportation Research Institute) published a study in 2015 that mapped the 2013 death rate from road crashes for states across the country.</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The researchers claim that road deaths are largely preventable, but doing so requires knowledge of where deaths are most likely to occur and why.</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DEDD679-C0EE-4918-88FD-670976D1902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We begin by identifying the states with the highest rates of highway deaths. The data at the top of the bars are the numbers of road fatalities for every 100,000 people in the state’s population  for 2013.  </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States have populations of various sizes. The use of rates allows us to compare auto deaths among states of varying population size.</a:t>
            </a:r>
          </a:p>
          <a:p>
            <a:endParaRPr lang="en-US" dirty="0" smtClean="0"/>
          </a:p>
        </p:txBody>
      </p:sp>
      <p:sp>
        <p:nvSpPr>
          <p:cNvPr id="4" name="Slide Number Placeholder 3"/>
          <p:cNvSpPr>
            <a:spLocks noGrp="1"/>
          </p:cNvSpPr>
          <p:nvPr>
            <p:ph type="sldNum" sz="quarter" idx="10"/>
          </p:nvPr>
        </p:nvSpPr>
        <p:spPr/>
        <p:txBody>
          <a:bodyPr/>
          <a:lstStyle/>
          <a:p>
            <a:fld id="{5DEDD679-C0EE-4918-88FD-670976D1902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err="1" smtClean="0">
                <a:solidFill>
                  <a:schemeClr val="tx1"/>
                </a:solidFill>
                <a:latin typeface="+mn-lt"/>
                <a:ea typeface="+mn-ea"/>
                <a:cs typeface="+mn-cs"/>
              </a:rPr>
              <a:t>Sivak</a:t>
            </a:r>
            <a:r>
              <a:rPr lang="en-US" sz="1200" i="1" kern="1200" dirty="0" smtClean="0">
                <a:solidFill>
                  <a:schemeClr val="tx1"/>
                </a:solidFill>
                <a:latin typeface="+mn-lt"/>
                <a:ea typeface="+mn-ea"/>
                <a:cs typeface="+mn-cs"/>
              </a:rPr>
              <a:t> and </a:t>
            </a:r>
            <a:r>
              <a:rPr lang="en-US" sz="1200" i="1" kern="1200" dirty="0" err="1" smtClean="0">
                <a:solidFill>
                  <a:schemeClr val="tx1"/>
                </a:solidFill>
                <a:latin typeface="+mn-lt"/>
                <a:ea typeface="+mn-ea"/>
                <a:cs typeface="+mn-cs"/>
              </a:rPr>
              <a:t>Schoettle</a:t>
            </a:r>
            <a:r>
              <a:rPr lang="en-US" sz="1200" i="1" kern="1200" dirty="0" smtClean="0">
                <a:solidFill>
                  <a:schemeClr val="tx1"/>
                </a:solidFill>
                <a:latin typeface="+mn-lt"/>
                <a:ea typeface="+mn-ea"/>
                <a:cs typeface="+mn-cs"/>
              </a:rPr>
              <a:t> call the North Plains and the Deep South “America’s Car Death Belt.” The states with high auto death rates have largely rural populations. They also have relative low median family income. Students may recognize that these are generally “Red States” that voted Republican in recent presidential elections.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DEDD679-C0EE-4918-88FD-670976D1902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What traits define these “top ten” states in terms of auto fatalities? Rural highways have high speed limits, in some cases as high as 85 miles per hour. Beyond that, however, these populations are, on average, relatively poor.</a:t>
            </a:r>
          </a:p>
          <a:p>
            <a:endParaRPr lang="en-US" sz="1200" i="1"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The road death rate is negatively correlated with states’ per capita income (-.66). This is a strong correlation that may explain more than 40 percent (r</a:t>
            </a:r>
            <a:r>
              <a:rPr lang="en-US" sz="1200" i="1" kern="1200" baseline="30000" dirty="0" smtClean="0">
                <a:solidFill>
                  <a:schemeClr val="tx1"/>
                </a:solidFill>
                <a:latin typeface="+mn-lt"/>
                <a:ea typeface="+mn-ea"/>
                <a:cs typeface="+mn-cs"/>
              </a:rPr>
              <a:t>2</a:t>
            </a:r>
            <a:r>
              <a:rPr lang="en-US" sz="1200" i="1" kern="1200" dirty="0" smtClean="0">
                <a:solidFill>
                  <a:schemeClr val="tx1"/>
                </a:solidFill>
                <a:latin typeface="+mn-lt"/>
                <a:ea typeface="+mn-ea"/>
                <a:cs typeface="+mn-cs"/>
              </a:rPr>
              <a:t>) of death-rate variation. Remind the class that correlation does not prove causation, but points to association between variables.</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DEDD679-C0EE-4918-88FD-670976D1902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High auto-death states (such as Mississippi) have relatively high poverty rates and a high share of the labor force in farming and blue-collar work. The populations of these states contain a higher share of men and women who drive a lot, and they drive relatively older vehicles equipped with less crash protection and other safety technology. These people can afford less regular auto service and repair.</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Low auto fatality states (such as California) have smaller percentages of people who drive automobiles, and lower speed limits and traffic congestion keep speeds down. These states have a larger share of workers in service work that requires more extensive schooling. People in these states drive vehicles that are relatively newer because people can afford them, they are able to maintain their vehicles in a better state of repair, and they drive cars that (on average) have safer tires. </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Ask the class how these factors might inform future policy that would reduce the rate of auto fatalities.</a:t>
            </a:r>
            <a:endParaRPr lang="en-US" sz="1200" kern="1200" dirty="0" smtClean="0">
              <a:solidFill>
                <a:schemeClr val="tx1"/>
              </a:solidFill>
              <a:latin typeface="+mn-lt"/>
              <a:ea typeface="+mn-ea"/>
              <a:cs typeface="+mn-cs"/>
            </a:endParaRPr>
          </a:p>
          <a:p>
            <a:endParaRPr lang="en-US" dirty="0" smtClean="0"/>
          </a:p>
        </p:txBody>
      </p:sp>
      <p:sp>
        <p:nvSpPr>
          <p:cNvPr id="4" name="Slide Number Placeholder 3"/>
          <p:cNvSpPr>
            <a:spLocks noGrp="1"/>
          </p:cNvSpPr>
          <p:nvPr>
            <p:ph type="sldNum" sz="quarter" idx="10"/>
          </p:nvPr>
        </p:nvSpPr>
        <p:spPr/>
        <p:txBody>
          <a:bodyPr/>
          <a:lstStyle/>
          <a:p>
            <a:fld id="{5DEDD679-C0EE-4918-88FD-670976D1902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Social class shapes both quantity and quality of life. These facts are evident in all aspects of health, from infant mortality rates to life expectancy.</a:t>
            </a:r>
          </a:p>
          <a:p>
            <a:endParaRPr lang="en-US" dirty="0"/>
          </a:p>
        </p:txBody>
      </p:sp>
      <p:sp>
        <p:nvSpPr>
          <p:cNvPr id="4" name="Slide Number Placeholder 3"/>
          <p:cNvSpPr>
            <a:spLocks noGrp="1"/>
          </p:cNvSpPr>
          <p:nvPr>
            <p:ph type="sldNum" sz="quarter" idx="10"/>
          </p:nvPr>
        </p:nvSpPr>
        <p:spPr/>
        <p:txBody>
          <a:bodyPr/>
          <a:lstStyle/>
          <a:p>
            <a:fld id="{5DEDD679-C0EE-4918-88FD-670976D19022}"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5CFE86-5CED-4C6A-ACE8-42ACCB284CF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951CC-2433-450F-85A2-E52D6B94E44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5CFE86-5CED-4C6A-ACE8-42ACCB284CF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951CC-2433-450F-85A2-E52D6B94E4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5CFE86-5CED-4C6A-ACE8-42ACCB284CF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951CC-2433-450F-85A2-E52D6B94E4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5CFE86-5CED-4C6A-ACE8-42ACCB284CF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951CC-2433-450F-85A2-E52D6B94E4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5CFE86-5CED-4C6A-ACE8-42ACCB284CFA}"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9951CC-2433-450F-85A2-E52D6B94E44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5CFE86-5CED-4C6A-ACE8-42ACCB284CFA}"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951CC-2433-450F-85A2-E52D6B94E4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5CFE86-5CED-4C6A-ACE8-42ACCB284CFA}"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9951CC-2433-450F-85A2-E52D6B94E4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5CFE86-5CED-4C6A-ACE8-42ACCB284CFA}"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9951CC-2433-450F-85A2-E52D6B94E4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CFE86-5CED-4C6A-ACE8-42ACCB284CFA}"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9951CC-2433-450F-85A2-E52D6B94E4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5CFE86-5CED-4C6A-ACE8-42ACCB284CFA}"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951CC-2433-450F-85A2-E52D6B94E44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5CFE86-5CED-4C6A-ACE8-42ACCB284CFA}"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9951CC-2433-450F-85A2-E52D6B94E44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CFE86-5CED-4C6A-ACE8-42ACCB284CFA}"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951CC-2433-450F-85A2-E52D6B94E44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s://assetlibrary.pearson.com/Website/Download.aspx?DownloadToken=68034159-c722-422a-bfb2-921fce5f8e9d&amp;Purpose=AssetManager"/>
          <p:cNvPicPr>
            <a:picLocks noChangeAspect="1" noChangeArrowheads="1"/>
          </p:cNvPicPr>
          <p:nvPr/>
        </p:nvPicPr>
        <p:blipFill>
          <a:blip r:embed="rId3" cstate="print">
            <a:lum bright="70000" contrast="-70000"/>
          </a:blip>
          <a:stretch>
            <a:fillRect/>
          </a:stretch>
        </p:blipFill>
        <p:spPr bwMode="auto">
          <a:xfrm>
            <a:off x="0" y="659"/>
            <a:ext cx="9287358" cy="6856682"/>
          </a:xfrm>
          <a:prstGeom prst="rect">
            <a:avLst/>
          </a:prstGeom>
          <a:noFill/>
        </p:spPr>
      </p:pic>
      <p:sp>
        <p:nvSpPr>
          <p:cNvPr id="2" name="Title 1"/>
          <p:cNvSpPr>
            <a:spLocks noGrp="1"/>
          </p:cNvSpPr>
          <p:nvPr>
            <p:ph type="ctrTitle"/>
          </p:nvPr>
        </p:nvSpPr>
        <p:spPr>
          <a:xfrm>
            <a:off x="685800" y="1447800"/>
            <a:ext cx="7772400" cy="1470025"/>
          </a:xfrm>
          <a:solidFill>
            <a:srgbClr val="FFFFFF">
              <a:alpha val="50196"/>
            </a:srgbClr>
          </a:solidFill>
          <a:effectLst>
            <a:softEdge rad="63500"/>
          </a:effectLst>
        </p:spPr>
        <p:txBody>
          <a:bodyPr/>
          <a:lstStyle/>
          <a:p>
            <a:r>
              <a:rPr lang="en-US" b="1" dirty="0" smtClean="0">
                <a:solidFill>
                  <a:schemeClr val="bg1"/>
                </a:solidFill>
              </a:rPr>
              <a:t>The Geography of </a:t>
            </a:r>
            <a:br>
              <a:rPr lang="en-US" b="1" dirty="0" smtClean="0">
                <a:solidFill>
                  <a:schemeClr val="bg1"/>
                </a:solidFill>
              </a:rPr>
            </a:br>
            <a:r>
              <a:rPr lang="en-US" b="1" dirty="0" smtClean="0">
                <a:solidFill>
                  <a:schemeClr val="bg1"/>
                </a:solidFill>
              </a:rPr>
              <a:t>Car Deaths in the United States</a:t>
            </a:r>
            <a:endParaRPr lang="en-US" b="1" dirty="0">
              <a:solidFill>
                <a:schemeClr val="bg1"/>
              </a:solidFill>
            </a:endParaRPr>
          </a:p>
        </p:txBody>
      </p:sp>
      <p:sp>
        <p:nvSpPr>
          <p:cNvPr id="5" name="Subtitle 2"/>
          <p:cNvSpPr txBox="1">
            <a:spLocks/>
          </p:cNvSpPr>
          <p:nvPr/>
        </p:nvSpPr>
        <p:spPr>
          <a:xfrm>
            <a:off x="2590800" y="4267200"/>
            <a:ext cx="3962400" cy="1905000"/>
          </a:xfrm>
          <a:prstGeom prst="rect">
            <a:avLst/>
          </a:prstGeom>
          <a:solidFill>
            <a:srgbClr val="FFFFFF">
              <a:alpha val="50196"/>
            </a:srgbClr>
          </a:solidFill>
          <a:effectLst>
            <a:softEdge rad="63500"/>
          </a:effectLst>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smtClean="0">
                <a:ln>
                  <a:noFill/>
                </a:ln>
                <a:solidFill>
                  <a:srgbClr val="92D050"/>
                </a:solidFill>
                <a:effectLst>
                  <a:outerShdw blurRad="50800" dist="38100" algn="l" rotWithShape="0">
                    <a:prstClr val="black">
                      <a:alpha val="40000"/>
                    </a:prstClr>
                  </a:outerShdw>
                </a:effectLst>
                <a:uLnTx/>
                <a:uFillTx/>
                <a:latin typeface="+mn-lt"/>
                <a:ea typeface="+mn-ea"/>
                <a:cs typeface="+mn-cs"/>
              </a:rPr>
              <a:t>Sociology</a:t>
            </a:r>
          </a:p>
          <a:p>
            <a:pPr lvl="0" algn="ctr">
              <a:defRPr/>
            </a:pPr>
            <a:r>
              <a:rPr lang="en-US" sz="2000" dirty="0" smtClean="0">
                <a:solidFill>
                  <a:schemeClr val="bg1"/>
                </a:solidFill>
              </a:rPr>
              <a:t>Chapter 10:  Social Stratification</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800" b="1" i="0" u="none" strike="noStrike" kern="1200" cap="none" spc="0" normalizeH="0" baseline="0" noProof="0" dirty="0" smtClean="0">
                <a:ln>
                  <a:noFill/>
                </a:ln>
                <a:solidFill>
                  <a:srgbClr val="00B0F0"/>
                </a:solidFill>
                <a:effectLst>
                  <a:outerShdw blurRad="50800" dist="38100" dir="2700000" algn="tl" rotWithShape="0">
                    <a:prstClr val="black">
                      <a:alpha val="40000"/>
                    </a:prstClr>
                  </a:outerShdw>
                </a:effectLst>
                <a:uLnTx/>
                <a:uFillTx/>
                <a:latin typeface="+mn-lt"/>
                <a:ea typeface="+mn-ea"/>
                <a:cs typeface="+mn-cs"/>
              </a:rPr>
              <a:t>Society:  The Basics</a:t>
            </a:r>
          </a:p>
          <a:p>
            <a:pPr lvl="0" algn="ctr"/>
            <a:r>
              <a:rPr lang="en-US" sz="2000" dirty="0" smtClean="0">
                <a:solidFill>
                  <a:schemeClr val="bg1"/>
                </a:solidFill>
              </a:rPr>
              <a:t>Chapter  8: Social Stratification</a:t>
            </a:r>
          </a:p>
        </p:txBody>
      </p:sp>
      <p:pic>
        <p:nvPicPr>
          <p:cNvPr id="6" name="Picture 5" descr="Sociology-16e-cover.jpg"/>
          <p:cNvPicPr>
            <a:picLocks noChangeAspect="1"/>
          </p:cNvPicPr>
          <p:nvPr/>
        </p:nvPicPr>
        <p:blipFill>
          <a:blip r:embed="rId4" cstate="print"/>
          <a:srcRect t="1603" b="601"/>
          <a:stretch>
            <a:fillRect/>
          </a:stretch>
        </p:blipFill>
        <p:spPr>
          <a:xfrm>
            <a:off x="304800" y="4572000"/>
            <a:ext cx="1118264"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6" descr="Society-14e-cover.jpg"/>
          <p:cNvPicPr>
            <a:picLocks noChangeAspect="1"/>
          </p:cNvPicPr>
          <p:nvPr/>
        </p:nvPicPr>
        <p:blipFill>
          <a:blip r:embed="rId5" cstate="print"/>
          <a:srcRect l="2100" r="3400" b="1667"/>
          <a:stretch>
            <a:fillRect/>
          </a:stretch>
        </p:blipFill>
        <p:spPr>
          <a:xfrm>
            <a:off x="7848600" y="4572000"/>
            <a:ext cx="1115880"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457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838200" y="3810000"/>
            <a:ext cx="2819400" cy="2554545"/>
          </a:xfrm>
          <a:prstGeom prst="rect">
            <a:avLst/>
          </a:prstGeom>
          <a:noFill/>
        </p:spPr>
        <p:txBody>
          <a:bodyPr wrap="square" rtlCol="0">
            <a:spAutoFit/>
          </a:bodyPr>
          <a:lstStyle/>
          <a:p>
            <a:pPr algn="ctr"/>
            <a:r>
              <a:rPr lang="en-US" sz="3200" dirty="0" smtClean="0"/>
              <a:t>Social class played a part in who perished in the sinking of the Titanic.</a:t>
            </a:r>
            <a:endParaRPr lang="en-US" sz="3200" dirty="0"/>
          </a:p>
        </p:txBody>
      </p:sp>
      <p:sp>
        <p:nvSpPr>
          <p:cNvPr id="8" name="TextBox 7"/>
          <p:cNvSpPr txBox="1"/>
          <p:nvPr/>
        </p:nvSpPr>
        <p:spPr>
          <a:xfrm>
            <a:off x="5181600" y="609600"/>
            <a:ext cx="3429000" cy="2554545"/>
          </a:xfrm>
          <a:prstGeom prst="rect">
            <a:avLst/>
          </a:prstGeom>
          <a:noFill/>
        </p:spPr>
        <p:txBody>
          <a:bodyPr wrap="square" rtlCol="0">
            <a:spAutoFit/>
          </a:bodyPr>
          <a:lstStyle/>
          <a:p>
            <a:pPr algn="ctr"/>
            <a:r>
              <a:rPr lang="en-US" sz="3200" dirty="0" smtClean="0"/>
              <a:t>Does social class also play a part in who dies in automobile accidents?</a:t>
            </a:r>
            <a:endParaRPr lang="en-US" sz="3200" dirty="0"/>
          </a:p>
        </p:txBody>
      </p:sp>
      <p:pic>
        <p:nvPicPr>
          <p:cNvPr id="12290" name="Picture 2" descr="https://assetlibrary.pearson.com/Website/Download.aspx?DownloadToken=71867b87-938f-41bc-ab14-97e0deb6933d&amp;Purpose=AssetManager"/>
          <p:cNvPicPr>
            <a:picLocks noChangeAspect="1" noChangeArrowheads="1"/>
          </p:cNvPicPr>
          <p:nvPr/>
        </p:nvPicPr>
        <p:blipFill>
          <a:blip r:embed="rId3" cstate="print"/>
          <a:stretch>
            <a:fillRect/>
          </a:stretch>
        </p:blipFill>
        <p:spPr bwMode="auto">
          <a:xfrm>
            <a:off x="4572000" y="3810210"/>
            <a:ext cx="4569140" cy="3047580"/>
          </a:xfrm>
          <a:prstGeom prst="rect">
            <a:avLst/>
          </a:prstGeom>
          <a:noFill/>
        </p:spPr>
      </p:pic>
      <p:pic>
        <p:nvPicPr>
          <p:cNvPr id="12294" name="Picture 6" descr="http://thechronicleherald.ca/sites/default/files/imagecache/ch_article_main_image/articles/titanicnews.jpg"/>
          <p:cNvPicPr>
            <a:picLocks noChangeAspect="1" noChangeArrowheads="1"/>
          </p:cNvPicPr>
          <p:nvPr/>
        </p:nvPicPr>
        <p:blipFill>
          <a:blip r:embed="rId4" cstate="print"/>
          <a:srcRect/>
          <a:stretch>
            <a:fillRect/>
          </a:stretch>
        </p:blipFill>
        <p:spPr bwMode="auto">
          <a:xfrm>
            <a:off x="-39702" y="694640"/>
            <a:ext cx="4611702" cy="259932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294"/>
                                        </p:tgtEl>
                                        <p:attrNameLst>
                                          <p:attrName>style.visibility</p:attrName>
                                        </p:attrNameLst>
                                      </p:cBhvr>
                                      <p:to>
                                        <p:strVal val="visible"/>
                                      </p:to>
                                    </p:set>
                                    <p:animEffect transition="in" filter="fade">
                                      <p:cBhvr>
                                        <p:cTn id="7" dur="2000"/>
                                        <p:tgtEl>
                                          <p:spTgt spid="12294"/>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2000"/>
                                        <p:tgtEl>
                                          <p:spTgt spid="8"/>
                                        </p:tgtEl>
                                      </p:cBhvr>
                                    </p:animEffect>
                                  </p:childTnLst>
                                </p:cTn>
                              </p:par>
                              <p:par>
                                <p:cTn id="17" presetID="10" presetClass="entr" presetSubtype="0" fill="hold" nodeType="withEffect">
                                  <p:stCondLst>
                                    <p:cond delay="0"/>
                                  </p:stCondLst>
                                  <p:childTnLst>
                                    <p:set>
                                      <p:cBhvr>
                                        <p:cTn id="18" dur="1" fill="hold">
                                          <p:stCondLst>
                                            <p:cond delay="0"/>
                                          </p:stCondLst>
                                        </p:cTn>
                                        <p:tgtEl>
                                          <p:spTgt spid="12290"/>
                                        </p:tgtEl>
                                        <p:attrNameLst>
                                          <p:attrName>style.visibility</p:attrName>
                                        </p:attrNameLst>
                                      </p:cBhvr>
                                      <p:to>
                                        <p:strVal val="visible"/>
                                      </p:to>
                                    </p:set>
                                    <p:animEffect transition="in" filter="fade">
                                      <p:cBhvr>
                                        <p:cTn id="19"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228600" y="457200"/>
          <a:ext cx="8458200" cy="5943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Kimberlee\AppData\Local\Microsoft\Windows\Temporary Internet Files\Content.IE5\COX5GLGE\united-states-map[1].jpg"/>
          <p:cNvPicPr>
            <a:picLocks noChangeAspect="1" noChangeArrowheads="1"/>
          </p:cNvPicPr>
          <p:nvPr/>
        </p:nvPicPr>
        <p:blipFill>
          <a:blip r:embed="rId3" cstate="print">
            <a:clrChange>
              <a:clrFrom>
                <a:srgbClr val="FFFFFF"/>
              </a:clrFrom>
              <a:clrTo>
                <a:srgbClr val="FFFFFF">
                  <a:alpha val="0"/>
                </a:srgbClr>
              </a:clrTo>
            </a:clrChange>
            <a:duotone>
              <a:prstClr val="black"/>
              <a:schemeClr val="tx2">
                <a:tint val="45000"/>
                <a:satMod val="400000"/>
              </a:schemeClr>
            </a:duotone>
          </a:blip>
          <a:srcRect/>
          <a:stretch>
            <a:fillRect/>
          </a:stretch>
        </p:blipFill>
        <p:spPr bwMode="auto">
          <a:xfrm>
            <a:off x="838200" y="1752600"/>
            <a:ext cx="7619999" cy="4770782"/>
          </a:xfrm>
          <a:prstGeom prst="rect">
            <a:avLst/>
          </a:prstGeom>
          <a:noFill/>
        </p:spPr>
      </p:pic>
      <p:sp>
        <p:nvSpPr>
          <p:cNvPr id="4" name="Multiply 3"/>
          <p:cNvSpPr/>
          <p:nvPr/>
        </p:nvSpPr>
        <p:spPr>
          <a:xfrm>
            <a:off x="2971800" y="2133600"/>
            <a:ext cx="457200" cy="6096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Multiply 6"/>
          <p:cNvSpPr/>
          <p:nvPr/>
        </p:nvSpPr>
        <p:spPr>
          <a:xfrm>
            <a:off x="3962400" y="2743200"/>
            <a:ext cx="457200" cy="6096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ultiply 7"/>
          <p:cNvSpPr/>
          <p:nvPr/>
        </p:nvSpPr>
        <p:spPr>
          <a:xfrm>
            <a:off x="3962400" y="2209800"/>
            <a:ext cx="457200" cy="6096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Multiply 11"/>
          <p:cNvSpPr/>
          <p:nvPr/>
        </p:nvSpPr>
        <p:spPr>
          <a:xfrm>
            <a:off x="5105400" y="4419600"/>
            <a:ext cx="457200" cy="6096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Multiply 12"/>
          <p:cNvSpPr/>
          <p:nvPr/>
        </p:nvSpPr>
        <p:spPr>
          <a:xfrm>
            <a:off x="4267200" y="4267200"/>
            <a:ext cx="457200" cy="6096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Multiply 13"/>
          <p:cNvSpPr/>
          <p:nvPr/>
        </p:nvSpPr>
        <p:spPr>
          <a:xfrm>
            <a:off x="5943600" y="4724400"/>
            <a:ext cx="457200" cy="6096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Multiply 14"/>
          <p:cNvSpPr/>
          <p:nvPr/>
        </p:nvSpPr>
        <p:spPr>
          <a:xfrm>
            <a:off x="5486400" y="4724400"/>
            <a:ext cx="457200" cy="6096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57200" y="381000"/>
            <a:ext cx="8153400" cy="1077218"/>
          </a:xfrm>
          <a:prstGeom prst="rect">
            <a:avLst/>
          </a:prstGeom>
          <a:noFill/>
        </p:spPr>
        <p:txBody>
          <a:bodyPr wrap="square" rtlCol="0">
            <a:spAutoFit/>
          </a:bodyPr>
          <a:lstStyle/>
          <a:p>
            <a:r>
              <a:rPr lang="en-US" sz="3200" dirty="0" smtClean="0">
                <a:solidFill>
                  <a:srgbClr val="FF0000"/>
                </a:solidFill>
              </a:rPr>
              <a:t>Here are the same ten states shown geographically. What patterns do you see?</a:t>
            </a:r>
            <a:endParaRPr lang="en-US" sz="3200" dirty="0">
              <a:solidFill>
                <a:srgbClr val="FF0000"/>
              </a:solidFill>
            </a:endParaRPr>
          </a:p>
        </p:txBody>
      </p:sp>
      <p:sp>
        <p:nvSpPr>
          <p:cNvPr id="22" name="Rectangle 21"/>
          <p:cNvSpPr/>
          <p:nvPr/>
        </p:nvSpPr>
        <p:spPr>
          <a:xfrm>
            <a:off x="5334000" y="5943600"/>
            <a:ext cx="12192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7467600" y="6096000"/>
            <a:ext cx="12192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ultiply 23"/>
          <p:cNvSpPr/>
          <p:nvPr/>
        </p:nvSpPr>
        <p:spPr>
          <a:xfrm>
            <a:off x="5943600" y="4191000"/>
            <a:ext cx="457200" cy="6096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ultiply 24"/>
          <p:cNvSpPr/>
          <p:nvPr/>
        </p:nvSpPr>
        <p:spPr>
          <a:xfrm>
            <a:off x="6781800" y="4495800"/>
            <a:ext cx="457200" cy="6096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ultiply 25"/>
          <p:cNvSpPr/>
          <p:nvPr/>
        </p:nvSpPr>
        <p:spPr>
          <a:xfrm>
            <a:off x="6629400" y="3657600"/>
            <a:ext cx="457200" cy="6096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300"/>
                            </p:stCondLst>
                            <p:childTnLst>
                              <p:par>
                                <p:cTn id="8" presetID="1" presetClass="entr" presetSubtype="0" fill="hold" grpId="0" nodeType="afterEffect">
                                  <p:stCondLst>
                                    <p:cond delay="300"/>
                                  </p:stCondLst>
                                  <p:childTnLst>
                                    <p:set>
                                      <p:cBhvr>
                                        <p:cTn id="9" dur="1" fill="hold">
                                          <p:stCondLst>
                                            <p:cond delay="0"/>
                                          </p:stCondLst>
                                        </p:cTn>
                                        <p:tgtEl>
                                          <p:spTgt spid="8"/>
                                        </p:tgtEl>
                                        <p:attrNameLst>
                                          <p:attrName>style.visibility</p:attrName>
                                        </p:attrNameLst>
                                      </p:cBhvr>
                                      <p:to>
                                        <p:strVal val="visible"/>
                                      </p:to>
                                    </p:set>
                                  </p:childTnLst>
                                </p:cTn>
                              </p:par>
                            </p:childTnLst>
                          </p:cTn>
                        </p:par>
                        <p:par>
                          <p:cTn id="10" fill="hold">
                            <p:stCondLst>
                              <p:cond delay="600"/>
                            </p:stCondLst>
                            <p:childTnLst>
                              <p:par>
                                <p:cTn id="11" presetID="1" presetClass="entr" presetSubtype="0" fill="hold" grpId="0" nodeType="afterEffect">
                                  <p:stCondLst>
                                    <p:cond delay="300"/>
                                  </p:stCondLst>
                                  <p:childTnLst>
                                    <p:set>
                                      <p:cBhvr>
                                        <p:cTn id="12" dur="1" fill="hold">
                                          <p:stCondLst>
                                            <p:cond delay="0"/>
                                          </p:stCondLst>
                                        </p:cTn>
                                        <p:tgtEl>
                                          <p:spTgt spid="7"/>
                                        </p:tgtEl>
                                        <p:attrNameLst>
                                          <p:attrName>style.visibility</p:attrName>
                                        </p:attrNameLst>
                                      </p:cBhvr>
                                      <p:to>
                                        <p:strVal val="visible"/>
                                      </p:to>
                                    </p:set>
                                  </p:childTnLst>
                                </p:cTn>
                              </p:par>
                            </p:childTnLst>
                          </p:cTn>
                        </p:par>
                        <p:par>
                          <p:cTn id="13" fill="hold">
                            <p:stCondLst>
                              <p:cond delay="900"/>
                            </p:stCondLst>
                            <p:childTnLst>
                              <p:par>
                                <p:cTn id="14" presetID="1" presetClass="entr" presetSubtype="0" fill="hold" grpId="0" nodeType="afterEffect">
                                  <p:stCondLst>
                                    <p:cond delay="300"/>
                                  </p:stCondLst>
                                  <p:childTnLst>
                                    <p:set>
                                      <p:cBhvr>
                                        <p:cTn id="15" dur="1" fill="hold">
                                          <p:stCondLst>
                                            <p:cond delay="0"/>
                                          </p:stCondLst>
                                        </p:cTn>
                                        <p:tgtEl>
                                          <p:spTgt spid="13"/>
                                        </p:tgtEl>
                                        <p:attrNameLst>
                                          <p:attrName>style.visibility</p:attrName>
                                        </p:attrNameLst>
                                      </p:cBhvr>
                                      <p:to>
                                        <p:strVal val="visible"/>
                                      </p:to>
                                    </p:set>
                                  </p:childTnLst>
                                </p:cTn>
                              </p:par>
                            </p:childTnLst>
                          </p:cTn>
                        </p:par>
                        <p:par>
                          <p:cTn id="16" fill="hold">
                            <p:stCondLst>
                              <p:cond delay="1200"/>
                            </p:stCondLst>
                            <p:childTnLst>
                              <p:par>
                                <p:cTn id="17" presetID="1" presetClass="entr" presetSubtype="0" fill="hold" grpId="0" nodeType="afterEffect">
                                  <p:stCondLst>
                                    <p:cond delay="300"/>
                                  </p:stCondLst>
                                  <p:childTnLst>
                                    <p:set>
                                      <p:cBhvr>
                                        <p:cTn id="18" dur="1" fill="hold">
                                          <p:stCondLst>
                                            <p:cond delay="0"/>
                                          </p:stCondLst>
                                        </p:cTn>
                                        <p:tgtEl>
                                          <p:spTgt spid="12"/>
                                        </p:tgtEl>
                                        <p:attrNameLst>
                                          <p:attrName>style.visibility</p:attrName>
                                        </p:attrNameLst>
                                      </p:cBhvr>
                                      <p:to>
                                        <p:strVal val="visible"/>
                                      </p:to>
                                    </p:set>
                                  </p:childTnLst>
                                </p:cTn>
                              </p:par>
                            </p:childTnLst>
                          </p:cTn>
                        </p:par>
                        <p:par>
                          <p:cTn id="19" fill="hold">
                            <p:stCondLst>
                              <p:cond delay="1500"/>
                            </p:stCondLst>
                            <p:childTnLst>
                              <p:par>
                                <p:cTn id="20" presetID="1" presetClass="entr" presetSubtype="0" fill="hold" grpId="0" nodeType="afterEffect">
                                  <p:stCondLst>
                                    <p:cond delay="300"/>
                                  </p:stCondLst>
                                  <p:childTnLst>
                                    <p:set>
                                      <p:cBhvr>
                                        <p:cTn id="21" dur="1" fill="hold">
                                          <p:stCondLst>
                                            <p:cond delay="0"/>
                                          </p:stCondLst>
                                        </p:cTn>
                                        <p:tgtEl>
                                          <p:spTgt spid="15"/>
                                        </p:tgtEl>
                                        <p:attrNameLst>
                                          <p:attrName>style.visibility</p:attrName>
                                        </p:attrNameLst>
                                      </p:cBhvr>
                                      <p:to>
                                        <p:strVal val="visible"/>
                                      </p:to>
                                    </p:set>
                                  </p:childTnLst>
                                </p:cTn>
                              </p:par>
                            </p:childTnLst>
                          </p:cTn>
                        </p:par>
                        <p:par>
                          <p:cTn id="22" fill="hold">
                            <p:stCondLst>
                              <p:cond delay="1800"/>
                            </p:stCondLst>
                            <p:childTnLst>
                              <p:par>
                                <p:cTn id="23" presetID="1" presetClass="entr" presetSubtype="0" fill="hold" grpId="0" nodeType="afterEffect">
                                  <p:stCondLst>
                                    <p:cond delay="300"/>
                                  </p:stCondLst>
                                  <p:childTnLst>
                                    <p:set>
                                      <p:cBhvr>
                                        <p:cTn id="24" dur="1" fill="hold">
                                          <p:stCondLst>
                                            <p:cond delay="0"/>
                                          </p:stCondLst>
                                        </p:cTn>
                                        <p:tgtEl>
                                          <p:spTgt spid="14"/>
                                        </p:tgtEl>
                                        <p:attrNameLst>
                                          <p:attrName>style.visibility</p:attrName>
                                        </p:attrNameLst>
                                      </p:cBhvr>
                                      <p:to>
                                        <p:strVal val="visible"/>
                                      </p:to>
                                    </p:set>
                                  </p:childTnLst>
                                </p:cTn>
                              </p:par>
                            </p:childTnLst>
                          </p:cTn>
                        </p:par>
                        <p:par>
                          <p:cTn id="25" fill="hold">
                            <p:stCondLst>
                              <p:cond delay="2100"/>
                            </p:stCondLst>
                            <p:childTnLst>
                              <p:par>
                                <p:cTn id="26" presetID="1" presetClass="entr" presetSubtype="0" fill="hold" grpId="0" nodeType="afterEffect">
                                  <p:stCondLst>
                                    <p:cond delay="300"/>
                                  </p:stCondLst>
                                  <p:childTnLst>
                                    <p:set>
                                      <p:cBhvr>
                                        <p:cTn id="27" dur="1" fill="hold">
                                          <p:stCondLst>
                                            <p:cond delay="0"/>
                                          </p:stCondLst>
                                        </p:cTn>
                                        <p:tgtEl>
                                          <p:spTgt spid="24"/>
                                        </p:tgtEl>
                                        <p:attrNameLst>
                                          <p:attrName>style.visibility</p:attrName>
                                        </p:attrNameLst>
                                      </p:cBhvr>
                                      <p:to>
                                        <p:strVal val="visible"/>
                                      </p:to>
                                    </p:set>
                                  </p:childTnLst>
                                </p:cTn>
                              </p:par>
                            </p:childTnLst>
                          </p:cTn>
                        </p:par>
                        <p:par>
                          <p:cTn id="28" fill="hold">
                            <p:stCondLst>
                              <p:cond delay="2400"/>
                            </p:stCondLst>
                            <p:childTnLst>
                              <p:par>
                                <p:cTn id="29" presetID="1" presetClass="entr" presetSubtype="0" fill="hold" grpId="0" nodeType="afterEffect">
                                  <p:stCondLst>
                                    <p:cond delay="300"/>
                                  </p:stCondLst>
                                  <p:childTnLst>
                                    <p:set>
                                      <p:cBhvr>
                                        <p:cTn id="30" dur="1" fill="hold">
                                          <p:stCondLst>
                                            <p:cond delay="0"/>
                                          </p:stCondLst>
                                        </p:cTn>
                                        <p:tgtEl>
                                          <p:spTgt spid="25"/>
                                        </p:tgtEl>
                                        <p:attrNameLst>
                                          <p:attrName>style.visibility</p:attrName>
                                        </p:attrNameLst>
                                      </p:cBhvr>
                                      <p:to>
                                        <p:strVal val="visible"/>
                                      </p:to>
                                    </p:set>
                                  </p:childTnLst>
                                </p:cTn>
                              </p:par>
                            </p:childTnLst>
                          </p:cTn>
                        </p:par>
                        <p:par>
                          <p:cTn id="31" fill="hold">
                            <p:stCondLst>
                              <p:cond delay="2700"/>
                            </p:stCondLst>
                            <p:childTnLst>
                              <p:par>
                                <p:cTn id="32" presetID="1" presetClass="entr" presetSubtype="0" fill="hold" grpId="0" nodeType="afterEffect">
                                  <p:stCondLst>
                                    <p:cond delay="300"/>
                                  </p:stCondLst>
                                  <p:childTnLst>
                                    <p:set>
                                      <p:cBhvr>
                                        <p:cTn id="33"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12" grpId="0" animBg="1"/>
      <p:bldP spid="13" grpId="0" animBg="1"/>
      <p:bldP spid="14" grpId="0" animBg="1"/>
      <p:bldP spid="15" grpId="0" animBg="1"/>
      <p:bldP spid="24" grpId="0" animBg="1"/>
      <p:bldP spid="25" grpId="0" animBg="1"/>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9000" y="381000"/>
            <a:ext cx="1821653"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W</a:t>
            </a:r>
            <a:r>
              <a:rPr lang="en-US" sz="5400" b="1" spc="0"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hy</a:t>
            </a:r>
            <a:r>
              <a:rPr lang="en-US" sz="5400" b="1" cap="all" spc="0"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t>
            </a:r>
            <a:endParaRPr lang="en-US" sz="54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
        <p:nvSpPr>
          <p:cNvPr id="4" name="TextBox 3"/>
          <p:cNvSpPr txBox="1"/>
          <p:nvPr/>
        </p:nvSpPr>
        <p:spPr>
          <a:xfrm>
            <a:off x="533400" y="1676400"/>
            <a:ext cx="8001000" cy="3293209"/>
          </a:xfrm>
          <a:prstGeom prst="rect">
            <a:avLst/>
          </a:prstGeom>
          <a:noFill/>
        </p:spPr>
        <p:txBody>
          <a:bodyPr wrap="square" rtlCol="0">
            <a:spAutoFit/>
          </a:bodyPr>
          <a:lstStyle/>
          <a:p>
            <a:r>
              <a:rPr lang="en-US" sz="4000" dirty="0" smtClean="0"/>
              <a:t>Car deaths are higher in states that ...</a:t>
            </a:r>
          </a:p>
          <a:p>
            <a:pPr>
              <a:buFont typeface="Arial" pitchFamily="34" charset="0"/>
              <a:buChar char="•"/>
            </a:pPr>
            <a:r>
              <a:rPr lang="en-US" sz="3200" dirty="0"/>
              <a:t> </a:t>
            </a:r>
            <a:r>
              <a:rPr lang="en-US" sz="3200" dirty="0" smtClean="0"/>
              <a:t> are less densely populated, </a:t>
            </a:r>
          </a:p>
          <a:p>
            <a:pPr>
              <a:buFont typeface="Arial" pitchFamily="34" charset="0"/>
              <a:buChar char="•"/>
            </a:pPr>
            <a:r>
              <a:rPr lang="en-US" sz="3200" dirty="0"/>
              <a:t> </a:t>
            </a:r>
            <a:r>
              <a:rPr lang="en-US" sz="3200" dirty="0" smtClean="0"/>
              <a:t> are more rural,</a:t>
            </a:r>
          </a:p>
          <a:p>
            <a:pPr>
              <a:buFont typeface="Arial" pitchFamily="34" charset="0"/>
              <a:buChar char="•"/>
            </a:pPr>
            <a:r>
              <a:rPr lang="en-US" sz="3200" dirty="0"/>
              <a:t> </a:t>
            </a:r>
            <a:r>
              <a:rPr lang="en-US" sz="3200" dirty="0" smtClean="0"/>
              <a:t> have higher speed limits,</a:t>
            </a:r>
          </a:p>
          <a:p>
            <a:r>
              <a:rPr lang="en-US" sz="3600" b="1" i="1" dirty="0" smtClean="0">
                <a:solidFill>
                  <a:srgbClr val="FF0000"/>
                </a:solidFill>
              </a:rPr>
              <a:t>and</a:t>
            </a:r>
          </a:p>
          <a:p>
            <a:pPr>
              <a:buFont typeface="Arial" pitchFamily="34" charset="0"/>
              <a:buChar char="•"/>
            </a:pPr>
            <a:r>
              <a:rPr lang="en-US" sz="3200" dirty="0" smtClean="0"/>
              <a:t>  </a:t>
            </a:r>
            <a:r>
              <a:rPr lang="en-US" sz="3600" dirty="0" smtClean="0"/>
              <a:t>that are poor</a:t>
            </a:r>
            <a:r>
              <a:rPr lang="en-US" sz="3200" dirty="0" smtClean="0"/>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ipe(left)">
                                      <p:cBhvr>
                                        <p:cTn id="14" dur="1000"/>
                                        <p:tgtEl>
                                          <p:spTgt spid="4">
                                            <p:txEl>
                                              <p:pRg st="0" end="0"/>
                                            </p:txEl>
                                          </p:spTgt>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wipe(left)">
                                      <p:cBhvr>
                                        <p:cTn id="18" dur="1000"/>
                                        <p:tgtEl>
                                          <p:spTgt spid="4">
                                            <p:txEl>
                                              <p:pRg st="1" end="1"/>
                                            </p:txEl>
                                          </p:spTgt>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left)">
                                      <p:cBhvr>
                                        <p:cTn id="22" dur="1000"/>
                                        <p:tgtEl>
                                          <p:spTgt spid="4">
                                            <p:txEl>
                                              <p:pRg st="2" end="2"/>
                                            </p:txEl>
                                          </p:spTgt>
                                        </p:tgtEl>
                                      </p:cBhvr>
                                    </p:animEffect>
                                  </p:childTnLst>
                                </p:cTn>
                              </p:par>
                            </p:childTnLst>
                          </p:cTn>
                        </p:par>
                        <p:par>
                          <p:cTn id="23" fill="hold">
                            <p:stCondLst>
                              <p:cond delay="3000"/>
                            </p:stCondLst>
                            <p:childTnLst>
                              <p:par>
                                <p:cTn id="24" presetID="22" presetClass="entr" presetSubtype="8" fill="hold" grpId="0" nodeType="after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wipe(left)">
                                      <p:cBhvr>
                                        <p:cTn id="26" dur="1000"/>
                                        <p:tgtEl>
                                          <p:spTgt spid="4">
                                            <p:txEl>
                                              <p:pRg st="3" end="3"/>
                                            </p:txEl>
                                          </p:spTgt>
                                        </p:tgtEl>
                                      </p:cBhvr>
                                    </p:animEffect>
                                  </p:childTnLst>
                                </p:cTn>
                              </p:par>
                            </p:childTnLst>
                          </p:cTn>
                        </p:par>
                        <p:par>
                          <p:cTn id="27" fill="hold">
                            <p:stCondLst>
                              <p:cond delay="4000"/>
                            </p:stCondLst>
                            <p:childTnLst>
                              <p:par>
                                <p:cTn id="28" presetID="22" presetClass="entr" presetSubtype="8" fill="hold" grpId="0" nodeType="after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wipe(left)">
                                      <p:cBhvr>
                                        <p:cTn id="30" dur="1000"/>
                                        <p:tgtEl>
                                          <p:spTgt spid="4">
                                            <p:txEl>
                                              <p:pRg st="4" end="4"/>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Effect transition="in" filter="wipe(left)">
                                      <p:cBhvr>
                                        <p:cTn id="33"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Consider these findings:</a:t>
            </a:r>
            <a:endParaRPr lang="en-US" dirty="0"/>
          </a:p>
        </p:txBody>
      </p:sp>
      <p:sp>
        <p:nvSpPr>
          <p:cNvPr id="3" name="Content Placeholder 2"/>
          <p:cNvSpPr>
            <a:spLocks noGrp="1"/>
          </p:cNvSpPr>
          <p:nvPr>
            <p:ph idx="1"/>
          </p:nvPr>
        </p:nvSpPr>
        <p:spPr>
          <a:xfrm>
            <a:off x="457200" y="1600200"/>
            <a:ext cx="8382000" cy="4525963"/>
          </a:xfrm>
        </p:spPr>
        <p:txBody>
          <a:bodyPr/>
          <a:lstStyle/>
          <a:p>
            <a:r>
              <a:rPr lang="en-US" dirty="0" smtClean="0"/>
              <a:t>Rates of car deaths were </a:t>
            </a:r>
            <a:r>
              <a:rPr lang="en-US" dirty="0" smtClean="0">
                <a:solidFill>
                  <a:srgbClr val="FF0000"/>
                </a:solidFill>
              </a:rPr>
              <a:t>higher</a:t>
            </a:r>
            <a:r>
              <a:rPr lang="en-US" dirty="0" smtClean="0"/>
              <a:t> in states with</a:t>
            </a:r>
          </a:p>
          <a:p>
            <a:pPr lvl="1"/>
            <a:r>
              <a:rPr lang="en-US" dirty="0" smtClean="0"/>
              <a:t>higher poverty rates,</a:t>
            </a:r>
          </a:p>
          <a:p>
            <a:pPr lvl="1"/>
            <a:r>
              <a:rPr lang="en-US" dirty="0" smtClean="0"/>
              <a:t>greater shares of workers in blue-collar jobs.</a:t>
            </a:r>
          </a:p>
          <a:p>
            <a:pPr lvl="1">
              <a:buNone/>
            </a:pPr>
            <a:endParaRPr lang="en-US" dirty="0" smtClean="0"/>
          </a:p>
          <a:p>
            <a:r>
              <a:rPr lang="en-US" dirty="0" smtClean="0"/>
              <a:t>Rates of car deaths were </a:t>
            </a:r>
            <a:r>
              <a:rPr lang="en-US" dirty="0" smtClean="0">
                <a:solidFill>
                  <a:srgbClr val="92D050"/>
                </a:solidFill>
              </a:rPr>
              <a:t>lower</a:t>
            </a:r>
            <a:r>
              <a:rPr lang="en-US" dirty="0" smtClean="0"/>
              <a:t> in states with</a:t>
            </a:r>
          </a:p>
          <a:p>
            <a:pPr lvl="1"/>
            <a:r>
              <a:rPr lang="en-US" dirty="0"/>
              <a:t>m</a:t>
            </a:r>
            <a:r>
              <a:rPr lang="en-US" dirty="0" smtClean="0"/>
              <a:t>ore high-tech knowledge-based economies,</a:t>
            </a:r>
          </a:p>
          <a:p>
            <a:pPr lvl="1"/>
            <a:r>
              <a:rPr lang="en-US" dirty="0"/>
              <a:t>g</a:t>
            </a:r>
            <a:r>
              <a:rPr lang="en-US" dirty="0" smtClean="0"/>
              <a:t>reater shares of adults who are college graduates.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1000"/>
                                        <p:tgtEl>
                                          <p:spTgt spid="3">
                                            <p:txEl>
                                              <p:pRg st="4" end="4"/>
                                            </p:txEl>
                                          </p:spTgt>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1000"/>
                                        <p:tgtEl>
                                          <p:spTgt spid="3">
                                            <p:txEl>
                                              <p:pRg st="5" end="5"/>
                                            </p:txEl>
                                          </p:spTgt>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left)">
                                      <p:cBhvr>
                                        <p:cTn id="2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2057400"/>
            <a:ext cx="7696200" cy="3262432"/>
          </a:xfrm>
          <a:prstGeom prst="rect">
            <a:avLst/>
          </a:prstGeom>
          <a:noFill/>
        </p:spPr>
        <p:txBody>
          <a:bodyPr wrap="square" rtlCol="0">
            <a:spAutoFit/>
          </a:bodyPr>
          <a:lstStyle/>
          <a:p>
            <a:pPr>
              <a:spcBef>
                <a:spcPts val="1200"/>
              </a:spcBef>
            </a:pPr>
            <a:r>
              <a:rPr lang="en-US" sz="2800" dirty="0" smtClean="0"/>
              <a:t>To what extent do you think that social class position shapes not only quality of life but </a:t>
            </a:r>
            <a:r>
              <a:rPr lang="en-US" sz="2800" i="1" dirty="0" smtClean="0"/>
              <a:t>amount</a:t>
            </a:r>
            <a:r>
              <a:rPr lang="en-US" sz="2800" dirty="0" smtClean="0"/>
              <a:t> of life?</a:t>
            </a:r>
          </a:p>
          <a:p>
            <a:pPr>
              <a:spcBef>
                <a:spcPts val="1200"/>
              </a:spcBef>
            </a:pPr>
            <a:r>
              <a:rPr lang="en-US" sz="2800" dirty="0" smtClean="0"/>
              <a:t>Do you think society has a responsibility to do anything about disparities such as what is described here?  If so, what?</a:t>
            </a:r>
          </a:p>
          <a:p>
            <a:pPr>
              <a:buFont typeface="Arial" pitchFamily="34" charset="0"/>
              <a:buChar char="•"/>
            </a:pPr>
            <a:endParaRPr lang="en-US" sz="2800" dirty="0"/>
          </a:p>
        </p:txBody>
      </p:sp>
      <p:sp>
        <p:nvSpPr>
          <p:cNvPr id="3" name="TextBox 2"/>
          <p:cNvSpPr txBox="1"/>
          <p:nvPr/>
        </p:nvSpPr>
        <p:spPr>
          <a:xfrm>
            <a:off x="762000" y="1066800"/>
            <a:ext cx="42672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621</Words>
  <Application>Microsoft Office PowerPoint</Application>
  <PresentationFormat>On-screen Show (4:3)</PresentationFormat>
  <Paragraphs>53</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 Geography of  Car Deaths in the United States</vt:lpstr>
      <vt:lpstr>Slide 2</vt:lpstr>
      <vt:lpstr>Slide 3</vt:lpstr>
      <vt:lpstr>Slide 4</vt:lpstr>
      <vt:lpstr>Slide 5</vt:lpstr>
      <vt:lpstr>Consider these findings:</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Kimberlee</dc:creator>
  <cp:lastModifiedBy>Kimberlee</cp:lastModifiedBy>
  <cp:revision>15</cp:revision>
  <dcterms:created xsi:type="dcterms:W3CDTF">2015-12-04T21:03:52Z</dcterms:created>
  <dcterms:modified xsi:type="dcterms:W3CDTF">2016-01-27T18:41:19Z</dcterms:modified>
</cp:coreProperties>
</file>