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BFBFB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960" autoAdjust="0"/>
  </p:normalViewPr>
  <p:slideViewPr>
    <p:cSldViewPr>
      <p:cViewPr varScale="1">
        <p:scale>
          <a:sx n="60" d="100"/>
          <a:sy n="60" d="100"/>
        </p:scale>
        <p:origin x="-84"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solidFill>
                  <a:schemeClr val="tx1"/>
                </a:solidFill>
              </a:defRPr>
            </a:pPr>
            <a:r>
              <a:rPr lang="en-US" dirty="0">
                <a:solidFill>
                  <a:schemeClr val="tx1"/>
                </a:solidFill>
              </a:rPr>
              <a:t> </a:t>
            </a:r>
            <a:r>
              <a:rPr lang="en-US" dirty="0" smtClean="0">
                <a:solidFill>
                  <a:srgbClr val="FF0000"/>
                </a:solidFill>
              </a:rPr>
              <a:t>Perceived</a:t>
            </a:r>
            <a:r>
              <a:rPr lang="en-US" dirty="0" smtClean="0">
                <a:solidFill>
                  <a:schemeClr val="tx1"/>
                </a:solidFill>
              </a:rPr>
              <a:t> Wealth Distribution</a:t>
            </a:r>
            <a:endParaRPr lang="en-US" dirty="0">
              <a:solidFill>
                <a:schemeClr val="tx1"/>
              </a:solidFill>
            </a:endParaRPr>
          </a:p>
        </c:rich>
      </c:tx>
      <c:layout>
        <c:manualLayout>
          <c:xMode val="edge"/>
          <c:yMode val="edge"/>
          <c:x val="0.14401506629853089"/>
          <c:y val="0.80710659898477155"/>
        </c:manualLayout>
      </c:layout>
      <c:overlay val="1"/>
    </c:title>
    <c:view3D>
      <c:rotX val="30"/>
      <c:perspective val="30"/>
    </c:view3D>
    <c:plotArea>
      <c:layout>
        <c:manualLayout>
          <c:layoutTarget val="inner"/>
          <c:xMode val="edge"/>
          <c:yMode val="edge"/>
          <c:x val="9.0638442921907675E-2"/>
          <c:y val="5.9961829009952464E-2"/>
          <c:w val="0.82738112281419363"/>
          <c:h val="0.81916263639633879"/>
        </c:manualLayout>
      </c:layout>
      <c:pie3DChart>
        <c:varyColors val="1"/>
        <c:ser>
          <c:idx val="0"/>
          <c:order val="0"/>
          <c:tx>
            <c:strRef>
              <c:f>Sheet1!$B$1</c:f>
              <c:strCache>
                <c:ptCount val="1"/>
                <c:pt idx="0">
                  <c:v> 2</c:v>
                </c:pt>
              </c:strCache>
            </c:strRef>
          </c:tx>
          <c:spPr>
            <a:scene3d>
              <a:camera prst="orthographicFront"/>
              <a:lightRig rig="threePt" dir="t"/>
            </a:scene3d>
            <a:sp3d prstMaterial="metal">
              <a:bevelT w="114300" prst="artDeco"/>
            </a:sp3d>
          </c:spPr>
          <c:dLbls>
            <c:dLbl>
              <c:idx val="3"/>
              <c:layout>
                <c:manualLayout>
                  <c:x val="3.0428043085523462E-2"/>
                  <c:y val="-2.1066389543946597E-2"/>
                </c:manualLayout>
              </c:layout>
              <c:showVal val="1"/>
              <c:showCatName val="1"/>
              <c:separator>
</c:separator>
            </c:dLbl>
            <c:dLbl>
              <c:idx val="4"/>
              <c:layout>
                <c:manualLayout>
                  <c:x val="0.12927242049289317"/>
                  <c:y val="0"/>
                </c:manualLayout>
              </c:layout>
              <c:showVal val="1"/>
              <c:showCatName val="1"/>
              <c:separator>
</c:separator>
            </c:dLbl>
            <c:txPr>
              <a:bodyPr/>
              <a:lstStyle/>
              <a:p>
                <a:pPr>
                  <a:defRPr>
                    <a:solidFill>
                      <a:schemeClr val="tx1"/>
                    </a:solidFill>
                  </a:defRPr>
                </a:pPr>
                <a:endParaRPr lang="en-US"/>
              </a:p>
            </c:txPr>
            <c:showVal val="1"/>
            <c:showCatName val="1"/>
            <c:separator>
</c:separator>
            <c:showLeaderLines val="1"/>
          </c:dLbls>
          <c:cat>
            <c:strRef>
              <c:f>Sheet1!$A$2:$A$6</c:f>
              <c:strCache>
                <c:ptCount val="5"/>
                <c:pt idx="0">
                  <c:v>Richest 20 percent</c:v>
                </c:pt>
                <c:pt idx="1">
                  <c:v>Second 20 percent</c:v>
                </c:pt>
                <c:pt idx="2">
                  <c:v>Third 20 percent</c:v>
                </c:pt>
                <c:pt idx="3">
                  <c:v>Fourth 20 percent</c:v>
                </c:pt>
                <c:pt idx="4">
                  <c:v>Poorest 20 percent</c:v>
                </c:pt>
              </c:strCache>
            </c:strRef>
          </c:cat>
          <c:val>
            <c:numRef>
              <c:f>Sheet1!$B$2:$B$6</c:f>
              <c:numCache>
                <c:formatCode>0%</c:formatCode>
                <c:ptCount val="5"/>
                <c:pt idx="0">
                  <c:v>0.59000000000000019</c:v>
                </c:pt>
                <c:pt idx="1">
                  <c:v>0.2</c:v>
                </c:pt>
                <c:pt idx="2">
                  <c:v>0.12000000000000002</c:v>
                </c:pt>
                <c:pt idx="3">
                  <c:v>6.0000000000000067E-2</c:v>
                </c:pt>
                <c:pt idx="4">
                  <c:v>3.0000000000000016E-2</c:v>
                </c:pt>
              </c:numCache>
            </c:numRef>
          </c:val>
        </c:ser>
        <c:dLbls>
          <c:showVal val="1"/>
          <c:showCatName val="1"/>
        </c:dLbls>
      </c:pie3DChart>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solidFill>
                  <a:schemeClr val="tx1"/>
                </a:solidFill>
              </a:defRPr>
            </a:pPr>
            <a:r>
              <a:rPr lang="en-US" dirty="0">
                <a:solidFill>
                  <a:schemeClr val="tx1"/>
                </a:solidFill>
              </a:rPr>
              <a:t> </a:t>
            </a:r>
            <a:r>
              <a:rPr lang="en-US" dirty="0" smtClean="0">
                <a:solidFill>
                  <a:srgbClr val="00B0F0"/>
                </a:solidFill>
              </a:rPr>
              <a:t>Ideal</a:t>
            </a:r>
            <a:r>
              <a:rPr lang="en-US" dirty="0" smtClean="0">
                <a:solidFill>
                  <a:schemeClr val="tx1"/>
                </a:solidFill>
              </a:rPr>
              <a:t> Wealth Distribution</a:t>
            </a:r>
            <a:endParaRPr lang="en-US" dirty="0">
              <a:solidFill>
                <a:schemeClr val="tx1"/>
              </a:solidFill>
            </a:endParaRPr>
          </a:p>
        </c:rich>
      </c:tx>
      <c:layout>
        <c:manualLayout>
          <c:xMode val="edge"/>
          <c:yMode val="edge"/>
          <c:x val="0.2327596550431196"/>
          <c:y val="0.80710659898477155"/>
        </c:manualLayout>
      </c:layout>
      <c:overlay val="1"/>
    </c:title>
    <c:view3D>
      <c:rotX val="30"/>
      <c:perspective val="30"/>
    </c:view3D>
    <c:plotArea>
      <c:layout>
        <c:manualLayout>
          <c:layoutTarget val="inner"/>
          <c:xMode val="edge"/>
          <c:yMode val="edge"/>
          <c:x val="9.0638442921907703E-2"/>
          <c:y val="5.9961829009952443E-2"/>
          <c:w val="0.82738112281419363"/>
          <c:h val="0.81916263639633879"/>
        </c:manualLayout>
      </c:layout>
      <c:pie3DChart>
        <c:varyColors val="1"/>
        <c:ser>
          <c:idx val="0"/>
          <c:order val="0"/>
          <c:tx>
            <c:strRef>
              <c:f>Sheet1!$B$1</c:f>
              <c:strCache>
                <c:ptCount val="1"/>
                <c:pt idx="0">
                  <c:v>Column1</c:v>
                </c:pt>
              </c:strCache>
            </c:strRef>
          </c:tx>
          <c:spPr>
            <a:scene3d>
              <a:camera prst="orthographicFront"/>
              <a:lightRig rig="threePt" dir="t"/>
            </a:scene3d>
            <a:sp3d prstMaterial="metal">
              <a:bevelT w="114300" prst="artDeco"/>
            </a:sp3d>
          </c:spPr>
          <c:dLbls>
            <c:dLbl>
              <c:idx val="3"/>
              <c:layout>
                <c:manualLayout>
                  <c:x val="3.0428043085523469E-2"/>
                  <c:y val="-2.1066389543946597E-2"/>
                </c:manualLayout>
              </c:layout>
              <c:showVal val="1"/>
              <c:showCatName val="1"/>
            </c:dLbl>
            <c:dLbl>
              <c:idx val="4"/>
              <c:layout>
                <c:manualLayout>
                  <c:x val="0.12494333094726796"/>
                  <c:y val="-1.6816819217394797E-2"/>
                </c:manualLayout>
              </c:layout>
              <c:showVal val="1"/>
              <c:showCatName val="1"/>
            </c:dLbl>
            <c:txPr>
              <a:bodyPr/>
              <a:lstStyle/>
              <a:p>
                <a:pPr>
                  <a:defRPr>
                    <a:solidFill>
                      <a:schemeClr val="tx1"/>
                    </a:solidFill>
                  </a:defRPr>
                </a:pPr>
                <a:endParaRPr lang="en-US"/>
              </a:p>
            </c:txPr>
            <c:showVal val="1"/>
            <c:showCatName val="1"/>
            <c:showLeaderLines val="1"/>
          </c:dLbls>
          <c:cat>
            <c:strRef>
              <c:f>Sheet1!$A$2:$A$6</c:f>
              <c:strCache>
                <c:ptCount val="5"/>
                <c:pt idx="0">
                  <c:v>Richest 20 percent</c:v>
                </c:pt>
                <c:pt idx="1">
                  <c:v>Second 20 percent</c:v>
                </c:pt>
                <c:pt idx="2">
                  <c:v>Third 20 percent</c:v>
                </c:pt>
                <c:pt idx="3">
                  <c:v>Fourth 20 percent</c:v>
                </c:pt>
                <c:pt idx="4">
                  <c:v>Poorest 20 percent</c:v>
                </c:pt>
              </c:strCache>
            </c:strRef>
          </c:cat>
          <c:val>
            <c:numRef>
              <c:f>Sheet1!$B$2:$B$6</c:f>
              <c:numCache>
                <c:formatCode>0%</c:formatCode>
                <c:ptCount val="5"/>
                <c:pt idx="0">
                  <c:v>0.36000000000000032</c:v>
                </c:pt>
                <c:pt idx="1">
                  <c:v>0.22000000000000003</c:v>
                </c:pt>
                <c:pt idx="2">
                  <c:v>0.2</c:v>
                </c:pt>
                <c:pt idx="3">
                  <c:v>0.15000000000000022</c:v>
                </c:pt>
                <c:pt idx="4">
                  <c:v>7.0000000000000034E-2</c:v>
                </c:pt>
              </c:numCache>
            </c:numRef>
          </c:val>
        </c:ser>
        <c:dLbls>
          <c:showVal val="1"/>
          <c:showCatName val="1"/>
        </c:dLbls>
      </c:pie3DChart>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solidFill>
                  <a:schemeClr val="tx1"/>
                </a:solidFill>
              </a:defRPr>
            </a:pPr>
            <a:r>
              <a:rPr lang="en-US" dirty="0">
                <a:solidFill>
                  <a:schemeClr val="tx1"/>
                </a:solidFill>
              </a:rPr>
              <a:t> </a:t>
            </a:r>
            <a:r>
              <a:rPr lang="en-US" dirty="0" smtClean="0">
                <a:solidFill>
                  <a:srgbClr val="92D050"/>
                </a:solidFill>
              </a:rPr>
              <a:t>Actual</a:t>
            </a:r>
            <a:r>
              <a:rPr lang="en-US" dirty="0" smtClean="0">
                <a:solidFill>
                  <a:schemeClr val="tx1"/>
                </a:solidFill>
              </a:rPr>
              <a:t> Wealth Distribution</a:t>
            </a:r>
            <a:endParaRPr lang="en-US" dirty="0">
              <a:solidFill>
                <a:schemeClr val="tx1"/>
              </a:solidFill>
            </a:endParaRPr>
          </a:p>
        </c:rich>
      </c:tx>
      <c:layout>
        <c:manualLayout>
          <c:xMode val="edge"/>
          <c:yMode val="edge"/>
          <c:x val="0.2327596550431196"/>
          <c:y val="0.80710659898477155"/>
        </c:manualLayout>
      </c:layout>
      <c:overlay val="1"/>
    </c:title>
    <c:view3D>
      <c:rotX val="30"/>
      <c:perspective val="30"/>
    </c:view3D>
    <c:plotArea>
      <c:layout>
        <c:manualLayout>
          <c:layoutTarget val="inner"/>
          <c:xMode val="edge"/>
          <c:yMode val="edge"/>
          <c:x val="9.0638442921907703E-2"/>
          <c:y val="5.9961829009952436E-2"/>
          <c:w val="0.82738112281419363"/>
          <c:h val="0.81916263639633879"/>
        </c:manualLayout>
      </c:layout>
      <c:pie3DChart>
        <c:varyColors val="1"/>
        <c:ser>
          <c:idx val="0"/>
          <c:order val="0"/>
          <c:tx>
            <c:strRef>
              <c:f>Sheet1!$B$1</c:f>
              <c:strCache>
                <c:ptCount val="1"/>
                <c:pt idx="0">
                  <c:v>Column1</c:v>
                </c:pt>
              </c:strCache>
            </c:strRef>
          </c:tx>
          <c:spPr>
            <a:scene3d>
              <a:camera prst="orthographicFront"/>
              <a:lightRig rig="threePt" dir="t"/>
            </a:scene3d>
            <a:sp3d prstMaterial="metal">
              <a:bevelT w="114300" prst="artDeco"/>
            </a:sp3d>
          </c:spPr>
          <c:dLbls>
            <c:dLbl>
              <c:idx val="1"/>
              <c:layout>
                <c:manualLayout>
                  <c:x val="-8.5218154548863223E-2"/>
                  <c:y val="4.6339182221511684E-2"/>
                </c:manualLayout>
              </c:layout>
              <c:showVal val="1"/>
              <c:showCatName val="1"/>
              <c:separator>
</c:separator>
            </c:dLbl>
            <c:dLbl>
              <c:idx val="3"/>
              <c:layout>
                <c:manualLayout>
                  <c:x val="0.12350172137573723"/>
                  <c:y val="0"/>
                </c:manualLayout>
              </c:layout>
              <c:showVal val="1"/>
              <c:showCatName val="1"/>
              <c:separator>
</c:separator>
            </c:dLbl>
            <c:dLbl>
              <c:idx val="4"/>
              <c:layout>
                <c:manualLayout>
                  <c:x val="0.26130705252752479"/>
                  <c:y val="1.5228426395939111E-2"/>
                </c:manualLayout>
              </c:layout>
              <c:showVal val="1"/>
              <c:showCatName val="1"/>
              <c:separator>
</c:separator>
            </c:dLbl>
            <c:txPr>
              <a:bodyPr/>
              <a:lstStyle/>
              <a:p>
                <a:pPr>
                  <a:defRPr>
                    <a:solidFill>
                      <a:schemeClr val="tx1"/>
                    </a:solidFill>
                  </a:defRPr>
                </a:pPr>
                <a:endParaRPr lang="en-US"/>
              </a:p>
            </c:txPr>
            <c:showVal val="1"/>
            <c:showCatName val="1"/>
            <c:separator>
</c:separator>
            <c:showLeaderLines val="1"/>
          </c:dLbls>
          <c:cat>
            <c:strRef>
              <c:f>Sheet1!$A$2:$A$6</c:f>
              <c:strCache>
                <c:ptCount val="5"/>
                <c:pt idx="0">
                  <c:v>Richest 20 percent</c:v>
                </c:pt>
                <c:pt idx="1">
                  <c:v>Second 20 percent</c:v>
                </c:pt>
                <c:pt idx="2">
                  <c:v>Third 20 percent</c:v>
                </c:pt>
                <c:pt idx="3">
                  <c:v>Fourth 20 percent</c:v>
                </c:pt>
                <c:pt idx="4">
                  <c:v>Poorest 20 percent</c:v>
                </c:pt>
              </c:strCache>
            </c:strRef>
          </c:cat>
          <c:val>
            <c:numRef>
              <c:f>Sheet1!$B$2:$B$6</c:f>
              <c:numCache>
                <c:formatCode>0.0%</c:formatCode>
                <c:ptCount val="5"/>
                <c:pt idx="0">
                  <c:v>0.88900000000000001</c:v>
                </c:pt>
                <c:pt idx="1">
                  <c:v>9.4000000000000028E-2</c:v>
                </c:pt>
                <c:pt idx="2">
                  <c:v>2.5999999999999999E-2</c:v>
                </c:pt>
                <c:pt idx="3">
                  <c:v>5.000000000000007E-3</c:v>
                </c:pt>
                <c:pt idx="4">
                  <c:v>-1.4E-2</c:v>
                </c:pt>
              </c:numCache>
            </c:numRef>
          </c:val>
        </c:ser>
        <c:dLbls>
          <c:showVal val="1"/>
          <c:showCatName val="1"/>
        </c:dLbls>
      </c:pie3DChart>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sz="1600">
                <a:solidFill>
                  <a:schemeClr val="tx1"/>
                </a:solidFill>
              </a:defRPr>
            </a:pPr>
            <a:r>
              <a:rPr lang="en-US" sz="1600" dirty="0">
                <a:solidFill>
                  <a:schemeClr val="tx1"/>
                </a:solidFill>
              </a:rPr>
              <a:t> </a:t>
            </a:r>
            <a:r>
              <a:rPr lang="en-US" sz="1600" dirty="0" smtClean="0">
                <a:solidFill>
                  <a:srgbClr val="92D050"/>
                </a:solidFill>
              </a:rPr>
              <a:t>Actual</a:t>
            </a:r>
            <a:r>
              <a:rPr lang="en-US" sz="1600" dirty="0" smtClean="0">
                <a:solidFill>
                  <a:schemeClr val="tx1"/>
                </a:solidFill>
              </a:rPr>
              <a:t> Wealth Distribution</a:t>
            </a:r>
            <a:endParaRPr lang="en-US" sz="1600" dirty="0">
              <a:solidFill>
                <a:schemeClr val="tx1"/>
              </a:solidFill>
            </a:endParaRPr>
          </a:p>
        </c:rich>
      </c:tx>
      <c:layout>
        <c:manualLayout>
          <c:xMode val="edge"/>
          <c:yMode val="edge"/>
          <c:x val="0.22691163604549469"/>
          <c:y val="0.85764966879140214"/>
        </c:manualLayout>
      </c:layout>
      <c:overlay val="1"/>
    </c:title>
    <c:view3D>
      <c:rotX val="30"/>
      <c:perspective val="30"/>
    </c:view3D>
    <c:plotArea>
      <c:layout>
        <c:manualLayout>
          <c:layoutTarget val="inner"/>
          <c:xMode val="edge"/>
          <c:yMode val="edge"/>
          <c:x val="9.0638439931850764E-2"/>
          <c:y val="0.11551743532058491"/>
          <c:w val="0.82738112281419363"/>
          <c:h val="0.81916263639633879"/>
        </c:manualLayout>
      </c:layout>
      <c:pie3DChart>
        <c:varyColors val="1"/>
        <c:ser>
          <c:idx val="0"/>
          <c:order val="0"/>
          <c:tx>
            <c:strRef>
              <c:f>Sheet1!$B$1</c:f>
              <c:strCache>
                <c:ptCount val="1"/>
                <c:pt idx="0">
                  <c:v>Column1</c:v>
                </c:pt>
              </c:strCache>
            </c:strRef>
          </c:tx>
          <c:spPr>
            <a:scene3d>
              <a:camera prst="orthographicFront"/>
              <a:lightRig rig="threePt" dir="t"/>
            </a:scene3d>
            <a:sp3d prstMaterial="metal">
              <a:bevelT w="114300" prst="artDeco"/>
            </a:sp3d>
          </c:spPr>
          <c:dLbls>
            <c:dLbl>
              <c:idx val="0"/>
              <c:layout>
                <c:manualLayout>
                  <c:x val="-0.14271526914398874"/>
                  <c:y val="-0.42301975410968418"/>
                </c:manualLayout>
              </c:layout>
              <c:showVal val="1"/>
              <c:showCatName val="1"/>
              <c:separator>
</c:separator>
            </c:dLbl>
            <c:dLbl>
              <c:idx val="1"/>
              <c:layout>
                <c:manualLayout>
                  <c:x val="0.14577588985587348"/>
                  <c:y val="-2.1330146231721036E-2"/>
                </c:manualLayout>
              </c:layout>
              <c:showVal val="1"/>
              <c:showCatName val="1"/>
              <c:separator>
</c:separator>
            </c:dLbl>
            <c:dLbl>
              <c:idx val="2"/>
              <c:layout>
                <c:manualLayout>
                  <c:x val="-0.18500897914076544"/>
                  <c:y val="0.10421884764404445"/>
                </c:manualLayout>
              </c:layout>
              <c:showVal val="1"/>
              <c:showCatName val="1"/>
              <c:separator>
</c:separator>
            </c:dLbl>
            <c:dLbl>
              <c:idx val="3"/>
              <c:layout>
                <c:manualLayout>
                  <c:x val="9.1337891974029764E-2"/>
                  <c:y val="-7.9365079365079413E-3"/>
                </c:manualLayout>
              </c:layout>
              <c:showVal val="1"/>
              <c:showCatName val="1"/>
              <c:separator>
</c:separator>
            </c:dLbl>
            <c:dLbl>
              <c:idx val="4"/>
              <c:layout>
                <c:manualLayout>
                  <c:x val="0.19113160197080617"/>
                  <c:y val="5.8879202599674975E-2"/>
                </c:manualLayout>
              </c:layout>
              <c:tx>
                <c:rich>
                  <a:bodyPr/>
                  <a:lstStyle/>
                  <a:p>
                    <a:r>
                      <a:rPr lang="en-US" sz="1100" dirty="0">
                        <a:solidFill>
                          <a:schemeClr val="tx1"/>
                        </a:solidFill>
                      </a:rPr>
                      <a:t>P</a:t>
                    </a:r>
                    <a:r>
                      <a:rPr lang="en-US" dirty="0">
                        <a:solidFill>
                          <a:schemeClr val="tx1"/>
                        </a:solidFill>
                      </a:rPr>
                      <a:t>oorest 20 percent
-1.4%</a:t>
                    </a:r>
                  </a:p>
                </c:rich>
              </c:tx>
              <c:showVal val="1"/>
              <c:showCatName val="1"/>
              <c:separator>
</c:separator>
            </c:dLbl>
            <c:txPr>
              <a:bodyPr/>
              <a:lstStyle/>
              <a:p>
                <a:pPr>
                  <a:defRPr sz="1100">
                    <a:solidFill>
                      <a:schemeClr val="tx1"/>
                    </a:solidFill>
                  </a:defRPr>
                </a:pPr>
                <a:endParaRPr lang="en-US"/>
              </a:p>
            </c:txPr>
            <c:showVal val="1"/>
            <c:showCatName val="1"/>
            <c:separator>
</c:separator>
            <c:showLeaderLines val="1"/>
          </c:dLbls>
          <c:cat>
            <c:strRef>
              <c:f>Sheet1!$A$2:$A$6</c:f>
              <c:strCache>
                <c:ptCount val="5"/>
                <c:pt idx="0">
                  <c:v>Richest 20 percent</c:v>
                </c:pt>
                <c:pt idx="1">
                  <c:v>Second 20 percent</c:v>
                </c:pt>
                <c:pt idx="2">
                  <c:v>Third 20 percent</c:v>
                </c:pt>
                <c:pt idx="3">
                  <c:v>Fourth 20 percent</c:v>
                </c:pt>
                <c:pt idx="4">
                  <c:v>Poorest 20 percent</c:v>
                </c:pt>
              </c:strCache>
            </c:strRef>
          </c:cat>
          <c:val>
            <c:numRef>
              <c:f>Sheet1!$B$2:$B$6</c:f>
              <c:numCache>
                <c:formatCode>0.0%</c:formatCode>
                <c:ptCount val="5"/>
                <c:pt idx="0">
                  <c:v>0.88900000000000001</c:v>
                </c:pt>
                <c:pt idx="1">
                  <c:v>9.4000000000000028E-2</c:v>
                </c:pt>
                <c:pt idx="2">
                  <c:v>2.5999999999999999E-2</c:v>
                </c:pt>
                <c:pt idx="3">
                  <c:v>5.0000000000000079E-3</c:v>
                </c:pt>
                <c:pt idx="4">
                  <c:v>-1.4E-2</c:v>
                </c:pt>
              </c:numCache>
            </c:numRef>
          </c:val>
        </c:ser>
        <c:dLbls>
          <c:showVal val="1"/>
          <c:showCatName val="1"/>
        </c:dLbls>
      </c:pie3DChart>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sz="1600">
                <a:solidFill>
                  <a:schemeClr val="tx1"/>
                </a:solidFill>
              </a:defRPr>
            </a:pPr>
            <a:r>
              <a:rPr lang="en-US" sz="1600" dirty="0">
                <a:solidFill>
                  <a:schemeClr val="tx1"/>
                </a:solidFill>
              </a:rPr>
              <a:t> </a:t>
            </a:r>
            <a:r>
              <a:rPr lang="en-US" sz="1600" dirty="0" smtClean="0">
                <a:solidFill>
                  <a:srgbClr val="00B0F0"/>
                </a:solidFill>
              </a:rPr>
              <a:t>Ideal</a:t>
            </a:r>
            <a:r>
              <a:rPr lang="en-US" sz="1600" dirty="0" smtClean="0">
                <a:solidFill>
                  <a:schemeClr val="tx1"/>
                </a:solidFill>
              </a:rPr>
              <a:t> Wealth Distribution</a:t>
            </a:r>
            <a:endParaRPr lang="en-US" sz="1600" dirty="0">
              <a:solidFill>
                <a:schemeClr val="tx1"/>
              </a:solidFill>
            </a:endParaRPr>
          </a:p>
        </c:rich>
      </c:tx>
      <c:layout>
        <c:manualLayout>
          <c:xMode val="edge"/>
          <c:yMode val="edge"/>
          <c:x val="0.27197545159796238"/>
          <c:y val="0.80710661167354192"/>
        </c:manualLayout>
      </c:layout>
      <c:overlay val="1"/>
    </c:title>
    <c:view3D>
      <c:rotX val="30"/>
      <c:perspective val="30"/>
    </c:view3D>
    <c:plotArea>
      <c:layout>
        <c:manualLayout>
          <c:layoutTarget val="inner"/>
          <c:xMode val="edge"/>
          <c:yMode val="edge"/>
          <c:x val="9.0638442921907716E-2"/>
          <c:y val="5.9961829009952436E-2"/>
          <c:w val="0.82738112281419363"/>
          <c:h val="0.81916263639633879"/>
        </c:manualLayout>
      </c:layout>
      <c:pie3DChart>
        <c:varyColors val="1"/>
        <c:ser>
          <c:idx val="0"/>
          <c:order val="0"/>
          <c:tx>
            <c:strRef>
              <c:f>'Sheet1'!$B$1</c:f>
              <c:strCache>
                <c:ptCount val="1"/>
                <c:pt idx="0">
                  <c:v>Column1</c:v>
                </c:pt>
              </c:strCache>
            </c:strRef>
          </c:tx>
          <c:spPr>
            <a:scene3d>
              <a:camera prst="orthographicFront"/>
              <a:lightRig rig="threePt" dir="t"/>
            </a:scene3d>
            <a:sp3d prstMaterial="metal">
              <a:bevelT w="114300" prst="artDeco"/>
            </a:sp3d>
          </c:spPr>
          <c:dLbls>
            <c:dLbl>
              <c:idx val="0"/>
              <c:layout>
                <c:manualLayout>
                  <c:x val="-0.16343092086893393"/>
                  <c:y val="0.10439598896291821"/>
                </c:manualLayout>
              </c:layout>
              <c:showVal val="1"/>
              <c:showCatName val="1"/>
              <c:separator>
</c:separator>
            </c:dLbl>
            <c:dLbl>
              <c:idx val="1"/>
              <c:layout>
                <c:manualLayout>
                  <c:x val="-0.16573044060981745"/>
                  <c:y val="-0.29017094017094086"/>
                </c:manualLayout>
              </c:layout>
              <c:showVal val="1"/>
              <c:showCatName val="1"/>
              <c:separator>
</c:separator>
            </c:dLbl>
            <c:dLbl>
              <c:idx val="3"/>
              <c:layout>
                <c:manualLayout>
                  <c:x val="3.0428043085523486E-2"/>
                  <c:y val="-2.1066389543946597E-2"/>
                </c:manualLayout>
              </c:layout>
              <c:showVal val="1"/>
              <c:showCatName val="1"/>
              <c:separator>
</c:separator>
            </c:dLbl>
            <c:dLbl>
              <c:idx val="4"/>
              <c:layout>
                <c:manualLayout>
                  <c:x val="0.12494333094726796"/>
                  <c:y val="-1.6816819217394783E-2"/>
                </c:manualLayout>
              </c:layout>
              <c:showVal val="1"/>
              <c:showCatName val="1"/>
              <c:separator>
</c:separator>
            </c:dLbl>
            <c:txPr>
              <a:bodyPr/>
              <a:lstStyle/>
              <a:p>
                <a:pPr>
                  <a:defRPr sz="1100">
                    <a:solidFill>
                      <a:schemeClr val="tx1"/>
                    </a:solidFill>
                  </a:defRPr>
                </a:pPr>
                <a:endParaRPr lang="en-US"/>
              </a:p>
            </c:txPr>
            <c:showVal val="1"/>
            <c:showCatName val="1"/>
            <c:separator>
</c:separator>
            <c:showLeaderLines val="1"/>
          </c:dLbls>
          <c:cat>
            <c:strRef>
              <c:f>'Sheet1'!$A$2:$A$6</c:f>
              <c:strCache>
                <c:ptCount val="5"/>
                <c:pt idx="0">
                  <c:v>Richest 20 percent</c:v>
                </c:pt>
                <c:pt idx="1">
                  <c:v>Second 20 percent</c:v>
                </c:pt>
                <c:pt idx="2">
                  <c:v>Third 20 percent</c:v>
                </c:pt>
                <c:pt idx="3">
                  <c:v>Fourth 20 percent</c:v>
                </c:pt>
                <c:pt idx="4">
                  <c:v>Poorest 20 percent</c:v>
                </c:pt>
              </c:strCache>
            </c:strRef>
          </c:cat>
          <c:val>
            <c:numRef>
              <c:f>'Sheet1'!$B$2:$B$6</c:f>
              <c:numCache>
                <c:formatCode>0%</c:formatCode>
                <c:ptCount val="5"/>
                <c:pt idx="0">
                  <c:v>0.36000000000000032</c:v>
                </c:pt>
                <c:pt idx="1">
                  <c:v>0.22</c:v>
                </c:pt>
                <c:pt idx="2">
                  <c:v>0.2</c:v>
                </c:pt>
                <c:pt idx="3">
                  <c:v>0.15000000000000024</c:v>
                </c:pt>
                <c:pt idx="4">
                  <c:v>7.0000000000000021E-2</c:v>
                </c:pt>
              </c:numCache>
            </c:numRef>
          </c:val>
        </c:ser>
        <c:dLbls>
          <c:showVal val="1"/>
          <c:showCatName val="1"/>
        </c:dLbls>
      </c:pie3DChart>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a:solidFill>
                  <a:schemeClr val="tx1"/>
                </a:solidFill>
              </a:defRPr>
            </a:pPr>
            <a:r>
              <a:rPr lang="en-US" sz="1600" dirty="0">
                <a:solidFill>
                  <a:schemeClr val="tx1"/>
                </a:solidFill>
              </a:rPr>
              <a:t> </a:t>
            </a:r>
            <a:r>
              <a:rPr lang="en-US" sz="1600" dirty="0" smtClean="0">
                <a:solidFill>
                  <a:srgbClr val="FF0000"/>
                </a:solidFill>
              </a:rPr>
              <a:t>Perceived</a:t>
            </a:r>
            <a:r>
              <a:rPr lang="en-US" sz="1600" dirty="0" smtClean="0">
                <a:solidFill>
                  <a:schemeClr val="tx1"/>
                </a:solidFill>
              </a:rPr>
              <a:t> Wealth Distribution</a:t>
            </a:r>
            <a:endParaRPr lang="en-US" sz="1600" dirty="0">
              <a:solidFill>
                <a:schemeClr val="tx1"/>
              </a:solidFill>
            </a:endParaRPr>
          </a:p>
        </c:rich>
      </c:tx>
      <c:layout>
        <c:manualLayout>
          <c:xMode val="edge"/>
          <c:yMode val="edge"/>
          <c:x val="0.13389491407913634"/>
          <c:y val="0.82930798284360796"/>
        </c:manualLayout>
      </c:layout>
      <c:overlay val="1"/>
    </c:title>
    <c:view3D>
      <c:rotX val="30"/>
      <c:perspective val="30"/>
    </c:view3D>
    <c:plotArea>
      <c:layout>
        <c:manualLayout>
          <c:layoutTarget val="inner"/>
          <c:xMode val="edge"/>
          <c:yMode val="edge"/>
          <c:x val="9.0638511095204002E-2"/>
          <c:y val="9.8423514368396262E-2"/>
          <c:w val="0.82738112281419363"/>
          <c:h val="0.81916263639633879"/>
        </c:manualLayout>
      </c:layout>
      <c:pie3DChart>
        <c:varyColors val="1"/>
        <c:ser>
          <c:idx val="0"/>
          <c:order val="0"/>
          <c:tx>
            <c:strRef>
              <c:f>Sheet1!$B$1</c:f>
              <c:strCache>
                <c:ptCount val="1"/>
                <c:pt idx="0">
                  <c:v> 2</c:v>
                </c:pt>
              </c:strCache>
            </c:strRef>
          </c:tx>
          <c:spPr>
            <a:scene3d>
              <a:camera prst="orthographicFront"/>
              <a:lightRig rig="threePt" dir="t"/>
            </a:scene3d>
            <a:sp3d prstMaterial="metal">
              <a:bevelT w="114300" prst="artDeco"/>
            </a:sp3d>
          </c:spPr>
          <c:dLbls>
            <c:dLbl>
              <c:idx val="0"/>
              <c:layout>
                <c:manualLayout>
                  <c:x val="-0.25035383548754531"/>
                  <c:y val="-0.14023205940720848"/>
                </c:manualLayout>
              </c:layout>
              <c:showVal val="1"/>
              <c:showCatName val="1"/>
              <c:separator>
</c:separator>
            </c:dLbl>
            <c:dLbl>
              <c:idx val="3"/>
              <c:layout>
                <c:manualLayout>
                  <c:x val="3.0428043085523479E-2"/>
                  <c:y val="-2.1066389543946597E-2"/>
                </c:manualLayout>
              </c:layout>
              <c:showVal val="1"/>
              <c:showCatName val="1"/>
              <c:separator>
</c:separator>
            </c:dLbl>
            <c:dLbl>
              <c:idx val="4"/>
              <c:layout>
                <c:manualLayout>
                  <c:x val="0.12927242049289325"/>
                  <c:y val="0"/>
                </c:manualLayout>
              </c:layout>
              <c:showVal val="1"/>
              <c:showCatName val="1"/>
              <c:separator>
</c:separator>
            </c:dLbl>
            <c:txPr>
              <a:bodyPr/>
              <a:lstStyle/>
              <a:p>
                <a:pPr>
                  <a:defRPr sz="1100">
                    <a:solidFill>
                      <a:schemeClr val="tx1"/>
                    </a:solidFill>
                  </a:defRPr>
                </a:pPr>
                <a:endParaRPr lang="en-US"/>
              </a:p>
            </c:txPr>
            <c:showVal val="1"/>
            <c:showCatName val="1"/>
            <c:separator>
</c:separator>
            <c:showLeaderLines val="1"/>
          </c:dLbls>
          <c:cat>
            <c:strRef>
              <c:f>Sheet1!$A$2:$A$6</c:f>
              <c:strCache>
                <c:ptCount val="5"/>
                <c:pt idx="0">
                  <c:v>Richest 20 percent</c:v>
                </c:pt>
                <c:pt idx="1">
                  <c:v>Second 20 percent</c:v>
                </c:pt>
                <c:pt idx="2">
                  <c:v>Third 20 percent</c:v>
                </c:pt>
                <c:pt idx="3">
                  <c:v>Fourth 20 percent</c:v>
                </c:pt>
                <c:pt idx="4">
                  <c:v>Poorest 20 percent</c:v>
                </c:pt>
              </c:strCache>
            </c:strRef>
          </c:cat>
          <c:val>
            <c:numRef>
              <c:f>Sheet1!$B$2:$B$6</c:f>
              <c:numCache>
                <c:formatCode>0%</c:formatCode>
                <c:ptCount val="5"/>
                <c:pt idx="0">
                  <c:v>0.59</c:v>
                </c:pt>
                <c:pt idx="1">
                  <c:v>0.2</c:v>
                </c:pt>
                <c:pt idx="2">
                  <c:v>0.12000000000000002</c:v>
                </c:pt>
                <c:pt idx="3">
                  <c:v>6.0000000000000032E-2</c:v>
                </c:pt>
                <c:pt idx="4">
                  <c:v>3.0000000000000002E-2</c:v>
                </c:pt>
              </c:numCache>
            </c:numRef>
          </c:val>
        </c:ser>
        <c:dLbls>
          <c:showVal val="1"/>
          <c:showCatName val="1"/>
        </c:dLbls>
      </c:pie3DChart>
    </c:plotArea>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2"/>
  <c:chart>
    <c:autoTitleDeleted val="1"/>
    <c:view3D>
      <c:rAngAx val="1"/>
    </c:view3D>
    <c:sideWall>
      <c:spPr>
        <a:noFill/>
        <a:ln>
          <a:noFill/>
        </a:ln>
        <a:effectLst>
          <a:outerShdw dist="50800" sx="1000" sy="1000" algn="ctr" rotWithShape="0">
            <a:prstClr val="black"/>
          </a:outerShdw>
        </a:effectLst>
        <a:scene3d>
          <a:camera prst="orthographicFront"/>
          <a:lightRig rig="threePt" dir="t"/>
        </a:scene3d>
        <a:sp3d prstMaterial="legacyWireframe"/>
      </c:spPr>
    </c:sideWall>
    <c:backWall>
      <c:spPr>
        <a:noFill/>
        <a:ln>
          <a:noFill/>
        </a:ln>
        <a:effectLst>
          <a:outerShdw dist="50800" sx="1000" sy="1000" algn="ctr" rotWithShape="0">
            <a:prstClr val="black"/>
          </a:outerShdw>
        </a:effectLst>
        <a:scene3d>
          <a:camera prst="orthographicFront"/>
          <a:lightRig rig="threePt" dir="t"/>
        </a:scene3d>
        <a:sp3d prstMaterial="legacyWireframe"/>
      </c:spPr>
    </c:backWall>
    <c:plotArea>
      <c:layout>
        <c:manualLayout>
          <c:layoutTarget val="inner"/>
          <c:xMode val="edge"/>
          <c:yMode val="edge"/>
          <c:x val="4.7661194473332349E-2"/>
          <c:y val="5.4858267716535437E-2"/>
          <c:w val="0.91127358490566013"/>
          <c:h val="0.80091583552056"/>
        </c:manualLayout>
      </c:layout>
      <c:bar3DChart>
        <c:barDir val="bar"/>
        <c:grouping val="percentStacked"/>
        <c:ser>
          <c:idx val="0"/>
          <c:order val="0"/>
          <c:tx>
            <c:strRef>
              <c:f>Sheet1!$A$2</c:f>
              <c:strCache>
                <c:ptCount val="1"/>
                <c:pt idx="0">
                  <c:v>Poorest 20 percent</c:v>
                </c:pt>
              </c:strCache>
            </c:strRef>
          </c:tx>
          <c:dLbls>
            <c:dLbl>
              <c:idx val="0"/>
              <c:layout>
                <c:manualLayout>
                  <c:x val="-3.7735849056603855E-2"/>
                  <c:y val="-2.5974025974026052E-2"/>
                </c:manualLayout>
              </c:layout>
              <c:showVal val="1"/>
            </c:dLbl>
            <c:dLbl>
              <c:idx val="1"/>
              <c:layout>
                <c:manualLayout>
                  <c:x val="-2.2012578616352235E-2"/>
                  <c:y val="-1.7316017316017323E-2"/>
                </c:manualLayout>
              </c:layout>
              <c:showVal val="1"/>
            </c:dLbl>
            <c:dLbl>
              <c:idx val="2"/>
              <c:layout>
                <c:manualLayout>
                  <c:x val="-3.4591194968553458E-2"/>
                  <c:y val="4.9783720216791234E-2"/>
                </c:manualLayout>
              </c:layout>
              <c:spPr/>
              <c:txPr>
                <a:bodyPr/>
                <a:lstStyle/>
                <a:p>
                  <a:pPr>
                    <a:defRPr>
                      <a:solidFill>
                        <a:srgbClr val="FF0000"/>
                      </a:solidFill>
                    </a:defRPr>
                  </a:pPr>
                  <a:endParaRPr lang="en-US"/>
                </a:p>
              </c:txPr>
              <c:showVal val="1"/>
            </c:dLbl>
            <c:showVal val="1"/>
          </c:dLbls>
          <c:cat>
            <c:strRef>
              <c:f>Sheet1!$B$1:$D$1</c:f>
              <c:strCache>
                <c:ptCount val="3"/>
                <c:pt idx="0">
                  <c:v>Ideal</c:v>
                </c:pt>
                <c:pt idx="1">
                  <c:v>Perceived</c:v>
                </c:pt>
                <c:pt idx="2">
                  <c:v>Actual</c:v>
                </c:pt>
              </c:strCache>
            </c:strRef>
          </c:cat>
          <c:val>
            <c:numRef>
              <c:f>Sheet1!$B$2:$D$2</c:f>
              <c:numCache>
                <c:formatCode>0%</c:formatCode>
                <c:ptCount val="3"/>
                <c:pt idx="0">
                  <c:v>7.0000000000000021E-2</c:v>
                </c:pt>
                <c:pt idx="1">
                  <c:v>3.0000000000000002E-2</c:v>
                </c:pt>
                <c:pt idx="2" formatCode="0.0%">
                  <c:v>-1.4E-2</c:v>
                </c:pt>
              </c:numCache>
            </c:numRef>
          </c:val>
        </c:ser>
        <c:ser>
          <c:idx val="1"/>
          <c:order val="1"/>
          <c:tx>
            <c:strRef>
              <c:f>Sheet1!$A$3</c:f>
              <c:strCache>
                <c:ptCount val="1"/>
                <c:pt idx="0">
                  <c:v>Middle 60 percent</c:v>
                </c:pt>
              </c:strCache>
            </c:strRef>
          </c:tx>
          <c:dLbls>
            <c:showVal val="1"/>
            <c:separator>
</c:separator>
          </c:dLbls>
          <c:cat>
            <c:strRef>
              <c:f>Sheet1!$B$1:$D$1</c:f>
              <c:strCache>
                <c:ptCount val="3"/>
                <c:pt idx="0">
                  <c:v>Ideal</c:v>
                </c:pt>
                <c:pt idx="1">
                  <c:v>Perceived</c:v>
                </c:pt>
                <c:pt idx="2">
                  <c:v>Actual</c:v>
                </c:pt>
              </c:strCache>
            </c:strRef>
          </c:cat>
          <c:val>
            <c:numRef>
              <c:f>Sheet1!$B$3:$D$3</c:f>
              <c:numCache>
                <c:formatCode>0%</c:formatCode>
                <c:ptCount val="3"/>
                <c:pt idx="0">
                  <c:v>0.56999999999999995</c:v>
                </c:pt>
                <c:pt idx="1">
                  <c:v>0.38000000000000045</c:v>
                </c:pt>
                <c:pt idx="2" formatCode="0.0%">
                  <c:v>0.125</c:v>
                </c:pt>
              </c:numCache>
            </c:numRef>
          </c:val>
        </c:ser>
        <c:ser>
          <c:idx val="2"/>
          <c:order val="2"/>
          <c:tx>
            <c:strRef>
              <c:f>Sheet1!$A$4</c:f>
              <c:strCache>
                <c:ptCount val="1"/>
                <c:pt idx="0">
                  <c:v>Richest 20 percent</c:v>
                </c:pt>
              </c:strCache>
            </c:strRef>
          </c:tx>
          <c:dLbls>
            <c:showVal val="1"/>
            <c:separator>
</c:separator>
          </c:dLbls>
          <c:cat>
            <c:strRef>
              <c:f>Sheet1!$B$1:$D$1</c:f>
              <c:strCache>
                <c:ptCount val="3"/>
                <c:pt idx="0">
                  <c:v>Ideal</c:v>
                </c:pt>
                <c:pt idx="1">
                  <c:v>Perceived</c:v>
                </c:pt>
                <c:pt idx="2">
                  <c:v>Actual</c:v>
                </c:pt>
              </c:strCache>
            </c:strRef>
          </c:cat>
          <c:val>
            <c:numRef>
              <c:f>Sheet1!$B$4:$D$4</c:f>
              <c:numCache>
                <c:formatCode>0%</c:formatCode>
                <c:ptCount val="3"/>
                <c:pt idx="0">
                  <c:v>0.36000000000000032</c:v>
                </c:pt>
                <c:pt idx="1">
                  <c:v>0.59</c:v>
                </c:pt>
                <c:pt idx="2" formatCode="0.0%">
                  <c:v>0.88900000000000001</c:v>
                </c:pt>
              </c:numCache>
            </c:numRef>
          </c:val>
        </c:ser>
        <c:gapWidth val="75"/>
        <c:shape val="box"/>
        <c:axId val="58340864"/>
        <c:axId val="58342400"/>
        <c:axId val="0"/>
      </c:bar3DChart>
      <c:catAx>
        <c:axId val="58340864"/>
        <c:scaling>
          <c:orientation val="minMax"/>
        </c:scaling>
        <c:axPos val="l"/>
        <c:majorTickMark val="none"/>
        <c:tickLblPos val="nextTo"/>
        <c:crossAx val="58342400"/>
        <c:crosses val="autoZero"/>
        <c:auto val="1"/>
        <c:lblAlgn val="ctr"/>
        <c:lblOffset val="100"/>
      </c:catAx>
      <c:valAx>
        <c:axId val="58342400"/>
        <c:scaling>
          <c:orientation val="minMax"/>
        </c:scaling>
        <c:axPos val="b"/>
        <c:title>
          <c:tx>
            <c:rich>
              <a:bodyPr/>
              <a:lstStyle/>
              <a:p>
                <a:pPr>
                  <a:defRPr sz="1600" b="0"/>
                </a:pPr>
                <a:r>
                  <a:rPr lang="en-US" sz="1600" b="0" dirty="0" smtClean="0"/>
                  <a:t>Percentage of All Wealth</a:t>
                </a:r>
              </a:p>
            </c:rich>
          </c:tx>
          <c:layout/>
        </c:title>
        <c:numFmt formatCode="0%" sourceLinked="1"/>
        <c:majorTickMark val="none"/>
        <c:tickLblPos val="nextTo"/>
        <c:crossAx val="58340864"/>
        <c:crosses val="autoZero"/>
        <c:crossBetween val="between"/>
      </c:valAx>
    </c:plotArea>
    <c:legend>
      <c:legendPos val="t"/>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093B98-2D63-4900-AE18-C22A3427E93A}"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11854C-7766-4A0D-ABBA-CA7B9829F1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11854C-7766-4A0D-ABBA-CA7B9829F10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data resulted from research by Michael Norton (Harvard Business School) and Dan </a:t>
            </a:r>
            <a:r>
              <a:rPr lang="en-US" dirty="0" err="1" smtClean="0"/>
              <a:t>Ariely</a:t>
            </a:r>
            <a:r>
              <a:rPr lang="en-US" dirty="0" smtClean="0"/>
              <a:t> (Duke University) involving a survey of about 5,000 U.S. adults. This first pie chart is the overall result of asking people what they think is the distribution of wealth in the United States. The variation in responses among people by sex, income, and political affiliation was small.</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Source:  Norton, Michael I. and Dan </a:t>
            </a:r>
            <a:r>
              <a:rPr lang="en-US" sz="1200" dirty="0" err="1" smtClean="0"/>
              <a:t>Ariely</a:t>
            </a:r>
            <a:r>
              <a:rPr lang="en-US" sz="1200" dirty="0" smtClean="0"/>
              <a:t>.  “Building a Better America – One Wealth Quintile at a Time.”  </a:t>
            </a:r>
            <a:r>
              <a:rPr lang="en-US" sz="1200" i="1" dirty="0" smtClean="0"/>
              <a:t>Perspectives on Psychological Science</a:t>
            </a:r>
            <a:r>
              <a:rPr lang="en-US" sz="1200" dirty="0" smtClean="0"/>
              <a:t>, Vol. 6, No. 9, 2011.</a:t>
            </a:r>
          </a:p>
          <a:p>
            <a:endParaRPr lang="en-US" dirty="0"/>
          </a:p>
        </p:txBody>
      </p:sp>
      <p:sp>
        <p:nvSpPr>
          <p:cNvPr id="4" name="Slide Number Placeholder 3"/>
          <p:cNvSpPr>
            <a:spLocks noGrp="1"/>
          </p:cNvSpPr>
          <p:nvPr>
            <p:ph type="sldNum" sz="quarter" idx="10"/>
          </p:nvPr>
        </p:nvSpPr>
        <p:spPr/>
        <p:txBody>
          <a:bodyPr/>
          <a:lstStyle/>
          <a:p>
            <a:fld id="{F711854C-7766-4A0D-ABBA-CA7B9829F10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Respondents were also asked how much inequality of wealth </a:t>
            </a:r>
            <a:r>
              <a:rPr lang="en-US" i="1" dirty="0" smtClean="0"/>
              <a:t>should</a:t>
            </a:r>
            <a:r>
              <a:rPr lang="en-US" dirty="0" smtClean="0"/>
              <a:t> exist in the United States. This second figure shows the overall response to that question. Notice that people do expect some inequality of wealth, although at a level less than what they </a:t>
            </a:r>
            <a:r>
              <a:rPr lang="en-US" i="1" dirty="0" smtClean="0"/>
              <a:t>think</a:t>
            </a:r>
            <a:r>
              <a:rPr lang="en-US" dirty="0" smtClean="0"/>
              <a:t> exists.</a:t>
            </a:r>
            <a:endParaRPr lang="en-US" dirty="0"/>
          </a:p>
        </p:txBody>
      </p:sp>
      <p:sp>
        <p:nvSpPr>
          <p:cNvPr id="4" name="Slide Number Placeholder 3"/>
          <p:cNvSpPr>
            <a:spLocks noGrp="1"/>
          </p:cNvSpPr>
          <p:nvPr>
            <p:ph type="sldNum" sz="quarter" idx="10"/>
          </p:nvPr>
        </p:nvSpPr>
        <p:spPr/>
        <p:txBody>
          <a:bodyPr/>
          <a:lstStyle/>
          <a:p>
            <a:fld id="{F711854C-7766-4A0D-ABBA-CA7B9829F10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Now we see how much inequality of wealth actually exists in the United States. This figure corresponds to data in Figure 11-1 of </a:t>
            </a:r>
            <a:r>
              <a:rPr lang="en-US" sz="1200" i="1" dirty="0" smtClean="0"/>
              <a:t>Sociology</a:t>
            </a:r>
            <a:r>
              <a:rPr lang="en-US" sz="1200" dirty="0" smtClean="0"/>
              <a:t> and Figure 8-3 of </a:t>
            </a:r>
            <a:r>
              <a:rPr lang="en-US" sz="1200" i="1" dirty="0" smtClean="0"/>
              <a:t>Society: The Basics</a:t>
            </a:r>
            <a:r>
              <a:rPr lang="en-US" sz="1200" dirty="0" smtClean="0"/>
              <a:t>. Clearly this level of wealth inequality is greater than what people think exists and far greater than what people say should exist.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Source:   Wolff, Edward N.  "The Asset Price Meltdown and the Wealth of the Middle Class." New York University, August 26</a:t>
            </a:r>
            <a:r>
              <a:rPr lang="en-US" sz="1200" smtClean="0"/>
              <a:t>, 2012.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F711854C-7766-4A0D-ABBA-CA7B9829F10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Here we see the three survey responses together: what people </a:t>
            </a:r>
            <a:r>
              <a:rPr lang="en-US" sz="1200" i="1" kern="1200" dirty="0" smtClean="0">
                <a:solidFill>
                  <a:schemeClr val="tx1"/>
                </a:solidFill>
                <a:latin typeface="+mn-lt"/>
                <a:ea typeface="+mn-ea"/>
                <a:cs typeface="+mn-cs"/>
              </a:rPr>
              <a:t>perceive</a:t>
            </a:r>
            <a:r>
              <a:rPr lang="en-US" sz="1200" kern="1200" dirty="0" smtClean="0">
                <a:solidFill>
                  <a:schemeClr val="tx1"/>
                </a:solidFill>
                <a:latin typeface="+mn-lt"/>
                <a:ea typeface="+mn-ea"/>
                <a:cs typeface="+mn-cs"/>
              </a:rPr>
              <a:t>, what they say is the </a:t>
            </a:r>
            <a:r>
              <a:rPr lang="en-US" sz="1200" i="1" kern="1200" dirty="0" smtClean="0">
                <a:solidFill>
                  <a:schemeClr val="tx1"/>
                </a:solidFill>
                <a:latin typeface="+mn-lt"/>
                <a:ea typeface="+mn-ea"/>
                <a:cs typeface="+mn-cs"/>
              </a:rPr>
              <a:t>ideal</a:t>
            </a:r>
            <a:r>
              <a:rPr lang="en-US" sz="1200" kern="1200" dirty="0" smtClean="0">
                <a:solidFill>
                  <a:schemeClr val="tx1"/>
                </a:solidFill>
                <a:latin typeface="+mn-lt"/>
                <a:ea typeface="+mn-ea"/>
                <a:cs typeface="+mn-cs"/>
              </a:rPr>
              <a:t>, and what is the </a:t>
            </a:r>
            <a:r>
              <a:rPr lang="en-US" sz="1200" i="1" kern="1200" dirty="0" smtClean="0">
                <a:solidFill>
                  <a:schemeClr val="tx1"/>
                </a:solidFill>
                <a:latin typeface="+mn-lt"/>
                <a:ea typeface="+mn-ea"/>
                <a:cs typeface="+mn-cs"/>
              </a:rPr>
              <a:t>actual</a:t>
            </a:r>
            <a:r>
              <a:rPr lang="en-US" sz="1200" kern="1200" dirty="0" smtClean="0">
                <a:solidFill>
                  <a:schemeClr val="tx1"/>
                </a:solidFill>
                <a:latin typeface="+mn-lt"/>
                <a:ea typeface="+mn-ea"/>
                <a:cs typeface="+mn-cs"/>
              </a:rPr>
              <a:t> situation in the United States. To help guide discussion, move on to the slides that follow.</a:t>
            </a:r>
            <a:endParaRPr lang="en-US" dirty="0"/>
          </a:p>
        </p:txBody>
      </p:sp>
      <p:sp>
        <p:nvSpPr>
          <p:cNvPr id="4" name="Slide Number Placeholder 3"/>
          <p:cNvSpPr>
            <a:spLocks noGrp="1"/>
          </p:cNvSpPr>
          <p:nvPr>
            <p:ph type="sldNum" sz="quarter" idx="10"/>
          </p:nvPr>
        </p:nvSpPr>
        <p:spPr/>
        <p:txBody>
          <a:bodyPr/>
          <a:lstStyle/>
          <a:p>
            <a:fld id="{F711854C-7766-4A0D-ABBA-CA7B9829F10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One main focus of this slide is the middle class—which, here, means the three middle quintiles or the middle 60 percent of all families. People </a:t>
            </a:r>
            <a:r>
              <a:rPr lang="en-US" sz="1200" i="1" kern="1200" dirty="0" smtClean="0">
                <a:solidFill>
                  <a:schemeClr val="tx1"/>
                </a:solidFill>
                <a:latin typeface="+mn-lt"/>
                <a:ea typeface="+mn-ea"/>
                <a:cs typeface="+mn-cs"/>
              </a:rPr>
              <a:t>think</a:t>
            </a:r>
            <a:r>
              <a:rPr lang="en-US" sz="1200" kern="1200" dirty="0" smtClean="0">
                <a:solidFill>
                  <a:schemeClr val="tx1"/>
                </a:solidFill>
                <a:latin typeface="+mn-lt"/>
                <a:ea typeface="+mn-ea"/>
                <a:cs typeface="+mn-cs"/>
              </a:rPr>
              <a:t> that the middle 60 percent has 38 percent of all wealth; they say the middle 60 percent of families </a:t>
            </a:r>
            <a:r>
              <a:rPr lang="en-US" sz="1200" i="1" kern="1200" dirty="0" smtClean="0">
                <a:solidFill>
                  <a:schemeClr val="tx1"/>
                </a:solidFill>
                <a:latin typeface="+mn-lt"/>
                <a:ea typeface="+mn-ea"/>
                <a:cs typeface="+mn-cs"/>
              </a:rPr>
              <a:t>should have</a:t>
            </a:r>
            <a:r>
              <a:rPr lang="en-US" sz="1200" kern="1200" dirty="0" smtClean="0">
                <a:solidFill>
                  <a:schemeClr val="tx1"/>
                </a:solidFill>
                <a:latin typeface="+mn-lt"/>
                <a:ea typeface="+mn-ea"/>
                <a:cs typeface="+mn-cs"/>
              </a:rPr>
              <a:t> 57 percent of all wealth; the middle 60 percent of families </a:t>
            </a:r>
            <a:r>
              <a:rPr lang="en-US" sz="1200" i="1" kern="1200" dirty="0" smtClean="0">
                <a:solidFill>
                  <a:schemeClr val="tx1"/>
                </a:solidFill>
                <a:latin typeface="+mn-lt"/>
                <a:ea typeface="+mn-ea"/>
                <a:cs typeface="+mn-cs"/>
              </a:rPr>
              <a:t>actually</a:t>
            </a:r>
            <a:r>
              <a:rPr lang="en-US" sz="1200" kern="1200" dirty="0" smtClean="0">
                <a:solidFill>
                  <a:schemeClr val="tx1"/>
                </a:solidFill>
                <a:latin typeface="+mn-lt"/>
                <a:ea typeface="+mn-ea"/>
                <a:cs typeface="+mn-cs"/>
              </a:rPr>
              <a:t> have 12.5 percent of all wealth.</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The other focus is the poor—the 20 percent of families with the least wealth. People </a:t>
            </a:r>
            <a:r>
              <a:rPr lang="en-US" sz="1200" i="1" kern="1200" dirty="0" smtClean="0">
                <a:solidFill>
                  <a:schemeClr val="tx1"/>
                </a:solidFill>
                <a:latin typeface="+mn-lt"/>
                <a:ea typeface="+mn-ea"/>
                <a:cs typeface="+mn-cs"/>
              </a:rPr>
              <a:t>perceive</a:t>
            </a:r>
            <a:r>
              <a:rPr lang="en-US" sz="1200" kern="1200" dirty="0" smtClean="0">
                <a:solidFill>
                  <a:schemeClr val="tx1"/>
                </a:solidFill>
                <a:latin typeface="+mn-lt"/>
                <a:ea typeface="+mn-ea"/>
                <a:cs typeface="+mn-cs"/>
              </a:rPr>
              <a:t> that the poor and near poor have 3 percent of all wealth; they say that these families </a:t>
            </a:r>
            <a:r>
              <a:rPr lang="en-US" sz="1200" i="1" kern="1200" dirty="0" smtClean="0">
                <a:solidFill>
                  <a:schemeClr val="tx1"/>
                </a:solidFill>
                <a:latin typeface="+mn-lt"/>
                <a:ea typeface="+mn-ea"/>
                <a:cs typeface="+mn-cs"/>
              </a:rPr>
              <a:t>should have</a:t>
            </a:r>
            <a:r>
              <a:rPr lang="en-US" sz="1200" kern="1200" dirty="0" smtClean="0">
                <a:solidFill>
                  <a:schemeClr val="tx1"/>
                </a:solidFill>
                <a:latin typeface="+mn-lt"/>
                <a:ea typeface="+mn-ea"/>
                <a:cs typeface="+mn-cs"/>
              </a:rPr>
              <a:t> 7 percent of all wealth; the poor and near poor </a:t>
            </a:r>
            <a:r>
              <a:rPr lang="en-US" sz="1200" i="1" kern="1200" dirty="0" smtClean="0">
                <a:solidFill>
                  <a:schemeClr val="tx1"/>
                </a:solidFill>
                <a:latin typeface="+mn-lt"/>
                <a:ea typeface="+mn-ea"/>
                <a:cs typeface="+mn-cs"/>
              </a:rPr>
              <a:t>actually </a:t>
            </a:r>
            <a:r>
              <a:rPr lang="en-US" sz="1200" kern="1200" dirty="0" smtClean="0">
                <a:solidFill>
                  <a:schemeClr val="tx1"/>
                </a:solidFill>
                <a:latin typeface="+mn-lt"/>
                <a:ea typeface="+mn-ea"/>
                <a:cs typeface="+mn-cs"/>
              </a:rPr>
              <a:t>have no wealth at all and are in debt.</a:t>
            </a:r>
          </a:p>
          <a:p>
            <a:r>
              <a:rPr lang="en-US" sz="1200" kern="1200" dirty="0" smtClean="0">
                <a:solidFill>
                  <a:schemeClr val="tx1"/>
                </a:solidFill>
                <a:latin typeface="+mn-lt"/>
                <a:ea typeface="+mn-ea"/>
                <a:cs typeface="+mn-cs"/>
              </a:rPr>
              <a:t> </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FA1A746-DD49-442B-93AC-654B40F790A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For the second question,</a:t>
            </a:r>
            <a:r>
              <a:rPr lang="en-US" sz="1200" baseline="0" dirty="0" smtClean="0"/>
              <a:t> you might point out that t</a:t>
            </a:r>
            <a:r>
              <a:rPr lang="en-US" sz="1200" dirty="0" smtClean="0"/>
              <a:t>he level of economic inequality appears to be far greater than most people think it should be. </a:t>
            </a:r>
            <a:endParaRPr lang="en-US" dirty="0"/>
          </a:p>
        </p:txBody>
      </p:sp>
      <p:sp>
        <p:nvSpPr>
          <p:cNvPr id="4" name="Slide Number Placeholder 3"/>
          <p:cNvSpPr>
            <a:spLocks noGrp="1"/>
          </p:cNvSpPr>
          <p:nvPr>
            <p:ph type="sldNum" sz="quarter" idx="10"/>
          </p:nvPr>
        </p:nvSpPr>
        <p:spPr/>
        <p:txBody>
          <a:bodyPr/>
          <a:lstStyle/>
          <a:p>
            <a:fld id="{F711854C-7766-4A0D-ABBA-CA7B9829F10A}"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17903E-932B-4354-9D1B-3B7C9C96FE37}"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7903E-932B-4354-9D1B-3B7C9C96FE37}"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7903E-932B-4354-9D1B-3B7C9C96FE37}"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17903E-932B-4354-9D1B-3B7C9C96FE37}"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17903E-932B-4354-9D1B-3B7C9C96FE37}"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17903E-932B-4354-9D1B-3B7C9C96FE37}"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17903E-932B-4354-9D1B-3B7C9C96FE37}"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17903E-932B-4354-9D1B-3B7C9C96FE37}"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7903E-932B-4354-9D1B-3B7C9C96FE37}"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7903E-932B-4354-9D1B-3B7C9C96FE37}"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17903E-932B-4354-9D1B-3B7C9C96FE37}"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0F2C0-4D70-4F36-99EB-75188A4450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7903E-932B-4354-9D1B-3B7C9C96FE37}"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0F2C0-4D70-4F36-99EB-75188A44508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chart" Target="../charts/chart6.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Ch11_homeless-woman.jpg"/>
          <p:cNvPicPr>
            <a:picLocks noChangeAspect="1"/>
          </p:cNvPicPr>
          <p:nvPr/>
        </p:nvPicPr>
        <p:blipFill>
          <a:blip r:embed="rId3" cstate="print"/>
          <a:srcRect t="18829" b="4602"/>
          <a:stretch>
            <a:fillRect/>
          </a:stretch>
        </p:blipFill>
        <p:spPr>
          <a:xfrm>
            <a:off x="0" y="0"/>
            <a:ext cx="9182420" cy="4648200"/>
          </a:xfrm>
          <a:prstGeom prst="rect">
            <a:avLst/>
          </a:prstGeom>
        </p:spPr>
      </p:pic>
      <p:sp>
        <p:nvSpPr>
          <p:cNvPr id="2" name="Title 1"/>
          <p:cNvSpPr>
            <a:spLocks noGrp="1"/>
          </p:cNvSpPr>
          <p:nvPr>
            <p:ph type="ctrTitle"/>
          </p:nvPr>
        </p:nvSpPr>
        <p:spPr>
          <a:xfrm>
            <a:off x="762000" y="304800"/>
            <a:ext cx="7772400" cy="1470025"/>
          </a:xfrm>
          <a:solidFill>
            <a:srgbClr val="FFFFFF">
              <a:alpha val="60000"/>
            </a:srgbClr>
          </a:solidFill>
          <a:effectLst>
            <a:softEdge rad="127000"/>
          </a:effectLst>
        </p:spPr>
        <p:txBody>
          <a:bodyPr/>
          <a:lstStyle/>
          <a:p>
            <a:r>
              <a:rPr lang="en-US" b="1" dirty="0" smtClean="0">
                <a:ln w="12700">
                  <a:noFill/>
                </a:ln>
                <a:solidFill>
                  <a:schemeClr val="bg1"/>
                </a:solidFill>
                <a:effectLst>
                  <a:outerShdw blurRad="50800" dist="38100" dir="2700000" algn="tl" rotWithShape="0">
                    <a:prstClr val="black">
                      <a:alpha val="40000"/>
                    </a:prstClr>
                  </a:outerShdw>
                </a:effectLst>
              </a:rPr>
              <a:t>Perception of Wealth Inequality in the United States</a:t>
            </a:r>
            <a:endParaRPr lang="en-US" b="1" dirty="0">
              <a:ln w="12700">
                <a:noFill/>
              </a:ln>
              <a:solidFill>
                <a:schemeClr val="bg1"/>
              </a:solidFill>
              <a:effectLst>
                <a:outerShdw blurRad="50800" dist="38100" dir="2700000" algn="tl" rotWithShape="0">
                  <a:prstClr val="black">
                    <a:alpha val="40000"/>
                  </a:prstClr>
                </a:outerShdw>
              </a:effectLst>
            </a:endParaRPr>
          </a:p>
        </p:txBody>
      </p:sp>
      <p:sp>
        <p:nvSpPr>
          <p:cNvPr id="6" name="Subtitle 2"/>
          <p:cNvSpPr txBox="1">
            <a:spLocks noGrp="1"/>
          </p:cNvSpPr>
          <p:nvPr>
            <p:ph type="subTitle" idx="1"/>
          </p:nvPr>
        </p:nvSpPr>
        <p:spPr>
          <a:xfrm>
            <a:off x="0" y="4800600"/>
            <a:ext cx="9144000" cy="20574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92D050"/>
                </a:solidFill>
                <a:effectLst/>
                <a:uLnTx/>
                <a:uFillTx/>
                <a:latin typeface="+mn-lt"/>
                <a:ea typeface="+mn-ea"/>
                <a:cs typeface="+mn-cs"/>
              </a:rPr>
              <a:t>Sociology</a:t>
            </a: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11:  Social Class in the United States</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6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en-US" sz="2800" b="0" i="0" u="none" strike="noStrike" kern="1200" cap="none" spc="0" normalizeH="0" baseline="0" noProof="0" dirty="0" smtClean="0">
                <a:ln>
                  <a:noFill/>
                </a:ln>
                <a:solidFill>
                  <a:srgbClr val="00B0F0"/>
                </a:solidFill>
                <a:effectLst/>
                <a:uLnTx/>
                <a:uFillTx/>
                <a:latin typeface="+mn-lt"/>
                <a:ea typeface="+mn-ea"/>
                <a:cs typeface="+mn-cs"/>
              </a:rPr>
              <a:t>Society:  The Basics</a:t>
            </a:r>
          </a:p>
          <a:p>
            <a:pPr lvl="0" algn="ctr">
              <a:spcBef>
                <a:spcPts val="0"/>
              </a:spcBef>
            </a:pPr>
            <a:r>
              <a:rPr kumimoji="0" lang="en-US" sz="2000" b="0" i="0" u="none" strike="noStrike" kern="1200" cap="none" spc="0" normalizeH="0" baseline="0" noProof="0" dirty="0" smtClean="0">
                <a:ln>
                  <a:noFill/>
                </a:ln>
                <a:solidFill>
                  <a:schemeClr val="tx1">
                    <a:tint val="75000"/>
                  </a:schemeClr>
                </a:solidFill>
                <a:effectLst/>
                <a:uLnTx/>
                <a:uFillTx/>
                <a:latin typeface="+mn-lt"/>
                <a:ea typeface="+mn-ea"/>
                <a:cs typeface="+mn-cs"/>
              </a:rPr>
              <a:t>Chapter 8</a:t>
            </a:r>
            <a:r>
              <a:rPr lang="en-US" sz="2000" dirty="0" smtClean="0">
                <a:solidFill>
                  <a:schemeClr val="tx1">
                    <a:tint val="75000"/>
                  </a:schemeClr>
                </a:solidFill>
              </a:rPr>
              <a:t>: Social Stratification</a:t>
            </a:r>
            <a:endParaRPr kumimoji="0" lang="en-US"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7" name="Picture 6" descr="Sociology-16e-cover.jpg"/>
          <p:cNvPicPr>
            <a:picLocks noChangeAspect="1"/>
          </p:cNvPicPr>
          <p:nvPr/>
        </p:nvPicPr>
        <p:blipFill>
          <a:blip r:embed="rId4" cstate="print"/>
          <a:srcRect t="1603" b="601"/>
          <a:stretch>
            <a:fillRect/>
          </a:stretch>
        </p:blipFill>
        <p:spPr>
          <a:xfrm>
            <a:off x="228600" y="5105400"/>
            <a:ext cx="1118264"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7" descr="Society-14e-cover.jpg"/>
          <p:cNvPicPr>
            <a:picLocks noChangeAspect="1"/>
          </p:cNvPicPr>
          <p:nvPr/>
        </p:nvPicPr>
        <p:blipFill>
          <a:blip r:embed="rId5" cstate="print"/>
          <a:srcRect l="2100" r="3400" b="1667"/>
          <a:stretch>
            <a:fillRect/>
          </a:stretch>
        </p:blipFill>
        <p:spPr>
          <a:xfrm>
            <a:off x="7848600" y="5105400"/>
            <a:ext cx="1115880" cy="1463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2800" dirty="0" smtClean="0"/>
              <a:t>How much inequality do people </a:t>
            </a:r>
            <a:r>
              <a:rPr lang="en-US" sz="2800" b="1" i="1" dirty="0" smtClean="0">
                <a:solidFill>
                  <a:srgbClr val="FF0000"/>
                </a:solidFill>
              </a:rPr>
              <a:t>think</a:t>
            </a:r>
            <a:r>
              <a:rPr lang="en-US" sz="2800" dirty="0" smtClean="0"/>
              <a:t> exists in the U.S.?</a:t>
            </a:r>
            <a:endParaRPr lang="en-US" sz="2800" dirty="0"/>
          </a:p>
        </p:txBody>
      </p:sp>
      <p:graphicFrame>
        <p:nvGraphicFramePr>
          <p:cNvPr id="3" name="Chart 2"/>
          <p:cNvGraphicFramePr/>
          <p:nvPr/>
        </p:nvGraphicFramePr>
        <p:xfrm>
          <a:off x="0" y="1447800"/>
          <a:ext cx="5867400" cy="5003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172200" y="2286000"/>
            <a:ext cx="2362200" cy="2246769"/>
          </a:xfrm>
          <a:prstGeom prst="rect">
            <a:avLst/>
          </a:prstGeom>
          <a:noFill/>
          <a:ln>
            <a:noFill/>
          </a:ln>
        </p:spPr>
        <p:txBody>
          <a:bodyPr wrap="square" rtlCol="0">
            <a:spAutoFit/>
          </a:bodyPr>
          <a:lstStyle/>
          <a:p>
            <a:pPr algn="r"/>
            <a:r>
              <a:rPr lang="en-US" sz="2000" i="1" dirty="0" smtClean="0">
                <a:solidFill>
                  <a:schemeClr val="accent1">
                    <a:lumMod val="20000"/>
                    <a:lumOff val="80000"/>
                  </a:schemeClr>
                </a:solidFill>
              </a:rPr>
              <a:t>The estimates of wealth distribution were consistent regardless of gender, income level, or political party identification.</a:t>
            </a:r>
            <a:endParaRPr lang="en-US" sz="2000" i="1" dirty="0">
              <a:solidFill>
                <a:schemeClr val="accent1">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How much inequality do people think </a:t>
            </a:r>
            <a:r>
              <a:rPr lang="en-US" sz="2800" b="1" i="1" dirty="0" smtClean="0">
                <a:solidFill>
                  <a:srgbClr val="00B0F0"/>
                </a:solidFill>
              </a:rPr>
              <a:t>should</a:t>
            </a:r>
            <a:r>
              <a:rPr lang="en-US" sz="2800" dirty="0" smtClean="0"/>
              <a:t> exist </a:t>
            </a:r>
            <a:br>
              <a:rPr lang="en-US" sz="2800" dirty="0" smtClean="0"/>
            </a:br>
            <a:r>
              <a:rPr lang="en-US" sz="2800" dirty="0" smtClean="0"/>
              <a:t>in the U.S.?</a:t>
            </a:r>
            <a:endParaRPr lang="en-US" sz="2800" dirty="0"/>
          </a:p>
        </p:txBody>
      </p:sp>
      <p:graphicFrame>
        <p:nvGraphicFramePr>
          <p:cNvPr id="3" name="Chart 2"/>
          <p:cNvGraphicFramePr/>
          <p:nvPr/>
        </p:nvGraphicFramePr>
        <p:xfrm>
          <a:off x="0" y="1447800"/>
          <a:ext cx="5867400" cy="5003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096000" y="2057400"/>
            <a:ext cx="2514600" cy="3077766"/>
          </a:xfrm>
          <a:prstGeom prst="rect">
            <a:avLst/>
          </a:prstGeom>
          <a:noFill/>
          <a:ln>
            <a:noFill/>
          </a:ln>
        </p:spPr>
        <p:txBody>
          <a:bodyPr wrap="square" rtlCol="0">
            <a:spAutoFit/>
          </a:bodyPr>
          <a:lstStyle/>
          <a:p>
            <a:pPr algn="r"/>
            <a:r>
              <a:rPr lang="en-US" i="1" dirty="0" smtClean="0">
                <a:solidFill>
                  <a:schemeClr val="accent1">
                    <a:lumMod val="20000"/>
                    <a:lumOff val="80000"/>
                  </a:schemeClr>
                </a:solidFill>
              </a:rPr>
              <a:t>All categories, including the wealthiest, desired a more equal distribution of wealth than what they estimated the current United States level to be, and all categories also desired some inequality, even the poorest respondents</a:t>
            </a:r>
            <a:r>
              <a:rPr lang="en-US" dirty="0" smtClean="0">
                <a:solidFill>
                  <a:schemeClr val="accent1">
                    <a:lumMod val="20000"/>
                    <a:lumOff val="80000"/>
                  </a:schemeClr>
                </a:solidFill>
              </a:rPr>
              <a:t>.</a:t>
            </a:r>
          </a:p>
          <a:p>
            <a:pPr algn="r"/>
            <a:r>
              <a:rPr lang="en-US" sz="1400" dirty="0" smtClean="0">
                <a:solidFill>
                  <a:schemeClr val="accent1">
                    <a:lumMod val="20000"/>
                    <a:lumOff val="80000"/>
                  </a:schemeClr>
                </a:solidFill>
              </a:rPr>
              <a:t>-- Norton &amp; </a:t>
            </a:r>
            <a:r>
              <a:rPr lang="en-US" sz="1400" dirty="0" err="1" smtClean="0">
                <a:solidFill>
                  <a:schemeClr val="accent1">
                    <a:lumMod val="20000"/>
                    <a:lumOff val="80000"/>
                  </a:schemeClr>
                </a:solidFill>
              </a:rPr>
              <a:t>Ariely</a:t>
            </a:r>
            <a:r>
              <a:rPr lang="en-US" sz="1400" dirty="0" smtClean="0">
                <a:solidFill>
                  <a:schemeClr val="accent1">
                    <a:lumMod val="20000"/>
                    <a:lumOff val="80000"/>
                  </a:schemeClr>
                </a:solidFill>
              </a:rPr>
              <a:t>, 2011</a:t>
            </a:r>
            <a:endParaRPr lang="en-US" sz="1400" dirty="0">
              <a:solidFill>
                <a:schemeClr val="accent1">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How much inequality </a:t>
            </a:r>
            <a:r>
              <a:rPr lang="en-US" sz="2800" b="1" i="1" dirty="0" smtClean="0">
                <a:solidFill>
                  <a:srgbClr val="92D050"/>
                </a:solidFill>
              </a:rPr>
              <a:t>actually</a:t>
            </a:r>
            <a:r>
              <a:rPr lang="en-US" sz="2800" dirty="0" smtClean="0"/>
              <a:t> exists in the U.S.?</a:t>
            </a:r>
            <a:endParaRPr lang="en-US" sz="2800" dirty="0"/>
          </a:p>
        </p:txBody>
      </p:sp>
      <p:graphicFrame>
        <p:nvGraphicFramePr>
          <p:cNvPr id="3" name="Chart 2"/>
          <p:cNvGraphicFramePr/>
          <p:nvPr/>
        </p:nvGraphicFramePr>
        <p:xfrm>
          <a:off x="0" y="1447800"/>
          <a:ext cx="5867400" cy="5003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019800" y="2895600"/>
            <a:ext cx="2514600" cy="1754326"/>
          </a:xfrm>
          <a:prstGeom prst="rect">
            <a:avLst/>
          </a:prstGeom>
          <a:noFill/>
          <a:ln>
            <a:noFill/>
          </a:ln>
        </p:spPr>
        <p:txBody>
          <a:bodyPr wrap="square" rtlCol="0">
            <a:spAutoFit/>
          </a:bodyPr>
          <a:lstStyle/>
          <a:p>
            <a:pPr algn="r"/>
            <a:r>
              <a:rPr lang="en-US" i="1" dirty="0" smtClean="0">
                <a:solidFill>
                  <a:schemeClr val="accent1">
                    <a:lumMod val="20000"/>
                    <a:lumOff val="80000"/>
                  </a:schemeClr>
                </a:solidFill>
              </a:rPr>
              <a:t>In reality, the bottom 20%  of U.S. families are in debt and the bottom 80% have barely ten cents of every dollar of wealth in the U.S.</a:t>
            </a:r>
            <a:endParaRPr lang="en-US" i="1" dirty="0">
              <a:solidFill>
                <a:schemeClr val="accent1">
                  <a:lumMod val="20000"/>
                  <a:lumOff val="8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2800" dirty="0" smtClean="0"/>
              <a:t>How  do these compare?</a:t>
            </a:r>
            <a:endParaRPr lang="en-US" sz="2800" dirty="0"/>
          </a:p>
        </p:txBody>
      </p:sp>
      <p:graphicFrame>
        <p:nvGraphicFramePr>
          <p:cNvPr id="3" name="Chart 2"/>
          <p:cNvGraphicFramePr/>
          <p:nvPr/>
        </p:nvGraphicFramePr>
        <p:xfrm>
          <a:off x="2438400" y="3657600"/>
          <a:ext cx="434340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p:nvPr/>
        </p:nvGraphicFramePr>
        <p:xfrm>
          <a:off x="5029200" y="914400"/>
          <a:ext cx="3886200" cy="3200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p:nvPr/>
        </p:nvGraphicFramePr>
        <p:xfrm>
          <a:off x="457200" y="990600"/>
          <a:ext cx="4038600" cy="3124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Graphic spid="6" grpId="0">
        <p:bldAsOne/>
      </p:bldGraphic>
      <p:bldGraphic spid="7"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52400"/>
            <a:ext cx="8229600" cy="68580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effectLst/>
                <a:uLnTx/>
                <a:uFillTx/>
                <a:latin typeface="+mj-lt"/>
                <a:ea typeface="+mj-ea"/>
                <a:cs typeface="+mj-cs"/>
              </a:rPr>
              <a:t>How  do these compare?</a:t>
            </a:r>
          </a:p>
        </p:txBody>
      </p:sp>
      <p:graphicFrame>
        <p:nvGraphicFramePr>
          <p:cNvPr id="3" name="Chart 2"/>
          <p:cNvGraphicFramePr/>
          <p:nvPr/>
        </p:nvGraphicFramePr>
        <p:xfrm>
          <a:off x="457200" y="762000"/>
          <a:ext cx="8305800" cy="6096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Effect transition="in" filter="wipe(left)">
                                      <p:cBhvr>
                                        <p:cTn id="7" dur="1000"/>
                                        <p:tgtEl>
                                          <p:spTgt spid="3">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graphicEl>
                                              <a:chart seriesIdx="0" categoryIdx="0" bldStep="ptInSeries"/>
                                            </p:graphicEl>
                                          </p:spTgt>
                                        </p:tgtEl>
                                        <p:attrNameLst>
                                          <p:attrName>style.visibility</p:attrName>
                                        </p:attrNameLst>
                                      </p:cBhvr>
                                      <p:to>
                                        <p:strVal val="visible"/>
                                      </p:to>
                                    </p:set>
                                    <p:animEffect transition="in" filter="wipe(left)">
                                      <p:cBhvr>
                                        <p:cTn id="12" dur="1000"/>
                                        <p:tgtEl>
                                          <p:spTgt spid="3">
                                            <p:graphicEl>
                                              <a:chart seriesIdx="0" categoryIdx="0" bldStep="ptInSeries"/>
                                            </p:graphic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3">
                                            <p:graphicEl>
                                              <a:chart seriesIdx="0" categoryIdx="1" bldStep="ptInSeries"/>
                                            </p:graphicEl>
                                          </p:spTgt>
                                        </p:tgtEl>
                                        <p:attrNameLst>
                                          <p:attrName>style.visibility</p:attrName>
                                        </p:attrNameLst>
                                      </p:cBhvr>
                                      <p:to>
                                        <p:strVal val="visible"/>
                                      </p:to>
                                    </p:set>
                                    <p:animEffect transition="in" filter="wipe(left)">
                                      <p:cBhvr>
                                        <p:cTn id="16" dur="1000"/>
                                        <p:tgtEl>
                                          <p:spTgt spid="3">
                                            <p:graphicEl>
                                              <a:chart seriesIdx="0" categoryIdx="1" bldStep="ptInSeries"/>
                                            </p:graphicEl>
                                          </p:spTgt>
                                        </p:tgtEl>
                                      </p:cBhvr>
                                    </p:animEffect>
                                  </p:childTnLst>
                                </p:cTn>
                              </p:par>
                            </p:childTnLst>
                          </p:cTn>
                        </p:par>
                        <p:par>
                          <p:cTn id="17" fill="hold">
                            <p:stCondLst>
                              <p:cond delay="2000"/>
                            </p:stCondLst>
                            <p:childTnLst>
                              <p:par>
                                <p:cTn id="18" presetID="22" presetClass="entr" presetSubtype="8" fill="hold" grpId="0" nodeType="afterEffect">
                                  <p:stCondLst>
                                    <p:cond delay="0"/>
                                  </p:stCondLst>
                                  <p:childTnLst>
                                    <p:set>
                                      <p:cBhvr>
                                        <p:cTn id="19" dur="1" fill="hold">
                                          <p:stCondLst>
                                            <p:cond delay="0"/>
                                          </p:stCondLst>
                                        </p:cTn>
                                        <p:tgtEl>
                                          <p:spTgt spid="3">
                                            <p:graphicEl>
                                              <a:chart seriesIdx="0" categoryIdx="2" bldStep="ptInSeries"/>
                                            </p:graphicEl>
                                          </p:spTgt>
                                        </p:tgtEl>
                                        <p:attrNameLst>
                                          <p:attrName>style.visibility</p:attrName>
                                        </p:attrNameLst>
                                      </p:cBhvr>
                                      <p:to>
                                        <p:strVal val="visible"/>
                                      </p:to>
                                    </p:set>
                                    <p:animEffect transition="in" filter="wipe(left)">
                                      <p:cBhvr>
                                        <p:cTn id="20" dur="1000"/>
                                        <p:tgtEl>
                                          <p:spTgt spid="3">
                                            <p:graphicEl>
                                              <a:chart seriesIdx="0" categoryIdx="2" bldStep="ptInSeries"/>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3">
                                            <p:graphicEl>
                                              <a:chart seriesIdx="1" categoryIdx="0" bldStep="ptInSeries"/>
                                            </p:graphicEl>
                                          </p:spTgt>
                                        </p:tgtEl>
                                        <p:attrNameLst>
                                          <p:attrName>style.visibility</p:attrName>
                                        </p:attrNameLst>
                                      </p:cBhvr>
                                      <p:to>
                                        <p:strVal val="visible"/>
                                      </p:to>
                                    </p:set>
                                    <p:animEffect transition="in" filter="wipe(left)">
                                      <p:cBhvr>
                                        <p:cTn id="25" dur="1000"/>
                                        <p:tgtEl>
                                          <p:spTgt spid="3">
                                            <p:graphicEl>
                                              <a:chart seriesIdx="1" categoryIdx="0" bldStep="ptInSeries"/>
                                            </p:graphicEl>
                                          </p:spTgt>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3">
                                            <p:graphicEl>
                                              <a:chart seriesIdx="1" categoryIdx="1" bldStep="ptInSeries"/>
                                            </p:graphicEl>
                                          </p:spTgt>
                                        </p:tgtEl>
                                        <p:attrNameLst>
                                          <p:attrName>style.visibility</p:attrName>
                                        </p:attrNameLst>
                                      </p:cBhvr>
                                      <p:to>
                                        <p:strVal val="visible"/>
                                      </p:to>
                                    </p:set>
                                    <p:animEffect transition="in" filter="wipe(left)">
                                      <p:cBhvr>
                                        <p:cTn id="29" dur="1000"/>
                                        <p:tgtEl>
                                          <p:spTgt spid="3">
                                            <p:graphicEl>
                                              <a:chart seriesIdx="1" categoryIdx="1" bldStep="ptInSeries"/>
                                            </p:graphicEl>
                                          </p:spTgt>
                                        </p:tgtEl>
                                      </p:cBhvr>
                                    </p:animEffect>
                                  </p:childTnLst>
                                </p:cTn>
                              </p:par>
                            </p:childTnLst>
                          </p:cTn>
                        </p:par>
                        <p:par>
                          <p:cTn id="30" fill="hold">
                            <p:stCondLst>
                              <p:cond delay="2000"/>
                            </p:stCondLst>
                            <p:childTnLst>
                              <p:par>
                                <p:cTn id="31" presetID="22" presetClass="entr" presetSubtype="8" fill="hold" grpId="0" nodeType="afterEffect">
                                  <p:stCondLst>
                                    <p:cond delay="0"/>
                                  </p:stCondLst>
                                  <p:childTnLst>
                                    <p:set>
                                      <p:cBhvr>
                                        <p:cTn id="32" dur="1" fill="hold">
                                          <p:stCondLst>
                                            <p:cond delay="0"/>
                                          </p:stCondLst>
                                        </p:cTn>
                                        <p:tgtEl>
                                          <p:spTgt spid="3">
                                            <p:graphicEl>
                                              <a:chart seriesIdx="1" categoryIdx="2" bldStep="ptInSeries"/>
                                            </p:graphicEl>
                                          </p:spTgt>
                                        </p:tgtEl>
                                        <p:attrNameLst>
                                          <p:attrName>style.visibility</p:attrName>
                                        </p:attrNameLst>
                                      </p:cBhvr>
                                      <p:to>
                                        <p:strVal val="visible"/>
                                      </p:to>
                                    </p:set>
                                    <p:animEffect transition="in" filter="wipe(left)">
                                      <p:cBhvr>
                                        <p:cTn id="33" dur="1000"/>
                                        <p:tgtEl>
                                          <p:spTgt spid="3">
                                            <p:graphicEl>
                                              <a:chart seriesIdx="1" categoryIdx="2" bldStep="ptInSeries"/>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3">
                                            <p:graphicEl>
                                              <a:chart seriesIdx="2" categoryIdx="0" bldStep="ptInSeries"/>
                                            </p:graphicEl>
                                          </p:spTgt>
                                        </p:tgtEl>
                                        <p:attrNameLst>
                                          <p:attrName>style.visibility</p:attrName>
                                        </p:attrNameLst>
                                      </p:cBhvr>
                                      <p:to>
                                        <p:strVal val="visible"/>
                                      </p:to>
                                    </p:set>
                                    <p:animEffect transition="in" filter="wipe(left)">
                                      <p:cBhvr>
                                        <p:cTn id="38" dur="1000"/>
                                        <p:tgtEl>
                                          <p:spTgt spid="3">
                                            <p:graphicEl>
                                              <a:chart seriesIdx="2" categoryIdx="0" bldStep="ptInSeries"/>
                                            </p:graphicEl>
                                          </p:spTgt>
                                        </p:tgtEl>
                                      </p:cBhvr>
                                    </p:animEffect>
                                  </p:childTnLst>
                                </p:cTn>
                              </p:par>
                            </p:childTnLst>
                          </p:cTn>
                        </p:par>
                        <p:par>
                          <p:cTn id="39" fill="hold">
                            <p:stCondLst>
                              <p:cond delay="1000"/>
                            </p:stCondLst>
                            <p:childTnLst>
                              <p:par>
                                <p:cTn id="40" presetID="22" presetClass="entr" presetSubtype="8" fill="hold" grpId="0" nodeType="afterEffect">
                                  <p:stCondLst>
                                    <p:cond delay="0"/>
                                  </p:stCondLst>
                                  <p:childTnLst>
                                    <p:set>
                                      <p:cBhvr>
                                        <p:cTn id="41" dur="1" fill="hold">
                                          <p:stCondLst>
                                            <p:cond delay="0"/>
                                          </p:stCondLst>
                                        </p:cTn>
                                        <p:tgtEl>
                                          <p:spTgt spid="3">
                                            <p:graphicEl>
                                              <a:chart seriesIdx="2" categoryIdx="1" bldStep="ptInSeries"/>
                                            </p:graphicEl>
                                          </p:spTgt>
                                        </p:tgtEl>
                                        <p:attrNameLst>
                                          <p:attrName>style.visibility</p:attrName>
                                        </p:attrNameLst>
                                      </p:cBhvr>
                                      <p:to>
                                        <p:strVal val="visible"/>
                                      </p:to>
                                    </p:set>
                                    <p:animEffect transition="in" filter="wipe(left)">
                                      <p:cBhvr>
                                        <p:cTn id="42" dur="1000"/>
                                        <p:tgtEl>
                                          <p:spTgt spid="3">
                                            <p:graphicEl>
                                              <a:chart seriesIdx="2" categoryIdx="1" bldStep="ptInSeries"/>
                                            </p:graphicEl>
                                          </p:spTgt>
                                        </p:tgtEl>
                                      </p:cBhvr>
                                    </p:animEffect>
                                  </p:childTnLst>
                                </p:cTn>
                              </p:par>
                            </p:childTnLst>
                          </p:cTn>
                        </p:par>
                        <p:par>
                          <p:cTn id="43" fill="hold">
                            <p:stCondLst>
                              <p:cond delay="2000"/>
                            </p:stCondLst>
                            <p:childTnLst>
                              <p:par>
                                <p:cTn id="44" presetID="22" presetClass="entr" presetSubtype="8" fill="hold" grpId="0" nodeType="afterEffect">
                                  <p:stCondLst>
                                    <p:cond delay="0"/>
                                  </p:stCondLst>
                                  <p:childTnLst>
                                    <p:set>
                                      <p:cBhvr>
                                        <p:cTn id="45" dur="1" fill="hold">
                                          <p:stCondLst>
                                            <p:cond delay="0"/>
                                          </p:stCondLst>
                                        </p:cTn>
                                        <p:tgtEl>
                                          <p:spTgt spid="3">
                                            <p:graphicEl>
                                              <a:chart seriesIdx="2" categoryIdx="2" bldStep="ptInSeries"/>
                                            </p:graphicEl>
                                          </p:spTgt>
                                        </p:tgtEl>
                                        <p:attrNameLst>
                                          <p:attrName>style.visibility</p:attrName>
                                        </p:attrNameLst>
                                      </p:cBhvr>
                                      <p:to>
                                        <p:strVal val="visible"/>
                                      </p:to>
                                    </p:set>
                                    <p:animEffect transition="in" filter="wipe(left)">
                                      <p:cBhvr>
                                        <p:cTn id="46" dur="1000"/>
                                        <p:tgtEl>
                                          <p:spTgt spid="3">
                                            <p:graphicEl>
                                              <a:chart seriesIdx="2" categoryIdx="2" bldStep="ptIn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Chart bld="seriesEl"/>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905000"/>
            <a:ext cx="8001000" cy="3693319"/>
          </a:xfrm>
          <a:prstGeom prst="rect">
            <a:avLst/>
          </a:prstGeom>
          <a:noFill/>
        </p:spPr>
        <p:txBody>
          <a:bodyPr wrap="square" rtlCol="0">
            <a:spAutoFit/>
          </a:bodyPr>
          <a:lstStyle/>
          <a:p>
            <a:pPr>
              <a:buClr>
                <a:srgbClr val="92D050"/>
              </a:buClr>
              <a:buSzPct val="125000"/>
            </a:pPr>
            <a:r>
              <a:rPr lang="en-US" sz="2600" dirty="0" smtClean="0"/>
              <a:t>What distribution of wealth do you find fair? What share of wealth would you give to each quintile of families? </a:t>
            </a:r>
          </a:p>
          <a:p>
            <a:pPr>
              <a:buClr>
                <a:srgbClr val="92D050"/>
              </a:buClr>
              <a:buSzPct val="125000"/>
            </a:pPr>
            <a:endParaRPr lang="en-US" sz="2600" dirty="0" smtClean="0"/>
          </a:p>
          <a:p>
            <a:pPr>
              <a:buClr>
                <a:srgbClr val="92D050"/>
              </a:buClr>
              <a:buSzPct val="125000"/>
            </a:pPr>
            <a:r>
              <a:rPr lang="en-US" sz="2600" dirty="0" smtClean="0"/>
              <a:t>What policies would you support  to reduce economic inequality? Would you focus on “growing the economy” so average people have more economic opportunity (as Republicans tend to do) or taxing the rich and increasing government funded programs to assist lower-income people (as Democrats tend to do)? Why?</a:t>
            </a:r>
          </a:p>
        </p:txBody>
      </p:sp>
      <p:sp>
        <p:nvSpPr>
          <p:cNvPr id="3" name="TextBox 2"/>
          <p:cNvSpPr txBox="1"/>
          <p:nvPr/>
        </p:nvSpPr>
        <p:spPr>
          <a:xfrm>
            <a:off x="533400" y="990600"/>
            <a:ext cx="4267200" cy="553998"/>
          </a:xfrm>
          <a:prstGeom prst="rect">
            <a:avLst/>
          </a:prstGeom>
          <a:noFill/>
        </p:spPr>
        <p:txBody>
          <a:bodyPr wrap="square" rtlCol="0">
            <a:spAutoFit/>
          </a:bodyPr>
          <a:lstStyle/>
          <a:p>
            <a:r>
              <a:rPr lang="en-US" sz="3000" b="1" dirty="0" smtClean="0">
                <a:solidFill>
                  <a:srgbClr val="92D050"/>
                </a:solidFill>
              </a:rPr>
              <a:t>Discussion Questions</a:t>
            </a:r>
            <a:endParaRPr lang="en-US" sz="3000" b="1" dirty="0">
              <a:solidFill>
                <a:srgbClr val="92D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732</Words>
  <Application>Microsoft Office PowerPoint</Application>
  <PresentationFormat>On-screen Show (4:3)</PresentationFormat>
  <Paragraphs>69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Perception of Wealth Inequality in the United States</vt:lpstr>
      <vt:lpstr>How much inequality do people think exists in the U.S.?</vt:lpstr>
      <vt:lpstr>How much inequality do people think should exist  in the U.S.?</vt:lpstr>
      <vt:lpstr>How much inequality actually exists in the U.S.?</vt:lpstr>
      <vt:lpstr>How  do these compare?</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Perception of wealth inequality in the U.S.</dc:title>
  <dc:creator>Kimberlee</dc:creator>
  <cp:lastModifiedBy>Kimberlee</cp:lastModifiedBy>
  <cp:revision>10</cp:revision>
  <dcterms:created xsi:type="dcterms:W3CDTF">2015-10-29T16:06:30Z</dcterms:created>
  <dcterms:modified xsi:type="dcterms:W3CDTF">2016-01-27T18:43:10Z</dcterms:modified>
</cp:coreProperties>
</file>