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3" r:id="rId4"/>
    <p:sldId id="257" r:id="rId5"/>
    <p:sldId id="260" r:id="rId6"/>
    <p:sldId id="261" r:id="rId7"/>
    <p:sldId id="258"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3" autoAdjust="0"/>
  </p:normalViewPr>
  <p:slideViewPr>
    <p:cSldViewPr>
      <p:cViewPr varScale="1">
        <p:scale>
          <a:sx n="60" d="100"/>
          <a:sy n="60" d="100"/>
        </p:scale>
        <p:origin x="-84"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view3D>
      <c:rAngAx val="1"/>
    </c:view3D>
    <c:plotArea>
      <c:layout>
        <c:manualLayout>
          <c:layoutTarget val="inner"/>
          <c:xMode val="edge"/>
          <c:yMode val="edge"/>
          <c:x val="9.4298310367454216E-2"/>
          <c:y val="3.4604935746668036E-2"/>
          <c:w val="0.88660446741032373"/>
          <c:h val="0.6364555993000881"/>
        </c:manualLayout>
      </c:layout>
      <c:bar3DChart>
        <c:barDir val="col"/>
        <c:grouping val="clustered"/>
        <c:varyColors val="1"/>
        <c:ser>
          <c:idx val="0"/>
          <c:order val="0"/>
          <c:tx>
            <c:strRef>
              <c:f>Sheet1!$B$1</c:f>
              <c:strCache>
                <c:ptCount val="1"/>
                <c:pt idx="0">
                  <c:v>Women</c:v>
                </c:pt>
              </c:strCache>
            </c:strRef>
          </c:tx>
          <c:spPr>
            <a:scene3d>
              <a:camera prst="orthographicFront"/>
              <a:lightRig rig="threePt" dir="t">
                <a:rot lat="0" lon="0" rev="1200000"/>
              </a:lightRig>
            </a:scene3d>
            <a:sp3d prstMaterial="metal">
              <a:bevelT w="88900" h="63500"/>
            </a:sp3d>
          </c:spPr>
          <c:dLbls>
            <c:dLbl>
              <c:idx val="0"/>
              <c:layout>
                <c:manualLayout>
                  <c:x val="1.736111111111113E-3"/>
                  <c:y val="9.953703703703716E-2"/>
                </c:manualLayout>
              </c:layout>
              <c:showVal val="1"/>
            </c:dLbl>
            <c:dLbl>
              <c:idx val="1"/>
              <c:layout>
                <c:manualLayout>
                  <c:x val="1.736111111111113E-3"/>
                  <c:y val="9.9537037037037146E-2"/>
                </c:manualLayout>
              </c:layout>
              <c:showVal val="1"/>
            </c:dLbl>
            <c:dLbl>
              <c:idx val="2"/>
              <c:layout>
                <c:manualLayout>
                  <c:x val="-5.2083333333332801E-3"/>
                  <c:y val="9.4907407407407426E-2"/>
                </c:manualLayout>
              </c:layout>
              <c:showVal val="1"/>
            </c:dLbl>
            <c:dLbl>
              <c:idx val="3"/>
              <c:layout>
                <c:manualLayout>
                  <c:x val="3.4722222222222242E-3"/>
                  <c:y val="9.7222222222222224E-2"/>
                </c:manualLayout>
              </c:layout>
              <c:showVal val="1"/>
            </c:dLbl>
            <c:dLbl>
              <c:idx val="4"/>
              <c:layout>
                <c:manualLayout>
                  <c:x val="3.4722222222222242E-3"/>
                  <c:y val="9.0277777777777693E-2"/>
                </c:manualLayout>
              </c:layout>
              <c:showVal val="1"/>
            </c:dLbl>
            <c:txPr>
              <a:bodyPr/>
              <a:lstStyle/>
              <a:p>
                <a:pPr>
                  <a:defRPr sz="2000" b="1"/>
                </a:pPr>
                <a:endParaRPr lang="en-US"/>
              </a:p>
            </c:txPr>
            <c:showVal val="1"/>
          </c:dLbls>
          <c:cat>
            <c:strRef>
              <c:f>Sheet1!$A$2:$A$6</c:f>
              <c:strCache>
                <c:ptCount val="5"/>
                <c:pt idx="0">
                  <c:v>All Jobs</c:v>
                </c:pt>
                <c:pt idx="1">
                  <c:v>All Tech Jobs*</c:v>
                </c:pt>
                <c:pt idx="2">
                  <c:v>Google**</c:v>
                </c:pt>
                <c:pt idx="3">
                  <c:v>Facebook**</c:v>
                </c:pt>
                <c:pt idx="4">
                  <c:v>Twitter**</c:v>
                </c:pt>
              </c:strCache>
            </c:strRef>
          </c:cat>
          <c:val>
            <c:numRef>
              <c:f>Sheet1!$B$2:$B$6</c:f>
              <c:numCache>
                <c:formatCode>0%</c:formatCode>
                <c:ptCount val="5"/>
                <c:pt idx="0">
                  <c:v>0.47000000000000008</c:v>
                </c:pt>
                <c:pt idx="1">
                  <c:v>0.26</c:v>
                </c:pt>
                <c:pt idx="2">
                  <c:v>0.18000000000000016</c:v>
                </c:pt>
                <c:pt idx="3">
                  <c:v>0.16</c:v>
                </c:pt>
                <c:pt idx="4">
                  <c:v>0.1</c:v>
                </c:pt>
              </c:numCache>
            </c:numRef>
          </c:val>
        </c:ser>
        <c:gapWidth val="75"/>
        <c:shape val="box"/>
        <c:axId val="48690688"/>
        <c:axId val="48692224"/>
        <c:axId val="0"/>
      </c:bar3DChart>
      <c:catAx>
        <c:axId val="48690688"/>
        <c:scaling>
          <c:orientation val="minMax"/>
        </c:scaling>
        <c:axPos val="b"/>
        <c:majorTickMark val="none"/>
        <c:tickLblPos val="nextTo"/>
        <c:crossAx val="48692224"/>
        <c:crosses val="autoZero"/>
        <c:auto val="1"/>
        <c:lblAlgn val="ctr"/>
        <c:lblOffset val="100"/>
      </c:catAx>
      <c:valAx>
        <c:axId val="48692224"/>
        <c:scaling>
          <c:orientation val="minMax"/>
        </c:scaling>
        <c:axPos val="l"/>
        <c:majorGridlines/>
        <c:numFmt formatCode="0%" sourceLinked="1"/>
        <c:majorTickMark val="none"/>
        <c:tickLblPos val="nextTo"/>
        <c:crossAx val="48690688"/>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autoTitleDeleted val="1"/>
    <c:view3D>
      <c:rotX val="30"/>
      <c:perspective val="30"/>
    </c:view3D>
    <c:plotArea>
      <c:layout/>
      <c:pie3DChart>
        <c:varyColors val="1"/>
        <c:ser>
          <c:idx val="0"/>
          <c:order val="0"/>
          <c:tx>
            <c:strRef>
              <c:f>Sheet1!$B$1</c:f>
              <c:strCache>
                <c:ptCount val="1"/>
                <c:pt idx="0">
                  <c:v> 2</c:v>
                </c:pt>
              </c:strCache>
            </c:strRef>
          </c:tx>
          <c:dLbls>
            <c:dLbl>
              <c:idx val="1"/>
              <c:layout>
                <c:manualLayout>
                  <c:x val="0.12973990230387869"/>
                  <c:y val="-0.27005004671026289"/>
                </c:manualLayout>
              </c:layout>
              <c:showVal val="1"/>
            </c:dLbl>
            <c:txPr>
              <a:bodyPr/>
              <a:lstStyle/>
              <a:p>
                <a:pPr>
                  <a:defRPr sz="2400" b="1"/>
                </a:pPr>
                <a:endParaRPr lang="en-US"/>
              </a:p>
            </c:txPr>
            <c:showVal val="1"/>
            <c:showLeaderLines val="1"/>
          </c:dLbls>
          <c:cat>
            <c:strRef>
              <c:f>Sheet1!$A$2:$A$3</c:f>
              <c:strCache>
                <c:ptCount val="2"/>
                <c:pt idx="0">
                  <c:v>Women</c:v>
                </c:pt>
                <c:pt idx="1">
                  <c:v>Men</c:v>
                </c:pt>
              </c:strCache>
            </c:strRef>
          </c:cat>
          <c:val>
            <c:numRef>
              <c:f>Sheet1!$B$2:$B$3</c:f>
              <c:numCache>
                <c:formatCode>0%</c:formatCode>
                <c:ptCount val="2"/>
                <c:pt idx="0">
                  <c:v>0.15750000000000017</c:v>
                </c:pt>
                <c:pt idx="1">
                  <c:v>0.84250000000000003</c:v>
                </c:pt>
              </c:numCache>
            </c:numRef>
          </c:val>
        </c:ser>
      </c:pie3DChart>
    </c:plotArea>
    <c:legend>
      <c:legendPos val="b"/>
      <c:layout>
        <c:manualLayout>
          <c:xMode val="edge"/>
          <c:yMode val="edge"/>
          <c:x val="0.34597914843977834"/>
          <c:y val="0.79730170381244658"/>
          <c:w val="0.29087766112569341"/>
          <c:h val="7.8404510876818434E-2"/>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Women as a Percentage of Company’s</a:t>
            </a:r>
            <a:r>
              <a:rPr lang="en-US" baseline="0" dirty="0" smtClean="0"/>
              <a:t> Workforce </a:t>
            </a:r>
            <a:endParaRPr lang="en-US" dirty="0"/>
          </a:p>
        </c:rich>
      </c:tx>
      <c:layout/>
    </c:title>
    <c:view3D>
      <c:rAngAx val="1"/>
    </c:view3D>
    <c:plotArea>
      <c:layout/>
      <c:bar3DChart>
        <c:barDir val="col"/>
        <c:grouping val="clustered"/>
        <c:ser>
          <c:idx val="0"/>
          <c:order val="0"/>
          <c:tx>
            <c:strRef>
              <c:f>Sheet1!$B$1</c:f>
              <c:strCache>
                <c:ptCount val="1"/>
                <c:pt idx="0">
                  <c:v>Company's Total Workforce</c:v>
                </c:pt>
              </c:strCache>
            </c:strRef>
          </c:tx>
          <c:dLbls>
            <c:spPr>
              <a:solidFill>
                <a:schemeClr val="bg1"/>
              </a:solidFill>
            </c:spPr>
            <c:txPr>
              <a:bodyPr/>
              <a:lstStyle/>
              <a:p>
                <a:pPr>
                  <a:defRPr b="1"/>
                </a:pPr>
                <a:endParaRPr lang="en-US"/>
              </a:p>
            </c:txPr>
            <c:showVal val="1"/>
          </c:dLbls>
          <c:cat>
            <c:strRef>
              <c:f>Sheet1!$A$2:$A$6</c:f>
              <c:strCache>
                <c:ptCount val="5"/>
                <c:pt idx="0">
                  <c:v>Pinterest</c:v>
                </c:pt>
                <c:pt idx="1">
                  <c:v>Pandora</c:v>
                </c:pt>
                <c:pt idx="2">
                  <c:v>Yahoo!</c:v>
                </c:pt>
                <c:pt idx="3">
                  <c:v>Yelp</c:v>
                </c:pt>
                <c:pt idx="4">
                  <c:v>Twitter</c:v>
                </c:pt>
              </c:strCache>
            </c:strRef>
          </c:cat>
          <c:val>
            <c:numRef>
              <c:f>Sheet1!$B$2:$B$6</c:f>
              <c:numCache>
                <c:formatCode>0%</c:formatCode>
                <c:ptCount val="5"/>
                <c:pt idx="0">
                  <c:v>0.42000000000000026</c:v>
                </c:pt>
                <c:pt idx="1">
                  <c:v>0.49000000000000027</c:v>
                </c:pt>
                <c:pt idx="2">
                  <c:v>0.37000000000000027</c:v>
                </c:pt>
                <c:pt idx="3">
                  <c:v>0.47000000000000008</c:v>
                </c:pt>
                <c:pt idx="4">
                  <c:v>0.30000000000000027</c:v>
                </c:pt>
              </c:numCache>
            </c:numRef>
          </c:val>
        </c:ser>
        <c:ser>
          <c:idx val="1"/>
          <c:order val="1"/>
          <c:tx>
            <c:strRef>
              <c:f>Sheet1!$C$1</c:f>
              <c:strCache>
                <c:ptCount val="1"/>
                <c:pt idx="0">
                  <c:v>Company's Tech Workforce</c:v>
                </c:pt>
              </c:strCache>
            </c:strRef>
          </c:tx>
          <c:dLbls>
            <c:spPr>
              <a:solidFill>
                <a:schemeClr val="bg1"/>
              </a:solidFill>
            </c:spPr>
            <c:txPr>
              <a:bodyPr/>
              <a:lstStyle/>
              <a:p>
                <a:pPr>
                  <a:defRPr b="1"/>
                </a:pPr>
                <a:endParaRPr lang="en-US"/>
              </a:p>
            </c:txPr>
            <c:showVal val="1"/>
          </c:dLbls>
          <c:cat>
            <c:strRef>
              <c:f>Sheet1!$A$2:$A$6</c:f>
              <c:strCache>
                <c:ptCount val="5"/>
                <c:pt idx="0">
                  <c:v>Pinterest</c:v>
                </c:pt>
                <c:pt idx="1">
                  <c:v>Pandora</c:v>
                </c:pt>
                <c:pt idx="2">
                  <c:v>Yahoo!</c:v>
                </c:pt>
                <c:pt idx="3">
                  <c:v>Yelp</c:v>
                </c:pt>
                <c:pt idx="4">
                  <c:v>Twitter</c:v>
                </c:pt>
              </c:strCache>
            </c:strRef>
          </c:cat>
          <c:val>
            <c:numRef>
              <c:f>Sheet1!$C$2:$C$6</c:f>
              <c:numCache>
                <c:formatCode>0%</c:formatCode>
                <c:ptCount val="5"/>
                <c:pt idx="0">
                  <c:v>0.21000000000000013</c:v>
                </c:pt>
                <c:pt idx="1">
                  <c:v>0.18000000000000013</c:v>
                </c:pt>
                <c:pt idx="2">
                  <c:v>0.15000000000000013</c:v>
                </c:pt>
                <c:pt idx="3">
                  <c:v>0.1</c:v>
                </c:pt>
                <c:pt idx="4">
                  <c:v>0.1</c:v>
                </c:pt>
              </c:numCache>
            </c:numRef>
          </c:val>
        </c:ser>
        <c:gapWidth val="75"/>
        <c:shape val="box"/>
        <c:axId val="49381376"/>
        <c:axId val="49382912"/>
        <c:axId val="0"/>
      </c:bar3DChart>
      <c:catAx>
        <c:axId val="49381376"/>
        <c:scaling>
          <c:orientation val="minMax"/>
        </c:scaling>
        <c:axPos val="b"/>
        <c:majorTickMark val="none"/>
        <c:tickLblPos val="nextTo"/>
        <c:crossAx val="49382912"/>
        <c:crosses val="autoZero"/>
        <c:auto val="1"/>
        <c:lblAlgn val="ctr"/>
        <c:lblOffset val="100"/>
      </c:catAx>
      <c:valAx>
        <c:axId val="49382912"/>
        <c:scaling>
          <c:orientation val="minMax"/>
        </c:scaling>
        <c:axPos val="l"/>
        <c:majorGridlines/>
        <c:numFmt formatCode="0%" sourceLinked="1"/>
        <c:majorTickMark val="none"/>
        <c:tickLblPos val="nextTo"/>
        <c:spPr>
          <a:ln w="9525">
            <a:noFill/>
          </a:ln>
        </c:spPr>
        <c:crossAx val="49381376"/>
        <c:crosses val="autoZero"/>
        <c:crossBetween val="between"/>
      </c:valAx>
    </c:plotArea>
    <c:legend>
      <c:legendPos val="b"/>
      <c:layout/>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0.49057</cdr:x>
      <cdr:y>0.8875</cdr:y>
    </cdr:from>
    <cdr:to>
      <cdr:x>0.99901</cdr:x>
      <cdr:y>1</cdr:y>
    </cdr:to>
    <cdr:sp macro="" textlink="">
      <cdr:nvSpPr>
        <cdr:cNvPr id="2" name="TextBox 1"/>
        <cdr:cNvSpPr txBox="1"/>
      </cdr:nvSpPr>
      <cdr:spPr>
        <a:xfrm xmlns:a="http://schemas.openxmlformats.org/drawingml/2006/main">
          <a:off x="3962400" y="5410200"/>
          <a:ext cx="4106842"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dirty="0" smtClean="0">
              <a:solidFill>
                <a:schemeClr val="tx1"/>
              </a:solidFill>
            </a:rPr>
            <a:t>* Computer Science and Math</a:t>
          </a:r>
        </a:p>
        <a:p xmlns:a="http://schemas.openxmlformats.org/drawingml/2006/main">
          <a:pPr algn="r"/>
          <a:r>
            <a:rPr lang="en-US" sz="1400" dirty="0" smtClean="0">
              <a:solidFill>
                <a:schemeClr val="tx1"/>
              </a:solidFill>
            </a:rPr>
            <a:t>**In the tech workforce</a:t>
          </a:r>
          <a:endParaRPr lang="en-US" sz="1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C45E6-BD5A-4BE4-B31E-2857C5F9D2CB}"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827C3-8B0D-400D-BEE2-A40D047158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t>
            </a:r>
            <a:r>
              <a:rPr lang="en-US" sz="1200" b="0" i="1" kern="1200" dirty="0" smtClean="0">
                <a:solidFill>
                  <a:schemeClr val="tx1"/>
                </a:solidFill>
                <a:latin typeface="+mn-lt"/>
                <a:ea typeface="+mn-ea"/>
                <a:cs typeface="+mn-cs"/>
              </a:rPr>
              <a:t>Remarks by the First Lady at the National Science Foundation Family-Friendly Policy Rollout.”  September 26, 2011.</a:t>
            </a:r>
            <a:r>
              <a:rPr lang="en-US" sz="1200" b="0" i="1" kern="1200" baseline="0" dirty="0" smtClean="0">
                <a:solidFill>
                  <a:schemeClr val="tx1"/>
                </a:solidFill>
                <a:latin typeface="+mn-lt"/>
                <a:ea typeface="+mn-ea"/>
                <a:cs typeface="+mn-cs"/>
              </a:rPr>
              <a:t> https://www.whitehouse.gov/the-press-office/2011/09/26/remarks-first-lady-national-science-foundation-family-friendly-policy-ro</a:t>
            </a:r>
          </a:p>
          <a:p>
            <a:endParaRPr lang="en-US" i="1" dirty="0" smtClean="0"/>
          </a:p>
          <a:p>
            <a:r>
              <a:rPr lang="en-US" i="1" baseline="0" dirty="0" smtClean="0"/>
              <a:t>Chou, Tracy. “What's the Size of Tech's Gender Gap?  Visualize the Glass Ceiling in Some of the Most Influential Tech Companies.”  August 18, 2015. http://women-in-software.silk.co/</a:t>
            </a:r>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Vilorio</a:t>
            </a:r>
            <a:r>
              <a:rPr lang="en-US" i="1" dirty="0" smtClean="0"/>
              <a:t>, Dennis. “STEM 101: Intro to tomorrow’s jobs.” U.S. Department of Labor, Bureau of Labor Statistics,</a:t>
            </a:r>
            <a:r>
              <a:rPr lang="en-US" i="1" baseline="0" dirty="0" smtClean="0"/>
              <a:t> Spring 2014. http://www.bls.gov/careeroutlook/subject/stem.htm</a:t>
            </a:r>
            <a:endParaRPr lang="en-US" i="1" dirty="0" smtClean="0"/>
          </a:p>
          <a:p>
            <a:endParaRPr lang="en-US" i="1" baseline="0" dirty="0" smtClean="0"/>
          </a:p>
          <a:p>
            <a:endParaRPr lang="en-US" i="1" baseline="0" dirty="0" smtClean="0"/>
          </a:p>
          <a:p>
            <a:r>
              <a:rPr lang="en-US" i="1" baseline="0" dirty="0" smtClean="0"/>
              <a:t>image: Pearson Asset Library</a:t>
            </a:r>
            <a:endParaRPr lang="en-US" i="1" dirty="0"/>
          </a:p>
        </p:txBody>
      </p:sp>
      <p:sp>
        <p:nvSpPr>
          <p:cNvPr id="4" name="Slide Number Placeholder 3"/>
          <p:cNvSpPr>
            <a:spLocks noGrp="1"/>
          </p:cNvSpPr>
          <p:nvPr>
            <p:ph type="sldNum" sz="quarter" idx="10"/>
          </p:nvPr>
        </p:nvSpPr>
        <p:spPr/>
        <p:txBody>
          <a:bodyPr/>
          <a:lstStyle/>
          <a:p>
            <a:fld id="{8B1827C3-8B0D-400D-BEE2-A40D047158A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STEM—science, technology, engineering, and mathematics—is a traditionally masculine area of study and work. Because</a:t>
            </a:r>
            <a:r>
              <a:rPr lang="en-US" i="1" baseline="0" dirty="0" smtClean="0"/>
              <a:t> </a:t>
            </a:r>
            <a:r>
              <a:rPr lang="en-US" i="1" dirty="0" smtClean="0"/>
              <a:t>these fields lie at the heart of the new information economy, we need to ask how accessible they are to today’s women.</a:t>
            </a:r>
          </a:p>
          <a:p>
            <a:endParaRPr lang="en-US" i="1" dirty="0" smtClean="0"/>
          </a:p>
          <a:p>
            <a:r>
              <a:rPr lang="en-US" i="1" dirty="0" smtClean="0"/>
              <a:t>Image:  Pearson Asset Library</a:t>
            </a:r>
            <a:endParaRPr lang="en-US" i="1" dirty="0"/>
          </a:p>
        </p:txBody>
      </p:sp>
      <p:sp>
        <p:nvSpPr>
          <p:cNvPr id="4" name="Slide Number Placeholder 3"/>
          <p:cNvSpPr>
            <a:spLocks noGrp="1"/>
          </p:cNvSpPr>
          <p:nvPr>
            <p:ph type="sldNum" sz="quarter" idx="10"/>
          </p:nvPr>
        </p:nvSpPr>
        <p:spPr/>
        <p:txBody>
          <a:bodyPr/>
          <a:lstStyle/>
          <a:p>
            <a:fld id="{8B1827C3-8B0D-400D-BEE2-A40D047158A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Women not make up almost half of the total U.S. labor force, a share far higher than it was a century ago when the industrial revolution was underway. What is the situation with regard to jobs in science, technology, engineering, and mathematics?</a:t>
            </a:r>
            <a:endParaRPr lang="en-US" i="1" dirty="0"/>
          </a:p>
        </p:txBody>
      </p:sp>
      <p:sp>
        <p:nvSpPr>
          <p:cNvPr id="4" name="Slide Number Placeholder 3"/>
          <p:cNvSpPr>
            <a:spLocks noGrp="1"/>
          </p:cNvSpPr>
          <p:nvPr>
            <p:ph type="sldNum" sz="quarter" idx="10"/>
          </p:nvPr>
        </p:nvSpPr>
        <p:spPr/>
        <p:txBody>
          <a:bodyPr/>
          <a:lstStyle/>
          <a:p>
            <a:fld id="{8B1827C3-8B0D-400D-BEE2-A40D047158A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answer, in short, is that women are not well represented in these fields. Women hold only 26 percent of all tech jobs involving computer science and mathematics (excluding women who hold non-tech jobs such as clerical work in technology companies). If we look at three major tech corporations, Google, </a:t>
            </a:r>
            <a:r>
              <a:rPr lang="en-US" i="1" dirty="0" err="1" smtClean="0"/>
              <a:t>Facebook</a:t>
            </a:r>
            <a:r>
              <a:rPr lang="en-US" i="1" dirty="0" smtClean="0"/>
              <a:t>, and Twitter, we see an even lower share of tech jobs held by women.</a:t>
            </a:r>
            <a:endParaRPr lang="en-US" i="1" dirty="0"/>
          </a:p>
        </p:txBody>
      </p:sp>
      <p:sp>
        <p:nvSpPr>
          <p:cNvPr id="4" name="Slide Number Placeholder 3"/>
          <p:cNvSpPr>
            <a:spLocks noGrp="1"/>
          </p:cNvSpPr>
          <p:nvPr>
            <p:ph type="sldNum" sz="quarter" idx="10"/>
          </p:nvPr>
        </p:nvSpPr>
        <p:spPr/>
        <p:txBody>
          <a:bodyPr/>
          <a:lstStyle/>
          <a:p>
            <a:fld id="{8B1827C3-8B0D-400D-BEE2-A40D047158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More broadly, a survey of 207 major software companies found that, on average, just 16 percent of software engineering jobs are held by women.</a:t>
            </a:r>
            <a:endParaRPr lang="en-US" i="1" dirty="0"/>
          </a:p>
        </p:txBody>
      </p:sp>
      <p:sp>
        <p:nvSpPr>
          <p:cNvPr id="4" name="Slide Number Placeholder 3"/>
          <p:cNvSpPr>
            <a:spLocks noGrp="1"/>
          </p:cNvSpPr>
          <p:nvPr>
            <p:ph type="sldNum" sz="quarter" idx="10"/>
          </p:nvPr>
        </p:nvSpPr>
        <p:spPr/>
        <p:txBody>
          <a:bodyPr/>
          <a:lstStyle/>
          <a:p>
            <a:fld id="{8B1827C3-8B0D-400D-BEE2-A40D047158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Women who work for tech companies are likely to work in non-tech jobs, including many that traditionally are defined as feminine. Here we see the gender profile for jobs at five large and well-known tech companies. Notice that, at four of the five companies, the overall share of jobs held by women is below the national 47 percent level noted in slide 4. But when we focus on the tech jobs, the share of women in the workforce is far lower in every case.</a:t>
            </a:r>
            <a:endParaRPr lang="en-US" i="1" dirty="0"/>
          </a:p>
        </p:txBody>
      </p:sp>
      <p:sp>
        <p:nvSpPr>
          <p:cNvPr id="4" name="Slide Number Placeholder 3"/>
          <p:cNvSpPr>
            <a:spLocks noGrp="1"/>
          </p:cNvSpPr>
          <p:nvPr>
            <p:ph type="sldNum" sz="quarter" idx="10"/>
          </p:nvPr>
        </p:nvSpPr>
        <p:spPr/>
        <p:txBody>
          <a:bodyPr/>
          <a:lstStyle/>
          <a:p>
            <a:fld id="{8B1827C3-8B0D-400D-BEE2-A40D047158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Michelle Obama has pointed to the need to open doors in science and technology to women and girls. The evidence here suggests that there is much work to be done.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Image:  </a:t>
            </a:r>
            <a:r>
              <a:rPr lang="en-US" sz="900" b="0" i="0" kern="1200" dirty="0" smtClean="0">
                <a:solidFill>
                  <a:schemeClr val="tx1"/>
                </a:solidFill>
                <a:latin typeface="+mn-lt"/>
                <a:ea typeface="+mn-ea"/>
                <a:cs typeface="+mn-cs"/>
              </a:rPr>
              <a:t>Creative Commons - Attribution </a:t>
            </a:r>
            <a:r>
              <a:rPr lang="en-US" sz="900" b="0" i="0" kern="1200" dirty="0" err="1" smtClean="0">
                <a:solidFill>
                  <a:schemeClr val="tx1"/>
                </a:solidFill>
                <a:latin typeface="+mn-lt"/>
                <a:ea typeface="+mn-ea"/>
                <a:cs typeface="+mn-cs"/>
              </a:rPr>
              <a:t>Licence</a:t>
            </a:r>
            <a:r>
              <a:rPr lang="en-US" sz="900" b="0" i="0" kern="1200" dirty="0" smtClean="0">
                <a:solidFill>
                  <a:schemeClr val="tx1"/>
                </a:solidFill>
                <a:latin typeface="+mn-lt"/>
                <a:ea typeface="+mn-ea"/>
                <a:cs typeface="+mn-cs"/>
              </a:rPr>
              <a:t>, in accordance with the Open Government License.  Source: Simon Davis/DFID</a:t>
            </a:r>
          </a:p>
        </p:txBody>
      </p:sp>
      <p:sp>
        <p:nvSpPr>
          <p:cNvPr id="4" name="Slide Number Placeholder 3"/>
          <p:cNvSpPr>
            <a:spLocks noGrp="1"/>
          </p:cNvSpPr>
          <p:nvPr>
            <p:ph type="sldNum" sz="quarter" idx="10"/>
          </p:nvPr>
        </p:nvSpPr>
        <p:spPr/>
        <p:txBody>
          <a:bodyPr/>
          <a:lstStyle/>
          <a:p>
            <a:fld id="{8B1827C3-8B0D-400D-BEE2-A40D047158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827C3-8B0D-400D-BEE2-A40D047158A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5D7C9F-8ABF-4051-AD39-8E27AB523CD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D7C9F-8ABF-4051-AD39-8E27AB523CD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D7C9F-8ABF-4051-AD39-8E27AB523CD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D7C9F-8ABF-4051-AD39-8E27AB523CD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5D7C9F-8ABF-4051-AD39-8E27AB523CD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5D7C9F-8ABF-4051-AD39-8E27AB523CD0}"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5D7C9F-8ABF-4051-AD39-8E27AB523CD0}"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5D7C9F-8ABF-4051-AD39-8E27AB523CD0}"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D7C9F-8ABF-4051-AD39-8E27AB523CD0}"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D7C9F-8ABF-4051-AD39-8E27AB523CD0}"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D7C9F-8ABF-4051-AD39-8E27AB523CD0}"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4C7E-E795-4B5B-8E5D-63E86A4B98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D7C9F-8ABF-4051-AD39-8E27AB523CD0}"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34C7E-E795-4B5B-8E5D-63E86A4B98A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13_men-at-aomputers_AL1114578_High Res.jpg"/>
          <p:cNvPicPr>
            <a:picLocks noChangeAspect="1"/>
          </p:cNvPicPr>
          <p:nvPr/>
        </p:nvPicPr>
        <p:blipFill>
          <a:blip r:embed="rId3" cstate="print"/>
          <a:srcRect t="8746" b="2548"/>
          <a:stretch>
            <a:fillRect/>
          </a:stretch>
        </p:blipFill>
        <p:spPr>
          <a:xfrm>
            <a:off x="0" y="-533400"/>
            <a:ext cx="9144000" cy="5410200"/>
          </a:xfrm>
          <a:prstGeom prst="rect">
            <a:avLst/>
          </a:prstGeom>
        </p:spPr>
      </p:pic>
      <p:sp>
        <p:nvSpPr>
          <p:cNvPr id="2" name="Title 1"/>
          <p:cNvSpPr>
            <a:spLocks noGrp="1"/>
          </p:cNvSpPr>
          <p:nvPr>
            <p:ph type="ctrTitle"/>
          </p:nvPr>
        </p:nvSpPr>
        <p:spPr>
          <a:xfrm>
            <a:off x="0" y="4114800"/>
            <a:ext cx="9144000" cy="685800"/>
          </a:xfrm>
          <a:solidFill>
            <a:srgbClr val="FFFFFF">
              <a:alpha val="69804"/>
            </a:srgbClr>
          </a:solidFill>
        </p:spPr>
        <p:txBody>
          <a:bodyPr>
            <a:normAutofit fontScale="90000"/>
          </a:bodyPr>
          <a:lstStyle/>
          <a:p>
            <a:r>
              <a:rPr lang="en-US" b="1" dirty="0" smtClean="0">
                <a:solidFill>
                  <a:schemeClr val="bg1"/>
                </a:solidFill>
              </a:rPr>
              <a:t>The “Tech Gender Gap”</a:t>
            </a:r>
            <a:endParaRPr lang="en-US" b="1" dirty="0">
              <a:solidFill>
                <a:schemeClr val="bg1"/>
              </a:solidFill>
            </a:endParaRPr>
          </a:p>
        </p:txBody>
      </p:sp>
      <p:sp>
        <p:nvSpPr>
          <p:cNvPr id="6" name="Subtitle 2"/>
          <p:cNvSpPr txBox="1">
            <a:spLocks/>
          </p:cNvSpPr>
          <p:nvPr/>
        </p:nvSpPr>
        <p:spPr>
          <a:xfrm>
            <a:off x="533400" y="4953000"/>
            <a:ext cx="8153400" cy="1524000"/>
          </a:xfrm>
          <a:prstGeom prst="rect">
            <a:avLst/>
          </a:prstGeom>
          <a:no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33CC33"/>
                </a:solidFill>
                <a:effectLst>
                  <a:outerShdw blurRad="50800" dist="38100" dir="2700000" algn="tl" rotWithShape="0">
                    <a:prstClr val="black">
                      <a:alpha val="40000"/>
                    </a:prstClr>
                  </a:outerShdw>
                </a:effectLst>
                <a:uLnTx/>
                <a:uFillTx/>
                <a:latin typeface="+mn-lt"/>
                <a:ea typeface="+mn-ea"/>
                <a:cs typeface="+mn-cs"/>
              </a:rPr>
              <a:t>Sociology</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FFFF"/>
                </a:solidFill>
                <a:effectLst/>
                <a:uLnTx/>
                <a:uFillTx/>
                <a:latin typeface="+mn-lt"/>
                <a:ea typeface="+mn-ea"/>
                <a:cs typeface="+mn-cs"/>
              </a:rPr>
              <a:t>Chapter 13:  Gender Stratification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00B0F0"/>
                </a:solidFill>
                <a:effectLst>
                  <a:outerShdw blurRad="50800" dist="38100" dir="2700000" algn="tl" rotWithShape="0">
                    <a:prstClr val="black">
                      <a:alpha val="40000"/>
                    </a:prstClr>
                  </a:outerShdw>
                </a:effectLst>
                <a:uLnTx/>
                <a:uFillTx/>
                <a:latin typeface="+mn-lt"/>
                <a:ea typeface="+mn-ea"/>
                <a:cs typeface="+mn-cs"/>
              </a:rPr>
              <a:t>Society:  The Basics</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latin typeface="+mn-lt"/>
                <a:ea typeface="+mn-ea"/>
                <a:cs typeface="+mn-cs"/>
              </a:rPr>
              <a:t>Chapter 10: Gender Stratification</a:t>
            </a:r>
            <a:endParaRPr kumimoji="0" lang="en-US" sz="2000" b="0" i="0" u="none" strike="noStrike" kern="1200" cap="none" spc="0" normalizeH="0" baseline="0" noProof="0" dirty="0">
              <a:ln>
                <a:noFill/>
              </a:ln>
              <a:effectLst/>
              <a:uLnTx/>
              <a:uFillTx/>
              <a:latin typeface="+mn-lt"/>
              <a:ea typeface="+mn-ea"/>
              <a:cs typeface="+mn-cs"/>
            </a:endParaRPr>
          </a:p>
        </p:txBody>
      </p:sp>
      <p:pic>
        <p:nvPicPr>
          <p:cNvPr id="5" name="Picture 4" descr="Sociology-16e-cover.jpg"/>
          <p:cNvPicPr>
            <a:picLocks noChangeAspect="1"/>
          </p:cNvPicPr>
          <p:nvPr/>
        </p:nvPicPr>
        <p:blipFill>
          <a:blip r:embed="rId4" cstate="print"/>
          <a:srcRect t="1603" b="601"/>
          <a:stretch>
            <a:fillRect/>
          </a:stretch>
        </p:blipFill>
        <p:spPr>
          <a:xfrm>
            <a:off x="0" y="5181600"/>
            <a:ext cx="111826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Society-14e-cover.jpg"/>
          <p:cNvPicPr>
            <a:picLocks noChangeAspect="1"/>
          </p:cNvPicPr>
          <p:nvPr/>
        </p:nvPicPr>
        <p:blipFill>
          <a:blip r:embed="rId5" cstate="print"/>
          <a:srcRect l="2100" r="3400" b="1667"/>
          <a:stretch>
            <a:fillRect/>
          </a:stretch>
        </p:blipFill>
        <p:spPr>
          <a:xfrm>
            <a:off x="8028120" y="5181600"/>
            <a:ext cx="1115880"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848600" cy="2062103"/>
          </a:xfrm>
          <a:prstGeom prst="rect">
            <a:avLst/>
          </a:prstGeom>
          <a:noFill/>
        </p:spPr>
        <p:txBody>
          <a:bodyPr wrap="square" rtlCol="0">
            <a:spAutoFit/>
          </a:bodyPr>
          <a:lstStyle/>
          <a:p>
            <a:r>
              <a:rPr lang="en-US" sz="3200" dirty="0" smtClean="0"/>
              <a:t>Employment in occupations related to</a:t>
            </a:r>
          </a:p>
          <a:p>
            <a:r>
              <a:rPr lang="en-US" sz="3200" dirty="0" smtClean="0"/>
              <a:t>STEM—science, technology, engineering, and mathematics—is projected to grow to </a:t>
            </a:r>
            <a:r>
              <a:rPr lang="en-US" sz="3200" dirty="0" smtClean="0">
                <a:solidFill>
                  <a:srgbClr val="92D050"/>
                </a:solidFill>
              </a:rPr>
              <a:t>more than 9 million</a:t>
            </a:r>
            <a:r>
              <a:rPr lang="en-US" sz="3200" dirty="0" smtClean="0"/>
              <a:t> between 2012 and 2022. </a:t>
            </a:r>
            <a:endParaRPr lang="en-US" sz="3200" dirty="0"/>
          </a:p>
        </p:txBody>
      </p:sp>
      <p:sp>
        <p:nvSpPr>
          <p:cNvPr id="3" name="TextBox 2"/>
          <p:cNvSpPr txBox="1"/>
          <p:nvPr/>
        </p:nvSpPr>
        <p:spPr>
          <a:xfrm>
            <a:off x="990600" y="3352800"/>
            <a:ext cx="3124200" cy="1877437"/>
          </a:xfrm>
          <a:prstGeom prst="rect">
            <a:avLst/>
          </a:prstGeom>
          <a:noFill/>
        </p:spPr>
        <p:txBody>
          <a:bodyPr wrap="square" rtlCol="0">
            <a:spAutoFit/>
          </a:bodyPr>
          <a:lstStyle/>
          <a:p>
            <a:r>
              <a:rPr lang="en-US" sz="2900" dirty="0" smtClean="0"/>
              <a:t>That’s an increase of about 1 million jobs over 2012 employment levels.</a:t>
            </a:r>
            <a:endParaRPr lang="en-US" sz="2900" dirty="0"/>
          </a:p>
        </p:txBody>
      </p:sp>
      <p:pic>
        <p:nvPicPr>
          <p:cNvPr id="5" name="Picture 4" descr="Ch13_techjobs.jpg"/>
          <p:cNvPicPr>
            <a:picLocks noChangeAspect="1"/>
          </p:cNvPicPr>
          <p:nvPr/>
        </p:nvPicPr>
        <p:blipFill>
          <a:blip r:embed="rId3" cstate="print"/>
          <a:stretch>
            <a:fillRect/>
          </a:stretch>
        </p:blipFill>
        <p:spPr>
          <a:xfrm>
            <a:off x="4787642" y="3048000"/>
            <a:ext cx="4355703" cy="3810000"/>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3" presetClass="emph" presetSubtype="2" fill="hold" grpId="1" nodeType="afterEffect">
                                  <p:stCondLst>
                                    <p:cond delay="0"/>
                                  </p:stCondLst>
                                  <p:childTnLst>
                                    <p:animClr clrSpc="rgb">
                                      <p:cBhvr override="childStyle">
                                        <p:cTn id="10" dur="2000" fill="hold"/>
                                        <p:tgtEl>
                                          <p:spTgt spid="3"/>
                                        </p:tgtEl>
                                        <p:attrNameLst>
                                          <p:attrName>style.color</p:attrName>
                                        </p:attrNameLst>
                                      </p:cBhvr>
                                      <p:to>
                                        <a:srgbClr val="66FF33"/>
                                      </p:to>
                                    </p:animClr>
                                  </p:childTnLst>
                                </p:cTn>
                              </p:par>
                              <p:par>
                                <p:cTn id="11" presetID="6" presetClass="emph" presetSubtype="0" fill="hold" grpId="2" nodeType="withEffect">
                                  <p:stCondLst>
                                    <p:cond delay="0"/>
                                  </p:stCondLst>
                                  <p:childTnLst>
                                    <p:animScale>
                                      <p:cBhvr>
                                        <p:cTn id="12" dur="20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1371600"/>
            <a:ext cx="3200400" cy="4031873"/>
          </a:xfrm>
          <a:prstGeom prst="rect">
            <a:avLst/>
          </a:prstGeom>
          <a:noFill/>
        </p:spPr>
        <p:txBody>
          <a:bodyPr wrap="square" rtlCol="0">
            <a:spAutoFit/>
          </a:bodyPr>
          <a:lstStyle/>
          <a:p>
            <a:pPr algn="ctr"/>
            <a:r>
              <a:rPr lang="en-US" sz="3200" dirty="0" smtClean="0"/>
              <a:t>We know that women hold 47% of all jobs in the workforce.   But is this true for jobs in software engineering and mathematics?</a:t>
            </a:r>
            <a:endParaRPr lang="en-US" sz="3200" dirty="0"/>
          </a:p>
        </p:txBody>
      </p:sp>
      <p:pic>
        <p:nvPicPr>
          <p:cNvPr id="25602" name="Picture 2"/>
          <p:cNvPicPr>
            <a:picLocks noChangeAspect="1" noChangeArrowheads="1"/>
          </p:cNvPicPr>
          <p:nvPr/>
        </p:nvPicPr>
        <p:blipFill>
          <a:blip r:embed="rId3" cstate="print"/>
          <a:srcRect/>
          <a:stretch>
            <a:fillRect/>
          </a:stretch>
        </p:blipFill>
        <p:spPr bwMode="auto">
          <a:xfrm rot="20989593">
            <a:off x="53231" y="1088720"/>
            <a:ext cx="4962525" cy="4495800"/>
          </a:xfrm>
          <a:prstGeom prst="round2Diag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457200" y="762000"/>
          <a:ext cx="80772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71600" y="381000"/>
            <a:ext cx="6781800" cy="461665"/>
          </a:xfrm>
          <a:prstGeom prst="rect">
            <a:avLst/>
          </a:prstGeom>
          <a:noFill/>
        </p:spPr>
        <p:txBody>
          <a:bodyPr wrap="square" rtlCol="0">
            <a:spAutoFit/>
          </a:bodyPr>
          <a:lstStyle/>
          <a:p>
            <a:pPr algn="ctr"/>
            <a:r>
              <a:rPr lang="en-US" sz="2400" b="1" dirty="0" smtClean="0"/>
              <a:t>Percentage of Jobs Held by Women</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1000"/>
                                        <p:tgtEl>
                                          <p:spTgt spid="5">
                                            <p:graphicEl>
                                              <a:chart seriesIdx="-3" categoryIdx="-3" bldStep="gridLegend"/>
                                            </p:graphic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1" dur="1000"/>
                                        <p:tgtEl>
                                          <p:spTgt spid="5">
                                            <p:graphicEl>
                                              <a:chart seriesIdx="-4" categoryIdx="0" bldStep="category"/>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5" dur="1000"/>
                                        <p:tgtEl>
                                          <p:spTgt spid="5">
                                            <p:graphicEl>
                                              <a:chart seriesIdx="-4" categoryIdx="1" bldStep="category"/>
                                            </p:graphic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9" dur="1000"/>
                                        <p:tgtEl>
                                          <p:spTgt spid="5">
                                            <p:graphicEl>
                                              <a:chart seriesIdx="-4" categoryIdx="2" bldStep="category"/>
                                            </p:graphic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3" dur="1000"/>
                                        <p:tgtEl>
                                          <p:spTgt spid="5">
                                            <p:graphicEl>
                                              <a:chart seriesIdx="-4" categoryIdx="3" bldStep="category"/>
                                            </p:graphicEl>
                                          </p:spTgt>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down)">
                                      <p:cBhvr>
                                        <p:cTn id="27" dur="1000"/>
                                        <p:tgtEl>
                                          <p:spTgt spid="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0" y="2362200"/>
          <a:ext cx="6858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1000" y="381000"/>
            <a:ext cx="4267200" cy="2554545"/>
          </a:xfrm>
          <a:prstGeom prst="rect">
            <a:avLst/>
          </a:prstGeom>
          <a:noFill/>
        </p:spPr>
        <p:txBody>
          <a:bodyPr wrap="square" rtlCol="0">
            <a:spAutoFit/>
          </a:bodyPr>
          <a:lstStyle/>
          <a:p>
            <a:r>
              <a:rPr lang="en-US" sz="3200" dirty="0" smtClean="0"/>
              <a:t>In 207 major software companies, women make up, on average, 16% of the software engineering team.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autoRev="1" fill="hold" grpId="0" nodeType="afterEffect">
                                  <p:stCondLst>
                                    <p:cond delay="0"/>
                                  </p:stCondLst>
                                  <p:childTnLst>
                                    <p:animScale>
                                      <p:cBhvr>
                                        <p:cTn id="6" dur="2000" fill="hold"/>
                                        <p:tgtEl>
                                          <p:spTgt spid="2">
                                            <p:graphicEl>
                                              <a:chart seriesIdx="-4" categoryIdx="0" bldStep="category"/>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62000" y="457200"/>
          <a:ext cx="74676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down)">
                                      <p:cBhvr>
                                        <p:cTn id="12" dur="20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ssets.bwbx.io/images/iCNss0f3nEas/v1/640x-1.jpg"/>
          <p:cNvPicPr>
            <a:picLocks noChangeAspect="1" noChangeArrowheads="1"/>
          </p:cNvPicPr>
          <p:nvPr/>
        </p:nvPicPr>
        <p:blipFill>
          <a:blip r:embed="rId3" cstate="print"/>
          <a:srcRect l="8331" r="37516"/>
          <a:stretch>
            <a:fillRect/>
          </a:stretch>
        </p:blipFill>
        <p:spPr bwMode="auto">
          <a:xfrm>
            <a:off x="-1" y="1043354"/>
            <a:ext cx="4724401" cy="5814646"/>
          </a:xfrm>
          <a:prstGeom prst="rect">
            <a:avLst/>
          </a:prstGeom>
          <a:noFill/>
        </p:spPr>
      </p:pic>
      <p:sp>
        <p:nvSpPr>
          <p:cNvPr id="2" name="TextBox 1"/>
          <p:cNvSpPr txBox="1"/>
          <p:nvPr/>
        </p:nvSpPr>
        <p:spPr>
          <a:xfrm>
            <a:off x="4953000" y="762000"/>
            <a:ext cx="4191000" cy="5509200"/>
          </a:xfrm>
          <a:prstGeom prst="rect">
            <a:avLst/>
          </a:prstGeom>
          <a:noFill/>
        </p:spPr>
        <p:txBody>
          <a:bodyPr wrap="square" rtlCol="0">
            <a:spAutoFit/>
          </a:bodyPr>
          <a:lstStyle/>
          <a:p>
            <a:pPr algn="ctr"/>
            <a:r>
              <a:rPr lang="en-US" sz="3200" dirty="0" smtClean="0"/>
              <a:t>“If we’re going to out-innovate and out-educate the rest of the world, then we have to open doors to everyone […]  and that means clearing hurdles for women and girls as they navigate careers in science, technology, engineering and math.”</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09800"/>
            <a:ext cx="7162800" cy="3539430"/>
          </a:xfrm>
          <a:prstGeom prst="rect">
            <a:avLst/>
          </a:prstGeom>
          <a:noFill/>
        </p:spPr>
        <p:txBody>
          <a:bodyPr wrap="square" rtlCol="0">
            <a:spAutoFit/>
          </a:bodyPr>
          <a:lstStyle/>
          <a:p>
            <a:r>
              <a:rPr lang="en-US" sz="2800" dirty="0" smtClean="0"/>
              <a:t>In what ways might parents, schools, colleges, and tech companies address this lack of women in technology jobs? Be specific about what you think needs to be done.</a:t>
            </a:r>
          </a:p>
          <a:p>
            <a:endParaRPr lang="en-US" sz="2800" dirty="0" smtClean="0"/>
          </a:p>
          <a:p>
            <a:r>
              <a:rPr lang="en-US" sz="2800" dirty="0" smtClean="0"/>
              <a:t>What change in the patterns shown here do you expect to see a decade from now? Why?</a:t>
            </a:r>
          </a:p>
          <a:p>
            <a:endParaRPr lang="en-US" sz="2800" dirty="0" smtClean="0"/>
          </a:p>
        </p:txBody>
      </p:sp>
      <p:sp>
        <p:nvSpPr>
          <p:cNvPr id="3" name="TextBox 2"/>
          <p:cNvSpPr txBox="1"/>
          <p:nvPr/>
        </p:nvSpPr>
        <p:spPr>
          <a:xfrm>
            <a:off x="914400" y="1219200"/>
            <a:ext cx="4343400" cy="553998"/>
          </a:xfrm>
          <a:prstGeom prst="rect">
            <a:avLst/>
          </a:prstGeom>
          <a:noFill/>
        </p:spPr>
        <p:txBody>
          <a:bodyPr wrap="square" rtlCol="0">
            <a:spAutoFit/>
          </a:bodyPr>
          <a:lstStyle/>
          <a:p>
            <a:r>
              <a:rPr lang="en-US" sz="3000" b="1" dirty="0" smtClean="0">
                <a:solidFill>
                  <a:srgbClr val="92D050"/>
                </a:solidFill>
              </a:rPr>
              <a:t>Discussion Questions</a:t>
            </a:r>
            <a:endParaRPr lang="en-US" sz="3000" b="1"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5614</TotalTime>
  <Words>687</Words>
  <Application>Microsoft Office PowerPoint</Application>
  <PresentationFormat>On-screen Show (4:3)</PresentationFormat>
  <Paragraphs>53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“Tech Gender Gap”</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Tech Gender Gap</dc:title>
  <dc:creator>Kimberlee</dc:creator>
  <cp:lastModifiedBy>Kimberlee</cp:lastModifiedBy>
  <cp:revision>21</cp:revision>
  <dcterms:created xsi:type="dcterms:W3CDTF">2015-11-16T14:02:21Z</dcterms:created>
  <dcterms:modified xsi:type="dcterms:W3CDTF">2016-01-27T18:54:41Z</dcterms:modified>
</cp:coreProperties>
</file>