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diagrams/data1.xml" ContentType="application/vnd.openxmlformats-officedocument.drawingml.diagramData+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8" r:id="rId3"/>
    <p:sldId id="259" r:id="rId4"/>
    <p:sldId id="261" r:id="rId5"/>
    <p:sldId id="260" r:id="rId6"/>
    <p:sldId id="262" r:id="rId7"/>
    <p:sldId id="263" r:id="rId8"/>
    <p:sldId id="257"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9" autoAdjust="0"/>
    <p:restoredTop sz="79226" autoAdjust="0"/>
  </p:normalViewPr>
  <p:slideViewPr>
    <p:cSldViewPr>
      <p:cViewPr>
        <p:scale>
          <a:sx n="60" d="100"/>
          <a:sy n="60" d="100"/>
        </p:scale>
        <p:origin x="-84" y="-246"/>
      </p:cViewPr>
      <p:guideLst>
        <p:guide orient="horz" pos="2160"/>
        <p:guide pos="2880"/>
      </p:guideLst>
    </p:cSldViewPr>
  </p:slideViewPr>
  <p:notesTextViewPr>
    <p:cViewPr>
      <p:scale>
        <a:sx n="100" d="100"/>
        <a:sy n="100" d="100"/>
      </p:scale>
      <p:origin x="0" y="0"/>
    </p:cViewPr>
  </p:notesTextViewPr>
  <p:notesViewPr>
    <p:cSldViewPr>
      <p:cViewPr varScale="1">
        <p:scale>
          <a:sx n="63" d="100"/>
          <a:sy n="63" d="100"/>
        </p:scale>
        <p:origin x="-714"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18"/>
  <c:chart>
    <c:autoTitleDeleted val="1"/>
    <c:plotArea>
      <c:layout>
        <c:manualLayout>
          <c:layoutTarget val="inner"/>
          <c:xMode val="edge"/>
          <c:yMode val="edge"/>
          <c:x val="0.17001367786773144"/>
          <c:y val="3.1721191101112371E-2"/>
          <c:w val="0.81590181509001602"/>
          <c:h val="0.82213426446694149"/>
        </c:manualLayout>
      </c:layout>
      <c:barChart>
        <c:barDir val="col"/>
        <c:grouping val="clustered"/>
        <c:ser>
          <c:idx val="0"/>
          <c:order val="0"/>
          <c:tx>
            <c:strRef>
              <c:f>Sheet1!$B$1</c:f>
              <c:strCache>
                <c:ptCount val="1"/>
                <c:pt idx="0">
                  <c:v>2013</c:v>
                </c:pt>
              </c:strCache>
            </c:strRef>
          </c:tx>
          <c:spPr>
            <a:scene3d>
              <a:camera prst="orthographicFront"/>
              <a:lightRig rig="threePt" dir="t"/>
            </a:scene3d>
            <a:sp3d prstMaterial="metal">
              <a:bevelT/>
            </a:sp3d>
          </c:spPr>
          <c:dLbls>
            <c:dLbl>
              <c:idx val="0"/>
              <c:layout>
                <c:manualLayout>
                  <c:x val="-8.9868242880141657E-17"/>
                  <c:y val="0.10119047619047611"/>
                </c:manualLayout>
              </c:layout>
              <c:tx>
                <c:rich>
                  <a:bodyPr/>
                  <a:lstStyle/>
                  <a:p>
                    <a:pPr>
                      <a:defRPr sz="1700" b="1"/>
                    </a:pPr>
                    <a:r>
                      <a:rPr lang="en-US" sz="1700" b="1" dirty="0" smtClean="0"/>
                      <a:t>9</a:t>
                    </a:r>
                    <a:r>
                      <a:rPr lang="en-US" dirty="0" smtClean="0"/>
                      <a:t>,369,541</a:t>
                    </a:r>
                  </a:p>
                  <a:p>
                    <a:pPr>
                      <a:defRPr sz="1700" b="1"/>
                    </a:pPr>
                    <a:r>
                      <a:rPr lang="en-US" dirty="0" smtClean="0"/>
                      <a:t>3.0%</a:t>
                    </a:r>
                    <a:endParaRPr lang="en-US" dirty="0"/>
                  </a:p>
                </c:rich>
              </c:tx>
              <c:numFmt formatCode="#,##0" sourceLinked="0"/>
              <c:spPr/>
              <c:showVal val="1"/>
            </c:dLbl>
            <c:delete val="1"/>
            <c:txPr>
              <a:bodyPr/>
              <a:lstStyle/>
              <a:p>
                <a:pPr>
                  <a:defRPr sz="1700" b="1"/>
                </a:pPr>
                <a:endParaRPr lang="en-US"/>
              </a:p>
            </c:txPr>
          </c:dLbls>
          <c:cat>
            <c:strRef>
              <c:f>Sheet1!$A$2</c:f>
              <c:strCache>
                <c:ptCount val="1"/>
                <c:pt idx="0">
                  <c:v>Two or More Races</c:v>
                </c:pt>
              </c:strCache>
            </c:strRef>
          </c:cat>
          <c:val>
            <c:numRef>
              <c:f>Sheet1!$B$2</c:f>
              <c:numCache>
                <c:formatCode>#,##0</c:formatCode>
                <c:ptCount val="1"/>
                <c:pt idx="0">
                  <c:v>9369541</c:v>
                </c:pt>
              </c:numCache>
            </c:numRef>
          </c:val>
        </c:ser>
        <c:ser>
          <c:idx val="1"/>
          <c:order val="1"/>
          <c:tx>
            <c:strRef>
              <c:f>Sheet1!$C$1</c:f>
              <c:strCache>
                <c:ptCount val="1"/>
                <c:pt idx="0">
                  <c:v>2060</c:v>
                </c:pt>
              </c:strCache>
            </c:strRef>
          </c:tx>
          <c:spPr>
            <a:scene3d>
              <a:camera prst="orthographicFront"/>
              <a:lightRig rig="threePt" dir="t"/>
            </a:scene3d>
            <a:sp3d prstMaterial="metal">
              <a:bevelT/>
            </a:sp3d>
          </c:spPr>
          <c:dLbls>
            <c:dLbl>
              <c:idx val="0"/>
              <c:layout>
                <c:manualLayout>
                  <c:x val="-6.835052308602276E-3"/>
                  <c:y val="0.13690476190476192"/>
                </c:manualLayout>
              </c:layout>
              <c:tx>
                <c:rich>
                  <a:bodyPr/>
                  <a:lstStyle/>
                  <a:p>
                    <a:r>
                      <a:rPr lang="en-US" sz="1700" dirty="0"/>
                      <a:t> </a:t>
                    </a:r>
                    <a:r>
                      <a:rPr lang="en-US" b="1" dirty="0" smtClean="0"/>
                      <a:t>26,022,000</a:t>
                    </a:r>
                  </a:p>
                  <a:p>
                    <a:r>
                      <a:rPr lang="en-US" b="1" dirty="0" smtClean="0"/>
                      <a:t>6.2% </a:t>
                    </a:r>
                    <a:endParaRPr lang="en-US" b="1" dirty="0"/>
                  </a:p>
                </c:rich>
              </c:tx>
              <c:showVal val="1"/>
            </c:dLbl>
            <c:delete val="1"/>
            <c:txPr>
              <a:bodyPr/>
              <a:lstStyle/>
              <a:p>
                <a:pPr>
                  <a:defRPr sz="1700"/>
                </a:pPr>
                <a:endParaRPr lang="en-US"/>
              </a:p>
            </c:txPr>
          </c:dLbls>
          <c:cat>
            <c:strRef>
              <c:f>Sheet1!$A$2</c:f>
              <c:strCache>
                <c:ptCount val="1"/>
                <c:pt idx="0">
                  <c:v>Two or More Races</c:v>
                </c:pt>
              </c:strCache>
            </c:strRef>
          </c:cat>
          <c:val>
            <c:numRef>
              <c:f>Sheet1!$C$2</c:f>
              <c:numCache>
                <c:formatCode>_(* #,##0_);_(* \(#,##0\);_(* "-"??_);_(@_)</c:formatCode>
                <c:ptCount val="1"/>
                <c:pt idx="0">
                  <c:v>26022000</c:v>
                </c:pt>
              </c:numCache>
            </c:numRef>
          </c:val>
        </c:ser>
        <c:gapWidth val="75"/>
        <c:overlap val="-29"/>
        <c:axId val="59851520"/>
        <c:axId val="59853056"/>
      </c:barChart>
      <c:catAx>
        <c:axId val="59851520"/>
        <c:scaling>
          <c:orientation val="minMax"/>
        </c:scaling>
        <c:axPos val="b"/>
        <c:majorTickMark val="none"/>
        <c:tickLblPos val="nextTo"/>
        <c:crossAx val="59853056"/>
        <c:crosses val="autoZero"/>
        <c:auto val="1"/>
        <c:lblAlgn val="ctr"/>
        <c:lblOffset val="100"/>
      </c:catAx>
      <c:valAx>
        <c:axId val="59853056"/>
        <c:scaling>
          <c:orientation val="minMax"/>
        </c:scaling>
        <c:axPos val="l"/>
        <c:majorGridlines/>
        <c:numFmt formatCode="#,##0" sourceLinked="1"/>
        <c:majorTickMark val="none"/>
        <c:tickLblPos val="nextTo"/>
        <c:crossAx val="59851520"/>
        <c:crosses val="autoZero"/>
        <c:crossBetween val="between"/>
        <c:dispUnits>
          <c:builtInUnit val="millions"/>
          <c:dispUnitsLbl>
            <c:layout/>
          </c:dispUnitsLbl>
        </c:dispUnits>
      </c:valAx>
    </c:plotArea>
    <c:legend>
      <c:legendPos val="b"/>
      <c:layout>
        <c:manualLayout>
          <c:xMode val="edge"/>
          <c:yMode val="edge"/>
          <c:x val="0.42128405604229041"/>
          <c:y val="0.92905714910636117"/>
          <c:w val="0.31705611622490887"/>
          <c:h val="5.5069835020622432E-2"/>
        </c:manualLayout>
      </c:layout>
    </c:legend>
    <c:plotVisOnly val="1"/>
  </c:chart>
  <c:txPr>
    <a:bodyPr/>
    <a:lstStyle/>
    <a:p>
      <a:pPr>
        <a:defRPr sz="1800"/>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EA39F3-3289-49F7-9F89-E74FB7EF2A47}" type="doc">
      <dgm:prSet loTypeId="urn:microsoft.com/office/officeart/2005/8/layout/chevron2" loCatId="list" qsTypeId="urn:microsoft.com/office/officeart/2005/8/quickstyle/3d3" qsCatId="3D" csTypeId="urn:microsoft.com/office/officeart/2005/8/colors/colorful1" csCatId="colorful" phldr="1"/>
      <dgm:spPr/>
      <dgm:t>
        <a:bodyPr/>
        <a:lstStyle/>
        <a:p>
          <a:endParaRPr lang="en-US"/>
        </a:p>
      </dgm:t>
    </dgm:pt>
    <dgm:pt modelId="{6D489BE3-AAD6-408B-B698-C4923509D662}">
      <dgm:prSet phldrT="[Text]" custT="1"/>
      <dgm:spPr/>
      <dgm:t>
        <a:bodyPr/>
        <a:lstStyle/>
        <a:p>
          <a:endParaRPr lang="en-US" sz="1800" b="1" dirty="0"/>
        </a:p>
      </dgm:t>
    </dgm:pt>
    <dgm:pt modelId="{E47B5833-6815-41AD-859E-EADD7892FF51}" type="parTrans" cxnId="{740272A2-0234-4942-A1B4-5A5034C5AF4A}">
      <dgm:prSet/>
      <dgm:spPr/>
      <dgm:t>
        <a:bodyPr/>
        <a:lstStyle/>
        <a:p>
          <a:endParaRPr lang="en-US" sz="1800"/>
        </a:p>
      </dgm:t>
    </dgm:pt>
    <dgm:pt modelId="{1231F66B-01AC-4BB9-A8B4-0715B46B8040}" type="sibTrans" cxnId="{740272A2-0234-4942-A1B4-5A5034C5AF4A}">
      <dgm:prSet/>
      <dgm:spPr/>
      <dgm:t>
        <a:bodyPr/>
        <a:lstStyle/>
        <a:p>
          <a:endParaRPr lang="en-US" sz="1800"/>
        </a:p>
      </dgm:t>
    </dgm:pt>
    <dgm:pt modelId="{64EBEFE9-EAD4-446F-A53A-B038E2B1203D}">
      <dgm:prSet phldrT="[Text]" custT="1"/>
      <dgm:spPr/>
      <dgm:t>
        <a:bodyPr/>
        <a:lstStyle/>
        <a:p>
          <a:r>
            <a:rPr lang="en-US" sz="1800" dirty="0" smtClean="0"/>
            <a:t>Mark one or more race; Hispanic asked separately.</a:t>
          </a:r>
          <a:endParaRPr lang="en-US" sz="1800" dirty="0"/>
        </a:p>
      </dgm:t>
    </dgm:pt>
    <dgm:pt modelId="{F0CC2897-ACDE-46AA-B384-6D01B37F2C13}" type="parTrans" cxnId="{86C85599-FDF5-4BA6-A7B0-E91312616749}">
      <dgm:prSet/>
      <dgm:spPr/>
      <dgm:t>
        <a:bodyPr/>
        <a:lstStyle/>
        <a:p>
          <a:endParaRPr lang="en-US" sz="1800"/>
        </a:p>
      </dgm:t>
    </dgm:pt>
    <dgm:pt modelId="{697633AC-3C6B-4A31-BA16-45C59D782703}" type="sibTrans" cxnId="{86C85599-FDF5-4BA6-A7B0-E91312616749}">
      <dgm:prSet/>
      <dgm:spPr/>
      <dgm:t>
        <a:bodyPr/>
        <a:lstStyle/>
        <a:p>
          <a:endParaRPr lang="en-US" sz="1800"/>
        </a:p>
      </dgm:t>
    </dgm:pt>
    <dgm:pt modelId="{41FCD378-DBBE-4601-A9FA-D2A51E0DD1B3}">
      <dgm:prSet phldrT="[Text]" custT="1"/>
      <dgm:spPr/>
      <dgm:t>
        <a:bodyPr/>
        <a:lstStyle/>
        <a:p>
          <a:endParaRPr lang="en-US" sz="1800" b="1" dirty="0"/>
        </a:p>
      </dgm:t>
    </dgm:pt>
    <dgm:pt modelId="{192F4A9A-AF9D-4016-8D96-A46F9A18A1D4}" type="parTrans" cxnId="{928A3BB3-86C8-4317-8D1C-6B1907944A56}">
      <dgm:prSet/>
      <dgm:spPr/>
      <dgm:t>
        <a:bodyPr/>
        <a:lstStyle/>
        <a:p>
          <a:endParaRPr lang="en-US" sz="1800"/>
        </a:p>
      </dgm:t>
    </dgm:pt>
    <dgm:pt modelId="{EA272251-5985-4042-9633-FB0D328F58DC}" type="sibTrans" cxnId="{928A3BB3-86C8-4317-8D1C-6B1907944A56}">
      <dgm:prSet/>
      <dgm:spPr/>
      <dgm:t>
        <a:bodyPr/>
        <a:lstStyle/>
        <a:p>
          <a:endParaRPr lang="en-US" sz="1800"/>
        </a:p>
      </dgm:t>
    </dgm:pt>
    <dgm:pt modelId="{CAE4280C-86A3-4509-B79F-8CCF091F8A36}">
      <dgm:prSet phldrT="[Text]" custT="1"/>
      <dgm:spPr/>
      <dgm:t>
        <a:bodyPr/>
        <a:lstStyle/>
        <a:p>
          <a:r>
            <a:rPr lang="en-US" sz="1800" dirty="0" smtClean="0"/>
            <a:t>Mark one or more race; Hispanic as one of the options.</a:t>
          </a:r>
          <a:endParaRPr lang="en-US" sz="1800" dirty="0"/>
        </a:p>
      </dgm:t>
    </dgm:pt>
    <dgm:pt modelId="{7C418CBC-1DAC-4E99-A956-0C01FB99FE61}" type="parTrans" cxnId="{7D463F0F-FCF1-4CF5-9A15-62CFD96A4A25}">
      <dgm:prSet/>
      <dgm:spPr/>
      <dgm:t>
        <a:bodyPr/>
        <a:lstStyle/>
        <a:p>
          <a:endParaRPr lang="en-US" sz="1800"/>
        </a:p>
      </dgm:t>
    </dgm:pt>
    <dgm:pt modelId="{9C809648-31EE-4722-9084-F5536D644478}" type="sibTrans" cxnId="{7D463F0F-FCF1-4CF5-9A15-62CFD96A4A25}">
      <dgm:prSet/>
      <dgm:spPr/>
      <dgm:t>
        <a:bodyPr/>
        <a:lstStyle/>
        <a:p>
          <a:endParaRPr lang="en-US" sz="1800"/>
        </a:p>
      </dgm:t>
    </dgm:pt>
    <dgm:pt modelId="{A6EFF3C3-092C-4B5F-9216-2FDECB236D8C}">
      <dgm:prSet phldrT="[Text]" custT="1"/>
      <dgm:spPr/>
      <dgm:t>
        <a:bodyPr/>
        <a:lstStyle/>
        <a:p>
          <a:endParaRPr lang="en-US" sz="1800" b="1" dirty="0"/>
        </a:p>
      </dgm:t>
    </dgm:pt>
    <dgm:pt modelId="{F30F9AFB-E743-47E7-8DFE-AEE348BE709B}" type="parTrans" cxnId="{CB5C1A60-D2FA-43F9-ACC9-64D0FFF1784E}">
      <dgm:prSet/>
      <dgm:spPr/>
      <dgm:t>
        <a:bodyPr/>
        <a:lstStyle/>
        <a:p>
          <a:endParaRPr lang="en-US" sz="1800"/>
        </a:p>
      </dgm:t>
    </dgm:pt>
    <dgm:pt modelId="{55E0D8D9-3F53-4902-8C03-89AA5808A4D3}" type="sibTrans" cxnId="{CB5C1A60-D2FA-43F9-ACC9-64D0FFF1784E}">
      <dgm:prSet/>
      <dgm:spPr/>
      <dgm:t>
        <a:bodyPr/>
        <a:lstStyle/>
        <a:p>
          <a:endParaRPr lang="en-US" sz="1800"/>
        </a:p>
      </dgm:t>
    </dgm:pt>
    <dgm:pt modelId="{D159218B-56C8-4B3F-B85F-F9569AE78353}">
      <dgm:prSet phldrT="[Text]" custT="1"/>
      <dgm:spPr/>
      <dgm:t>
        <a:bodyPr/>
        <a:lstStyle/>
        <a:p>
          <a:r>
            <a:rPr lang="en-US" sz="1800" dirty="0" smtClean="0"/>
            <a:t>Do you have a </a:t>
          </a:r>
          <a:r>
            <a:rPr lang="en-US" sz="1800" i="1" dirty="0" smtClean="0"/>
            <a:t>parent</a:t>
          </a:r>
          <a:r>
            <a:rPr lang="en-US" sz="1800" dirty="0" smtClean="0"/>
            <a:t> of a race other than yourself?  (Asked only of those who marked </a:t>
          </a:r>
          <a:r>
            <a:rPr lang="en-US" sz="1800" i="1" dirty="0" smtClean="0"/>
            <a:t>one race </a:t>
          </a:r>
          <a:r>
            <a:rPr lang="en-US" sz="1800" dirty="0" smtClean="0"/>
            <a:t>to question above.)</a:t>
          </a:r>
          <a:endParaRPr lang="en-US" sz="1800" dirty="0"/>
        </a:p>
      </dgm:t>
    </dgm:pt>
    <dgm:pt modelId="{095AB5F7-1961-45BA-9433-C7F3B6849229}" type="parTrans" cxnId="{EA8D5242-5092-4B79-9434-0B178046CCC0}">
      <dgm:prSet/>
      <dgm:spPr/>
      <dgm:t>
        <a:bodyPr/>
        <a:lstStyle/>
        <a:p>
          <a:endParaRPr lang="en-US" sz="1800"/>
        </a:p>
      </dgm:t>
    </dgm:pt>
    <dgm:pt modelId="{488080AE-9760-4CE6-9569-C40790751A4C}" type="sibTrans" cxnId="{EA8D5242-5092-4B79-9434-0B178046CCC0}">
      <dgm:prSet/>
      <dgm:spPr/>
      <dgm:t>
        <a:bodyPr/>
        <a:lstStyle/>
        <a:p>
          <a:endParaRPr lang="en-US" sz="1800"/>
        </a:p>
      </dgm:t>
    </dgm:pt>
    <dgm:pt modelId="{1B43FAD8-FACB-4D25-98BB-0B6BDED504E7}">
      <dgm:prSet custT="1"/>
      <dgm:spPr/>
      <dgm:t>
        <a:bodyPr/>
        <a:lstStyle/>
        <a:p>
          <a:endParaRPr lang="en-US" sz="1800" b="1" dirty="0"/>
        </a:p>
      </dgm:t>
    </dgm:pt>
    <dgm:pt modelId="{346EBACF-BE1C-43FC-B30B-9B1CC5B86141}" type="parTrans" cxnId="{53D37AAD-153D-41C0-8F02-CB46338FEB99}">
      <dgm:prSet/>
      <dgm:spPr/>
      <dgm:t>
        <a:bodyPr/>
        <a:lstStyle/>
        <a:p>
          <a:endParaRPr lang="en-US" sz="1800"/>
        </a:p>
      </dgm:t>
    </dgm:pt>
    <dgm:pt modelId="{F7697978-8A01-47A4-9422-FE102C9EFE67}" type="sibTrans" cxnId="{53D37AAD-153D-41C0-8F02-CB46338FEB99}">
      <dgm:prSet/>
      <dgm:spPr/>
      <dgm:t>
        <a:bodyPr/>
        <a:lstStyle/>
        <a:p>
          <a:endParaRPr lang="en-US" sz="1800"/>
        </a:p>
      </dgm:t>
    </dgm:pt>
    <dgm:pt modelId="{2444FE7B-2E5D-4180-824B-2F8546A7C845}">
      <dgm:prSet custT="1"/>
      <dgm:spPr/>
      <dgm:t>
        <a:bodyPr/>
        <a:lstStyle/>
        <a:p>
          <a:r>
            <a:rPr lang="en-US" sz="1800" dirty="0" smtClean="0">
              <a:solidFill>
                <a:schemeClr val="bg1"/>
              </a:solidFill>
            </a:rPr>
            <a:t>Allocate 100 points in any combination to whichever racial or ethnic categories include you.</a:t>
          </a:r>
          <a:endParaRPr lang="en-US" sz="1800" b="1" dirty="0"/>
        </a:p>
      </dgm:t>
    </dgm:pt>
    <dgm:pt modelId="{E011CF84-123D-4FD0-93F7-48808AF61526}" type="parTrans" cxnId="{F68292B0-9D03-45E1-B993-52C6AC7AD2FC}">
      <dgm:prSet/>
      <dgm:spPr/>
      <dgm:t>
        <a:bodyPr/>
        <a:lstStyle/>
        <a:p>
          <a:endParaRPr lang="en-US" sz="1800"/>
        </a:p>
      </dgm:t>
    </dgm:pt>
    <dgm:pt modelId="{11BF2DE2-8924-4217-B4AF-B20D21A9B289}" type="sibTrans" cxnId="{F68292B0-9D03-45E1-B993-52C6AC7AD2FC}">
      <dgm:prSet/>
      <dgm:spPr/>
      <dgm:t>
        <a:bodyPr/>
        <a:lstStyle/>
        <a:p>
          <a:endParaRPr lang="en-US" sz="1800"/>
        </a:p>
      </dgm:t>
    </dgm:pt>
    <dgm:pt modelId="{EA086C15-BDA3-4042-8F1C-D7E3422F2C35}">
      <dgm:prSet custT="1"/>
      <dgm:spPr/>
      <dgm:t>
        <a:bodyPr/>
        <a:lstStyle/>
        <a:p>
          <a:r>
            <a:rPr lang="en-US" sz="1800" dirty="0" smtClean="0">
              <a:solidFill>
                <a:schemeClr val="bg1"/>
              </a:solidFill>
            </a:rPr>
            <a:t>Attitudinal question:  Do you consider yourself [to be mixed race]?</a:t>
          </a:r>
          <a:endParaRPr lang="en-US" sz="1800" b="1" dirty="0"/>
        </a:p>
      </dgm:t>
    </dgm:pt>
    <dgm:pt modelId="{5F159B41-EC50-4C25-97CC-736A460B01DF}" type="parTrans" cxnId="{C3231050-2B5E-4E9C-98CA-D4807509A29B}">
      <dgm:prSet/>
      <dgm:spPr/>
      <dgm:t>
        <a:bodyPr/>
        <a:lstStyle/>
        <a:p>
          <a:endParaRPr lang="en-US" sz="1800"/>
        </a:p>
      </dgm:t>
    </dgm:pt>
    <dgm:pt modelId="{29D0D3DE-6978-464B-B570-3A70851EBDFB}" type="sibTrans" cxnId="{C3231050-2B5E-4E9C-98CA-D4807509A29B}">
      <dgm:prSet/>
      <dgm:spPr/>
      <dgm:t>
        <a:bodyPr/>
        <a:lstStyle/>
        <a:p>
          <a:endParaRPr lang="en-US" sz="1800"/>
        </a:p>
      </dgm:t>
    </dgm:pt>
    <dgm:pt modelId="{264FFE6F-1F81-406F-9063-215085E46AAC}">
      <dgm:prSet custT="1"/>
      <dgm:spPr/>
      <dgm:t>
        <a:bodyPr/>
        <a:lstStyle/>
        <a:p>
          <a:r>
            <a:rPr lang="en-US" sz="1800" dirty="0" smtClean="0"/>
            <a:t>Do you have at least one grandparent of a race other than yourself?  (Asked only of those who marked one race to question above </a:t>
          </a:r>
          <a:r>
            <a:rPr lang="en-US" sz="1800" i="1" dirty="0" smtClean="0"/>
            <a:t>and</a:t>
          </a:r>
          <a:r>
            <a:rPr lang="en-US" sz="1800" dirty="0" smtClean="0"/>
            <a:t> responded negatively to parent question.)</a:t>
          </a:r>
          <a:endParaRPr lang="en-US" sz="1800" dirty="0"/>
        </a:p>
      </dgm:t>
    </dgm:pt>
    <dgm:pt modelId="{1C2CA381-9272-41FF-BB0F-AA80F86876D6}" type="parTrans" cxnId="{953D9BE7-BF40-41E3-9EE1-EA91538BCD7C}">
      <dgm:prSet/>
      <dgm:spPr/>
      <dgm:t>
        <a:bodyPr/>
        <a:lstStyle/>
        <a:p>
          <a:endParaRPr lang="en-US" sz="1800"/>
        </a:p>
      </dgm:t>
    </dgm:pt>
    <dgm:pt modelId="{E774B679-53E7-4391-AA45-CF035D7F51B6}" type="sibTrans" cxnId="{953D9BE7-BF40-41E3-9EE1-EA91538BCD7C}">
      <dgm:prSet/>
      <dgm:spPr/>
      <dgm:t>
        <a:bodyPr/>
        <a:lstStyle/>
        <a:p>
          <a:endParaRPr lang="en-US" sz="1800"/>
        </a:p>
      </dgm:t>
    </dgm:pt>
    <dgm:pt modelId="{09D0DFFC-99A7-4FC5-BD83-795AF9BC6B81}">
      <dgm:prSet custT="1"/>
      <dgm:spPr/>
      <dgm:t>
        <a:bodyPr/>
        <a:lstStyle/>
        <a:p>
          <a:endParaRPr lang="en-US" sz="1800" b="1" dirty="0"/>
        </a:p>
      </dgm:t>
    </dgm:pt>
    <dgm:pt modelId="{60BFA081-4175-4D9F-A26F-72A80E455144}" type="parTrans" cxnId="{7AD2F71E-77E6-44A3-9AF8-1B7441C3A19F}">
      <dgm:prSet/>
      <dgm:spPr/>
      <dgm:t>
        <a:bodyPr/>
        <a:lstStyle/>
        <a:p>
          <a:endParaRPr lang="en-US" sz="1800"/>
        </a:p>
      </dgm:t>
    </dgm:pt>
    <dgm:pt modelId="{E5F0A49C-3B46-47C9-8865-502AD116F39F}" type="sibTrans" cxnId="{7AD2F71E-77E6-44A3-9AF8-1B7441C3A19F}">
      <dgm:prSet/>
      <dgm:spPr/>
      <dgm:t>
        <a:bodyPr/>
        <a:lstStyle/>
        <a:p>
          <a:endParaRPr lang="en-US" sz="1800"/>
        </a:p>
      </dgm:t>
    </dgm:pt>
    <dgm:pt modelId="{E4EE939D-61B5-4D95-B4C8-986B0A195D73}">
      <dgm:prSet custT="1"/>
      <dgm:spPr/>
      <dgm:t>
        <a:bodyPr/>
        <a:lstStyle/>
        <a:p>
          <a:endParaRPr lang="en-US" sz="1800" b="1" dirty="0"/>
        </a:p>
      </dgm:t>
    </dgm:pt>
    <dgm:pt modelId="{254271C5-3E1E-44BD-B3BB-36BC7504EBF3}" type="parTrans" cxnId="{A4C69A5E-035A-4BEA-8FD5-943F4B01AB98}">
      <dgm:prSet/>
      <dgm:spPr/>
      <dgm:t>
        <a:bodyPr/>
        <a:lstStyle/>
        <a:p>
          <a:endParaRPr lang="en-US" sz="1800"/>
        </a:p>
      </dgm:t>
    </dgm:pt>
    <dgm:pt modelId="{AA7D06E4-8F80-4055-86AC-18DCB9DFF250}" type="sibTrans" cxnId="{A4C69A5E-035A-4BEA-8FD5-943F4B01AB98}">
      <dgm:prSet/>
      <dgm:spPr/>
      <dgm:t>
        <a:bodyPr/>
        <a:lstStyle/>
        <a:p>
          <a:endParaRPr lang="en-US" sz="1800"/>
        </a:p>
      </dgm:t>
    </dgm:pt>
    <dgm:pt modelId="{1EE830D0-22FA-40DE-B1B5-FB8786D9741B}" type="pres">
      <dgm:prSet presAssocID="{6BEA39F3-3289-49F7-9F89-E74FB7EF2A47}" presName="linearFlow" presStyleCnt="0">
        <dgm:presLayoutVars>
          <dgm:dir/>
          <dgm:animLvl val="lvl"/>
          <dgm:resizeHandles val="exact"/>
        </dgm:presLayoutVars>
      </dgm:prSet>
      <dgm:spPr/>
      <dgm:t>
        <a:bodyPr/>
        <a:lstStyle/>
        <a:p>
          <a:endParaRPr lang="en-US"/>
        </a:p>
      </dgm:t>
    </dgm:pt>
    <dgm:pt modelId="{47C77C8B-590D-4A12-B8C4-8A0D2B079E63}" type="pres">
      <dgm:prSet presAssocID="{6D489BE3-AAD6-408B-B698-C4923509D662}" presName="composite" presStyleCnt="0"/>
      <dgm:spPr/>
    </dgm:pt>
    <dgm:pt modelId="{CE8CED85-864B-4434-98E3-3D6937126DB2}" type="pres">
      <dgm:prSet presAssocID="{6D489BE3-AAD6-408B-B698-C4923509D662}" presName="parentText" presStyleLbl="alignNode1" presStyleIdx="0" presStyleCnt="6">
        <dgm:presLayoutVars>
          <dgm:chMax val="1"/>
          <dgm:bulletEnabled val="1"/>
        </dgm:presLayoutVars>
      </dgm:prSet>
      <dgm:spPr/>
      <dgm:t>
        <a:bodyPr/>
        <a:lstStyle/>
        <a:p>
          <a:endParaRPr lang="en-US"/>
        </a:p>
      </dgm:t>
    </dgm:pt>
    <dgm:pt modelId="{27A607EA-A77C-4BFB-9E36-778E43499141}" type="pres">
      <dgm:prSet presAssocID="{6D489BE3-AAD6-408B-B698-C4923509D662}" presName="descendantText" presStyleLbl="alignAcc1" presStyleIdx="0" presStyleCnt="6">
        <dgm:presLayoutVars>
          <dgm:bulletEnabled val="1"/>
        </dgm:presLayoutVars>
      </dgm:prSet>
      <dgm:spPr/>
      <dgm:t>
        <a:bodyPr/>
        <a:lstStyle/>
        <a:p>
          <a:endParaRPr lang="en-US"/>
        </a:p>
      </dgm:t>
    </dgm:pt>
    <dgm:pt modelId="{61FE5D72-74E0-4D38-B4D7-21668139693A}" type="pres">
      <dgm:prSet presAssocID="{1231F66B-01AC-4BB9-A8B4-0715B46B8040}" presName="sp" presStyleCnt="0"/>
      <dgm:spPr/>
    </dgm:pt>
    <dgm:pt modelId="{0D9656CA-6A03-454F-9D13-FB782F899DDC}" type="pres">
      <dgm:prSet presAssocID="{41FCD378-DBBE-4601-A9FA-D2A51E0DD1B3}" presName="composite" presStyleCnt="0"/>
      <dgm:spPr/>
    </dgm:pt>
    <dgm:pt modelId="{DF9594C8-BA75-4405-A903-33859E9B495C}" type="pres">
      <dgm:prSet presAssocID="{41FCD378-DBBE-4601-A9FA-D2A51E0DD1B3}" presName="parentText" presStyleLbl="alignNode1" presStyleIdx="1" presStyleCnt="6">
        <dgm:presLayoutVars>
          <dgm:chMax val="1"/>
          <dgm:bulletEnabled val="1"/>
        </dgm:presLayoutVars>
      </dgm:prSet>
      <dgm:spPr/>
      <dgm:t>
        <a:bodyPr/>
        <a:lstStyle/>
        <a:p>
          <a:endParaRPr lang="en-US"/>
        </a:p>
      </dgm:t>
    </dgm:pt>
    <dgm:pt modelId="{0C7AEB8E-07F9-4899-B017-EF9E3F6263C5}" type="pres">
      <dgm:prSet presAssocID="{41FCD378-DBBE-4601-A9FA-D2A51E0DD1B3}" presName="descendantText" presStyleLbl="alignAcc1" presStyleIdx="1" presStyleCnt="6">
        <dgm:presLayoutVars>
          <dgm:bulletEnabled val="1"/>
        </dgm:presLayoutVars>
      </dgm:prSet>
      <dgm:spPr/>
      <dgm:t>
        <a:bodyPr/>
        <a:lstStyle/>
        <a:p>
          <a:endParaRPr lang="en-US"/>
        </a:p>
      </dgm:t>
    </dgm:pt>
    <dgm:pt modelId="{640F7C87-0EA3-43E8-A05B-E0E2B1E03069}" type="pres">
      <dgm:prSet presAssocID="{EA272251-5985-4042-9633-FB0D328F58DC}" presName="sp" presStyleCnt="0"/>
      <dgm:spPr/>
    </dgm:pt>
    <dgm:pt modelId="{A8517E16-EF48-43E9-B26F-CCD01A06625C}" type="pres">
      <dgm:prSet presAssocID="{A6EFF3C3-092C-4B5F-9216-2FDECB236D8C}" presName="composite" presStyleCnt="0"/>
      <dgm:spPr/>
    </dgm:pt>
    <dgm:pt modelId="{FEE52B29-3B84-464E-B5F7-84A115277BB5}" type="pres">
      <dgm:prSet presAssocID="{A6EFF3C3-092C-4B5F-9216-2FDECB236D8C}" presName="parentText" presStyleLbl="alignNode1" presStyleIdx="2" presStyleCnt="6">
        <dgm:presLayoutVars>
          <dgm:chMax val="1"/>
          <dgm:bulletEnabled val="1"/>
        </dgm:presLayoutVars>
      </dgm:prSet>
      <dgm:spPr/>
      <dgm:t>
        <a:bodyPr/>
        <a:lstStyle/>
        <a:p>
          <a:endParaRPr lang="en-US"/>
        </a:p>
      </dgm:t>
    </dgm:pt>
    <dgm:pt modelId="{5738A5B5-D0E9-4BC1-953B-6510A66A86F8}" type="pres">
      <dgm:prSet presAssocID="{A6EFF3C3-092C-4B5F-9216-2FDECB236D8C}" presName="descendantText" presStyleLbl="alignAcc1" presStyleIdx="2" presStyleCnt="6" custScaleY="120798">
        <dgm:presLayoutVars>
          <dgm:bulletEnabled val="1"/>
        </dgm:presLayoutVars>
      </dgm:prSet>
      <dgm:spPr/>
      <dgm:t>
        <a:bodyPr/>
        <a:lstStyle/>
        <a:p>
          <a:endParaRPr lang="en-US"/>
        </a:p>
      </dgm:t>
    </dgm:pt>
    <dgm:pt modelId="{A6E8E474-16B2-4532-BC6B-D76BDAA2BB87}" type="pres">
      <dgm:prSet presAssocID="{55E0D8D9-3F53-4902-8C03-89AA5808A4D3}" presName="sp" presStyleCnt="0"/>
      <dgm:spPr/>
    </dgm:pt>
    <dgm:pt modelId="{EC2A8D3A-3E8E-4A93-969B-4E9EA88F15C1}" type="pres">
      <dgm:prSet presAssocID="{1B43FAD8-FACB-4D25-98BB-0B6BDED504E7}" presName="composite" presStyleCnt="0"/>
      <dgm:spPr/>
    </dgm:pt>
    <dgm:pt modelId="{F9225348-104C-4346-990F-4C5E9338F10D}" type="pres">
      <dgm:prSet presAssocID="{1B43FAD8-FACB-4D25-98BB-0B6BDED504E7}" presName="parentText" presStyleLbl="alignNode1" presStyleIdx="3" presStyleCnt="6">
        <dgm:presLayoutVars>
          <dgm:chMax val="1"/>
          <dgm:bulletEnabled val="1"/>
        </dgm:presLayoutVars>
      </dgm:prSet>
      <dgm:spPr/>
      <dgm:t>
        <a:bodyPr/>
        <a:lstStyle/>
        <a:p>
          <a:endParaRPr lang="en-US"/>
        </a:p>
      </dgm:t>
    </dgm:pt>
    <dgm:pt modelId="{1472E88C-024A-4A15-9830-C69A146EF525}" type="pres">
      <dgm:prSet presAssocID="{1B43FAD8-FACB-4D25-98BB-0B6BDED504E7}" presName="descendantText" presStyleLbl="alignAcc1" presStyleIdx="3" presStyleCnt="6" custAng="0" custScaleY="139098" custLinFactNeighborX="586" custLinFactNeighborY="-10341">
        <dgm:presLayoutVars>
          <dgm:bulletEnabled val="1"/>
        </dgm:presLayoutVars>
      </dgm:prSet>
      <dgm:spPr/>
      <dgm:t>
        <a:bodyPr/>
        <a:lstStyle/>
        <a:p>
          <a:endParaRPr lang="en-US"/>
        </a:p>
      </dgm:t>
    </dgm:pt>
    <dgm:pt modelId="{89530057-B824-4DEF-937F-EB107DA69A43}" type="pres">
      <dgm:prSet presAssocID="{F7697978-8A01-47A4-9422-FE102C9EFE67}" presName="sp" presStyleCnt="0"/>
      <dgm:spPr/>
    </dgm:pt>
    <dgm:pt modelId="{36100A37-7CCA-41EF-82F4-AE2D66E46669}" type="pres">
      <dgm:prSet presAssocID="{09D0DFFC-99A7-4FC5-BD83-795AF9BC6B81}" presName="composite" presStyleCnt="0"/>
      <dgm:spPr/>
    </dgm:pt>
    <dgm:pt modelId="{7ACBD248-8666-444B-BAAD-36F72764AA8F}" type="pres">
      <dgm:prSet presAssocID="{09D0DFFC-99A7-4FC5-BD83-795AF9BC6B81}" presName="parentText" presStyleLbl="alignNode1" presStyleIdx="4" presStyleCnt="6">
        <dgm:presLayoutVars>
          <dgm:chMax val="1"/>
          <dgm:bulletEnabled val="1"/>
        </dgm:presLayoutVars>
      </dgm:prSet>
      <dgm:spPr/>
      <dgm:t>
        <a:bodyPr/>
        <a:lstStyle/>
        <a:p>
          <a:endParaRPr lang="en-US"/>
        </a:p>
      </dgm:t>
    </dgm:pt>
    <dgm:pt modelId="{16A68BCE-AEDE-4754-8B7A-73EE20278E95}" type="pres">
      <dgm:prSet presAssocID="{09D0DFFC-99A7-4FC5-BD83-795AF9BC6B81}" presName="descendantText" presStyleLbl="alignAcc1" presStyleIdx="4" presStyleCnt="6">
        <dgm:presLayoutVars>
          <dgm:bulletEnabled val="1"/>
        </dgm:presLayoutVars>
      </dgm:prSet>
      <dgm:spPr/>
      <dgm:t>
        <a:bodyPr/>
        <a:lstStyle/>
        <a:p>
          <a:endParaRPr lang="en-US"/>
        </a:p>
      </dgm:t>
    </dgm:pt>
    <dgm:pt modelId="{FAC2C405-15D0-4310-A06B-C35549361C93}" type="pres">
      <dgm:prSet presAssocID="{E5F0A49C-3B46-47C9-8865-502AD116F39F}" presName="sp" presStyleCnt="0"/>
      <dgm:spPr/>
    </dgm:pt>
    <dgm:pt modelId="{A42534BF-5907-4A12-947E-54F3BF1BCCD1}" type="pres">
      <dgm:prSet presAssocID="{E4EE939D-61B5-4D95-B4C8-986B0A195D73}" presName="composite" presStyleCnt="0"/>
      <dgm:spPr/>
    </dgm:pt>
    <dgm:pt modelId="{EAF9816B-7AB0-4336-9D5C-AEF7992FF336}" type="pres">
      <dgm:prSet presAssocID="{E4EE939D-61B5-4D95-B4C8-986B0A195D73}" presName="parentText" presStyleLbl="alignNode1" presStyleIdx="5" presStyleCnt="6">
        <dgm:presLayoutVars>
          <dgm:chMax val="1"/>
          <dgm:bulletEnabled val="1"/>
        </dgm:presLayoutVars>
      </dgm:prSet>
      <dgm:spPr/>
      <dgm:t>
        <a:bodyPr/>
        <a:lstStyle/>
        <a:p>
          <a:endParaRPr lang="en-US"/>
        </a:p>
      </dgm:t>
    </dgm:pt>
    <dgm:pt modelId="{A0CE9498-3410-4A43-82E4-212812E20F4D}" type="pres">
      <dgm:prSet presAssocID="{E4EE939D-61B5-4D95-B4C8-986B0A195D73}" presName="descendantText" presStyleLbl="alignAcc1" presStyleIdx="5" presStyleCnt="6">
        <dgm:presLayoutVars>
          <dgm:bulletEnabled val="1"/>
        </dgm:presLayoutVars>
      </dgm:prSet>
      <dgm:spPr/>
      <dgm:t>
        <a:bodyPr/>
        <a:lstStyle/>
        <a:p>
          <a:endParaRPr lang="en-US"/>
        </a:p>
      </dgm:t>
    </dgm:pt>
  </dgm:ptLst>
  <dgm:cxnLst>
    <dgm:cxn modelId="{3DCD1183-1A71-4C99-BD0A-C8E639D1D620}" type="presOf" srcId="{CAE4280C-86A3-4509-B79F-8CCF091F8A36}" destId="{0C7AEB8E-07F9-4899-B017-EF9E3F6263C5}" srcOrd="0" destOrd="0" presId="urn:microsoft.com/office/officeart/2005/8/layout/chevron2"/>
    <dgm:cxn modelId="{53D37AAD-153D-41C0-8F02-CB46338FEB99}" srcId="{6BEA39F3-3289-49F7-9F89-E74FB7EF2A47}" destId="{1B43FAD8-FACB-4D25-98BB-0B6BDED504E7}" srcOrd="3" destOrd="0" parTransId="{346EBACF-BE1C-43FC-B30B-9B1CC5B86141}" sibTransId="{F7697978-8A01-47A4-9422-FE102C9EFE67}"/>
    <dgm:cxn modelId="{57A9BD23-76BC-4292-B83D-35CFACB6DE8F}" type="presOf" srcId="{D159218B-56C8-4B3F-B85F-F9569AE78353}" destId="{5738A5B5-D0E9-4BC1-953B-6510A66A86F8}" srcOrd="0" destOrd="0" presId="urn:microsoft.com/office/officeart/2005/8/layout/chevron2"/>
    <dgm:cxn modelId="{E889B63B-D4F1-47AA-9FB0-6B1BD57C7CC5}" type="presOf" srcId="{A6EFF3C3-092C-4B5F-9216-2FDECB236D8C}" destId="{FEE52B29-3B84-464E-B5F7-84A115277BB5}" srcOrd="0" destOrd="0" presId="urn:microsoft.com/office/officeart/2005/8/layout/chevron2"/>
    <dgm:cxn modelId="{31B06E9A-67A8-43E0-B31A-B767E2E30FBB}" type="presOf" srcId="{EA086C15-BDA3-4042-8F1C-D7E3422F2C35}" destId="{A0CE9498-3410-4A43-82E4-212812E20F4D}" srcOrd="0" destOrd="0" presId="urn:microsoft.com/office/officeart/2005/8/layout/chevron2"/>
    <dgm:cxn modelId="{928A3BB3-86C8-4317-8D1C-6B1907944A56}" srcId="{6BEA39F3-3289-49F7-9F89-E74FB7EF2A47}" destId="{41FCD378-DBBE-4601-A9FA-D2A51E0DD1B3}" srcOrd="1" destOrd="0" parTransId="{192F4A9A-AF9D-4016-8D96-A46F9A18A1D4}" sibTransId="{EA272251-5985-4042-9633-FB0D328F58DC}"/>
    <dgm:cxn modelId="{CA5A1843-9CBF-4297-9E86-C2665DB4F277}" type="presOf" srcId="{E4EE939D-61B5-4D95-B4C8-986B0A195D73}" destId="{EAF9816B-7AB0-4336-9D5C-AEF7992FF336}" srcOrd="0" destOrd="0" presId="urn:microsoft.com/office/officeart/2005/8/layout/chevron2"/>
    <dgm:cxn modelId="{62411E89-96A1-4D73-B4F0-382DA35A51ED}" type="presOf" srcId="{6D489BE3-AAD6-408B-B698-C4923509D662}" destId="{CE8CED85-864B-4434-98E3-3D6937126DB2}" srcOrd="0" destOrd="0" presId="urn:microsoft.com/office/officeart/2005/8/layout/chevron2"/>
    <dgm:cxn modelId="{7AD2F71E-77E6-44A3-9AF8-1B7441C3A19F}" srcId="{6BEA39F3-3289-49F7-9F89-E74FB7EF2A47}" destId="{09D0DFFC-99A7-4FC5-BD83-795AF9BC6B81}" srcOrd="4" destOrd="0" parTransId="{60BFA081-4175-4D9F-A26F-72A80E455144}" sibTransId="{E5F0A49C-3B46-47C9-8865-502AD116F39F}"/>
    <dgm:cxn modelId="{7D463F0F-FCF1-4CF5-9A15-62CFD96A4A25}" srcId="{41FCD378-DBBE-4601-A9FA-D2A51E0DD1B3}" destId="{CAE4280C-86A3-4509-B79F-8CCF091F8A36}" srcOrd="0" destOrd="0" parTransId="{7C418CBC-1DAC-4E99-A956-0C01FB99FE61}" sibTransId="{9C809648-31EE-4722-9084-F5536D644478}"/>
    <dgm:cxn modelId="{953D9BE7-BF40-41E3-9EE1-EA91538BCD7C}" srcId="{1B43FAD8-FACB-4D25-98BB-0B6BDED504E7}" destId="{264FFE6F-1F81-406F-9063-215085E46AAC}" srcOrd="0" destOrd="0" parTransId="{1C2CA381-9272-41FF-BB0F-AA80F86876D6}" sibTransId="{E774B679-53E7-4391-AA45-CF035D7F51B6}"/>
    <dgm:cxn modelId="{A4C69A5E-035A-4BEA-8FD5-943F4B01AB98}" srcId="{6BEA39F3-3289-49F7-9F89-E74FB7EF2A47}" destId="{E4EE939D-61B5-4D95-B4C8-986B0A195D73}" srcOrd="5" destOrd="0" parTransId="{254271C5-3E1E-44BD-B3BB-36BC7504EBF3}" sibTransId="{AA7D06E4-8F80-4055-86AC-18DCB9DFF250}"/>
    <dgm:cxn modelId="{9F765DD6-DECC-4E85-A99E-131A954BF602}" type="presOf" srcId="{1B43FAD8-FACB-4D25-98BB-0B6BDED504E7}" destId="{F9225348-104C-4346-990F-4C5E9338F10D}" srcOrd="0" destOrd="0" presId="urn:microsoft.com/office/officeart/2005/8/layout/chevron2"/>
    <dgm:cxn modelId="{20E85358-6CE2-4A9E-A125-DC4E8C088FB7}" type="presOf" srcId="{64EBEFE9-EAD4-446F-A53A-B038E2B1203D}" destId="{27A607EA-A77C-4BFB-9E36-778E43499141}" srcOrd="0" destOrd="0" presId="urn:microsoft.com/office/officeart/2005/8/layout/chevron2"/>
    <dgm:cxn modelId="{CB5C1A60-D2FA-43F9-ACC9-64D0FFF1784E}" srcId="{6BEA39F3-3289-49F7-9F89-E74FB7EF2A47}" destId="{A6EFF3C3-092C-4B5F-9216-2FDECB236D8C}" srcOrd="2" destOrd="0" parTransId="{F30F9AFB-E743-47E7-8DFE-AEE348BE709B}" sibTransId="{55E0D8D9-3F53-4902-8C03-89AA5808A4D3}"/>
    <dgm:cxn modelId="{EA8D5242-5092-4B79-9434-0B178046CCC0}" srcId="{A6EFF3C3-092C-4B5F-9216-2FDECB236D8C}" destId="{D159218B-56C8-4B3F-B85F-F9569AE78353}" srcOrd="0" destOrd="0" parTransId="{095AB5F7-1961-45BA-9433-C7F3B6849229}" sibTransId="{488080AE-9760-4CE6-9569-C40790751A4C}"/>
    <dgm:cxn modelId="{C3231050-2B5E-4E9C-98CA-D4807509A29B}" srcId="{E4EE939D-61B5-4D95-B4C8-986B0A195D73}" destId="{EA086C15-BDA3-4042-8F1C-D7E3422F2C35}" srcOrd="0" destOrd="0" parTransId="{5F159B41-EC50-4C25-97CC-736A460B01DF}" sibTransId="{29D0D3DE-6978-464B-B570-3A70851EBDFB}"/>
    <dgm:cxn modelId="{740272A2-0234-4942-A1B4-5A5034C5AF4A}" srcId="{6BEA39F3-3289-49F7-9F89-E74FB7EF2A47}" destId="{6D489BE3-AAD6-408B-B698-C4923509D662}" srcOrd="0" destOrd="0" parTransId="{E47B5833-6815-41AD-859E-EADD7892FF51}" sibTransId="{1231F66B-01AC-4BB9-A8B4-0715B46B8040}"/>
    <dgm:cxn modelId="{F68292B0-9D03-45E1-B993-52C6AC7AD2FC}" srcId="{09D0DFFC-99A7-4FC5-BD83-795AF9BC6B81}" destId="{2444FE7B-2E5D-4180-824B-2F8546A7C845}" srcOrd="0" destOrd="0" parTransId="{E011CF84-123D-4FD0-93F7-48808AF61526}" sibTransId="{11BF2DE2-8924-4217-B4AF-B20D21A9B289}"/>
    <dgm:cxn modelId="{ED65791A-EEF3-4858-9D4D-00046A99E1C8}" type="presOf" srcId="{09D0DFFC-99A7-4FC5-BD83-795AF9BC6B81}" destId="{7ACBD248-8666-444B-BAAD-36F72764AA8F}" srcOrd="0" destOrd="0" presId="urn:microsoft.com/office/officeart/2005/8/layout/chevron2"/>
    <dgm:cxn modelId="{18460F37-1C8A-4B2F-AD3C-E32C1708BD0A}" type="presOf" srcId="{264FFE6F-1F81-406F-9063-215085E46AAC}" destId="{1472E88C-024A-4A15-9830-C69A146EF525}" srcOrd="0" destOrd="0" presId="urn:microsoft.com/office/officeart/2005/8/layout/chevron2"/>
    <dgm:cxn modelId="{86C85599-FDF5-4BA6-A7B0-E91312616749}" srcId="{6D489BE3-AAD6-408B-B698-C4923509D662}" destId="{64EBEFE9-EAD4-446F-A53A-B038E2B1203D}" srcOrd="0" destOrd="0" parTransId="{F0CC2897-ACDE-46AA-B384-6D01B37F2C13}" sibTransId="{697633AC-3C6B-4A31-BA16-45C59D782703}"/>
    <dgm:cxn modelId="{8A43600D-FD8B-49C8-A955-6F1AEA006D92}" type="presOf" srcId="{2444FE7B-2E5D-4180-824B-2F8546A7C845}" destId="{16A68BCE-AEDE-4754-8B7A-73EE20278E95}" srcOrd="0" destOrd="0" presId="urn:microsoft.com/office/officeart/2005/8/layout/chevron2"/>
    <dgm:cxn modelId="{BE0BC869-75B1-4702-B4C2-FA1AA50FCA52}" type="presOf" srcId="{41FCD378-DBBE-4601-A9FA-D2A51E0DD1B3}" destId="{DF9594C8-BA75-4405-A903-33859E9B495C}" srcOrd="0" destOrd="0" presId="urn:microsoft.com/office/officeart/2005/8/layout/chevron2"/>
    <dgm:cxn modelId="{96515E3A-EFFA-4284-B451-84D57A8CED7E}" type="presOf" srcId="{6BEA39F3-3289-49F7-9F89-E74FB7EF2A47}" destId="{1EE830D0-22FA-40DE-B1B5-FB8786D9741B}" srcOrd="0" destOrd="0" presId="urn:microsoft.com/office/officeart/2005/8/layout/chevron2"/>
    <dgm:cxn modelId="{41363778-9862-403A-9359-69B4F1611169}" type="presParOf" srcId="{1EE830D0-22FA-40DE-B1B5-FB8786D9741B}" destId="{47C77C8B-590D-4A12-B8C4-8A0D2B079E63}" srcOrd="0" destOrd="0" presId="urn:microsoft.com/office/officeart/2005/8/layout/chevron2"/>
    <dgm:cxn modelId="{A8CBCB85-9081-4F78-81B3-EAA68F7D6326}" type="presParOf" srcId="{47C77C8B-590D-4A12-B8C4-8A0D2B079E63}" destId="{CE8CED85-864B-4434-98E3-3D6937126DB2}" srcOrd="0" destOrd="0" presId="urn:microsoft.com/office/officeart/2005/8/layout/chevron2"/>
    <dgm:cxn modelId="{AA25A3C8-B80F-4234-8F8A-E1A1B0772E62}" type="presParOf" srcId="{47C77C8B-590D-4A12-B8C4-8A0D2B079E63}" destId="{27A607EA-A77C-4BFB-9E36-778E43499141}" srcOrd="1" destOrd="0" presId="urn:microsoft.com/office/officeart/2005/8/layout/chevron2"/>
    <dgm:cxn modelId="{E8D28783-DBAF-46CE-A526-9472DE933F2C}" type="presParOf" srcId="{1EE830D0-22FA-40DE-B1B5-FB8786D9741B}" destId="{61FE5D72-74E0-4D38-B4D7-21668139693A}" srcOrd="1" destOrd="0" presId="urn:microsoft.com/office/officeart/2005/8/layout/chevron2"/>
    <dgm:cxn modelId="{B4F3B399-3BBF-442E-BE51-064F391D55C6}" type="presParOf" srcId="{1EE830D0-22FA-40DE-B1B5-FB8786D9741B}" destId="{0D9656CA-6A03-454F-9D13-FB782F899DDC}" srcOrd="2" destOrd="0" presId="urn:microsoft.com/office/officeart/2005/8/layout/chevron2"/>
    <dgm:cxn modelId="{962600FE-8CDC-4C80-BB4A-848356EA7968}" type="presParOf" srcId="{0D9656CA-6A03-454F-9D13-FB782F899DDC}" destId="{DF9594C8-BA75-4405-A903-33859E9B495C}" srcOrd="0" destOrd="0" presId="urn:microsoft.com/office/officeart/2005/8/layout/chevron2"/>
    <dgm:cxn modelId="{30DC9463-052D-4AE7-90B7-23BFA0417491}" type="presParOf" srcId="{0D9656CA-6A03-454F-9D13-FB782F899DDC}" destId="{0C7AEB8E-07F9-4899-B017-EF9E3F6263C5}" srcOrd="1" destOrd="0" presId="urn:microsoft.com/office/officeart/2005/8/layout/chevron2"/>
    <dgm:cxn modelId="{4DD82E3B-DC4C-4503-8662-A08A9D501C32}" type="presParOf" srcId="{1EE830D0-22FA-40DE-B1B5-FB8786D9741B}" destId="{640F7C87-0EA3-43E8-A05B-E0E2B1E03069}" srcOrd="3" destOrd="0" presId="urn:microsoft.com/office/officeart/2005/8/layout/chevron2"/>
    <dgm:cxn modelId="{0D94A48F-9BFB-4E1E-9485-1B53737FDBBC}" type="presParOf" srcId="{1EE830D0-22FA-40DE-B1B5-FB8786D9741B}" destId="{A8517E16-EF48-43E9-B26F-CCD01A06625C}" srcOrd="4" destOrd="0" presId="urn:microsoft.com/office/officeart/2005/8/layout/chevron2"/>
    <dgm:cxn modelId="{03C9BBD1-D01C-470E-B28C-5EE7FDB6A7F4}" type="presParOf" srcId="{A8517E16-EF48-43E9-B26F-CCD01A06625C}" destId="{FEE52B29-3B84-464E-B5F7-84A115277BB5}" srcOrd="0" destOrd="0" presId="urn:microsoft.com/office/officeart/2005/8/layout/chevron2"/>
    <dgm:cxn modelId="{8F430BB3-A937-40A1-9A7D-EFAAC6E75451}" type="presParOf" srcId="{A8517E16-EF48-43E9-B26F-CCD01A06625C}" destId="{5738A5B5-D0E9-4BC1-953B-6510A66A86F8}" srcOrd="1" destOrd="0" presId="urn:microsoft.com/office/officeart/2005/8/layout/chevron2"/>
    <dgm:cxn modelId="{258A94A8-5C08-4434-A881-1D37B248582A}" type="presParOf" srcId="{1EE830D0-22FA-40DE-B1B5-FB8786D9741B}" destId="{A6E8E474-16B2-4532-BC6B-D76BDAA2BB87}" srcOrd="5" destOrd="0" presId="urn:microsoft.com/office/officeart/2005/8/layout/chevron2"/>
    <dgm:cxn modelId="{FEE57D82-1370-4064-AC44-953D9A9E277E}" type="presParOf" srcId="{1EE830D0-22FA-40DE-B1B5-FB8786D9741B}" destId="{EC2A8D3A-3E8E-4A93-969B-4E9EA88F15C1}" srcOrd="6" destOrd="0" presId="urn:microsoft.com/office/officeart/2005/8/layout/chevron2"/>
    <dgm:cxn modelId="{18265AF6-1B45-417C-A98F-8D90F37A5D72}" type="presParOf" srcId="{EC2A8D3A-3E8E-4A93-969B-4E9EA88F15C1}" destId="{F9225348-104C-4346-990F-4C5E9338F10D}" srcOrd="0" destOrd="0" presId="urn:microsoft.com/office/officeart/2005/8/layout/chevron2"/>
    <dgm:cxn modelId="{D857B2F4-8013-438C-B834-181F02C439B3}" type="presParOf" srcId="{EC2A8D3A-3E8E-4A93-969B-4E9EA88F15C1}" destId="{1472E88C-024A-4A15-9830-C69A146EF525}" srcOrd="1" destOrd="0" presId="urn:microsoft.com/office/officeart/2005/8/layout/chevron2"/>
    <dgm:cxn modelId="{C009A642-2073-4F25-A75B-8125CF356301}" type="presParOf" srcId="{1EE830D0-22FA-40DE-B1B5-FB8786D9741B}" destId="{89530057-B824-4DEF-937F-EB107DA69A43}" srcOrd="7" destOrd="0" presId="urn:microsoft.com/office/officeart/2005/8/layout/chevron2"/>
    <dgm:cxn modelId="{7E341D34-9507-4191-A84C-19109E3FA055}" type="presParOf" srcId="{1EE830D0-22FA-40DE-B1B5-FB8786D9741B}" destId="{36100A37-7CCA-41EF-82F4-AE2D66E46669}" srcOrd="8" destOrd="0" presId="urn:microsoft.com/office/officeart/2005/8/layout/chevron2"/>
    <dgm:cxn modelId="{77FBC4B8-02EE-4E65-91AF-B9C737F2C16B}" type="presParOf" srcId="{36100A37-7CCA-41EF-82F4-AE2D66E46669}" destId="{7ACBD248-8666-444B-BAAD-36F72764AA8F}" srcOrd="0" destOrd="0" presId="urn:microsoft.com/office/officeart/2005/8/layout/chevron2"/>
    <dgm:cxn modelId="{15BCED92-35E6-4428-8147-120318805ABF}" type="presParOf" srcId="{36100A37-7CCA-41EF-82F4-AE2D66E46669}" destId="{16A68BCE-AEDE-4754-8B7A-73EE20278E95}" srcOrd="1" destOrd="0" presId="urn:microsoft.com/office/officeart/2005/8/layout/chevron2"/>
    <dgm:cxn modelId="{1BF8742F-0B6D-40C2-A167-02127C2C2A24}" type="presParOf" srcId="{1EE830D0-22FA-40DE-B1B5-FB8786D9741B}" destId="{FAC2C405-15D0-4310-A06B-C35549361C93}" srcOrd="9" destOrd="0" presId="urn:microsoft.com/office/officeart/2005/8/layout/chevron2"/>
    <dgm:cxn modelId="{DCA7832F-4754-495B-AFAE-F70F79597484}" type="presParOf" srcId="{1EE830D0-22FA-40DE-B1B5-FB8786D9741B}" destId="{A42534BF-5907-4A12-947E-54F3BF1BCCD1}" srcOrd="10" destOrd="0" presId="urn:microsoft.com/office/officeart/2005/8/layout/chevron2"/>
    <dgm:cxn modelId="{EB61F86E-A751-44AC-B16B-D61FB01E764E}" type="presParOf" srcId="{A42534BF-5907-4A12-947E-54F3BF1BCCD1}" destId="{EAF9816B-7AB0-4336-9D5C-AEF7992FF336}" srcOrd="0" destOrd="0" presId="urn:microsoft.com/office/officeart/2005/8/layout/chevron2"/>
    <dgm:cxn modelId="{73510D55-EC33-4959-8302-F54FD399EE6D}" type="presParOf" srcId="{A42534BF-5907-4A12-947E-54F3BF1BCCD1}" destId="{A0CE9498-3410-4A43-82E4-212812E20F4D}" srcOrd="1" destOrd="0" presId="urn:microsoft.com/office/officeart/2005/8/layout/chevron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E8CED85-864B-4434-98E3-3D6937126DB2}">
      <dsp:nvSpPr>
        <dsp:cNvPr id="0" name=""/>
        <dsp:cNvSpPr/>
      </dsp:nvSpPr>
      <dsp:spPr>
        <a:xfrm rot="5400000">
          <a:off x="-143516" y="156814"/>
          <a:ext cx="956773" cy="669741"/>
        </a:xfrm>
        <a:prstGeom prst="chevron">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en-US" sz="1800" b="1" kern="1200" dirty="0"/>
        </a:p>
      </dsp:txBody>
      <dsp:txXfrm rot="5400000">
        <a:off x="-143516" y="156814"/>
        <a:ext cx="956773" cy="669741"/>
      </dsp:txXfrm>
    </dsp:sp>
    <dsp:sp modelId="{27A607EA-A77C-4BFB-9E36-778E43499141}">
      <dsp:nvSpPr>
        <dsp:cNvPr id="0" name=""/>
        <dsp:cNvSpPr/>
      </dsp:nvSpPr>
      <dsp:spPr>
        <a:xfrm rot="5400000">
          <a:off x="3833919" y="-3150879"/>
          <a:ext cx="621902" cy="6950258"/>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t>Mark one or more race; Hispanic asked separately.</a:t>
          </a:r>
          <a:endParaRPr lang="en-US" sz="1800" kern="1200" dirty="0"/>
        </a:p>
      </dsp:txBody>
      <dsp:txXfrm rot="5400000">
        <a:off x="3833919" y="-3150879"/>
        <a:ext cx="621902" cy="6950258"/>
      </dsp:txXfrm>
    </dsp:sp>
    <dsp:sp modelId="{DF9594C8-BA75-4405-A903-33859E9B495C}">
      <dsp:nvSpPr>
        <dsp:cNvPr id="0" name=""/>
        <dsp:cNvSpPr/>
      </dsp:nvSpPr>
      <dsp:spPr>
        <a:xfrm rot="5400000">
          <a:off x="-143516" y="1020170"/>
          <a:ext cx="956773" cy="669741"/>
        </a:xfrm>
        <a:prstGeom prst="chevron">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en-US" sz="1800" b="1" kern="1200" dirty="0"/>
        </a:p>
      </dsp:txBody>
      <dsp:txXfrm rot="5400000">
        <a:off x="-143516" y="1020170"/>
        <a:ext cx="956773" cy="669741"/>
      </dsp:txXfrm>
    </dsp:sp>
    <dsp:sp modelId="{0C7AEB8E-07F9-4899-B017-EF9E3F6263C5}">
      <dsp:nvSpPr>
        <dsp:cNvPr id="0" name=""/>
        <dsp:cNvSpPr/>
      </dsp:nvSpPr>
      <dsp:spPr>
        <a:xfrm rot="5400000">
          <a:off x="3833919" y="-2287523"/>
          <a:ext cx="621902" cy="6950258"/>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t>Mark one or more race; Hispanic as one of the options.</a:t>
          </a:r>
          <a:endParaRPr lang="en-US" sz="1800" kern="1200" dirty="0"/>
        </a:p>
      </dsp:txBody>
      <dsp:txXfrm rot="5400000">
        <a:off x="3833919" y="-2287523"/>
        <a:ext cx="621902" cy="6950258"/>
      </dsp:txXfrm>
    </dsp:sp>
    <dsp:sp modelId="{FEE52B29-3B84-464E-B5F7-84A115277BB5}">
      <dsp:nvSpPr>
        <dsp:cNvPr id="0" name=""/>
        <dsp:cNvSpPr/>
      </dsp:nvSpPr>
      <dsp:spPr>
        <a:xfrm rot="5400000">
          <a:off x="-143516" y="1948198"/>
          <a:ext cx="956773" cy="669741"/>
        </a:xfrm>
        <a:prstGeom prst="chevron">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en-US" sz="1800" b="1" kern="1200" dirty="0"/>
        </a:p>
      </dsp:txBody>
      <dsp:txXfrm rot="5400000">
        <a:off x="-143516" y="1948198"/>
        <a:ext cx="956773" cy="669741"/>
      </dsp:txXfrm>
    </dsp:sp>
    <dsp:sp modelId="{5738A5B5-D0E9-4BC1-953B-6510A66A86F8}">
      <dsp:nvSpPr>
        <dsp:cNvPr id="0" name=""/>
        <dsp:cNvSpPr/>
      </dsp:nvSpPr>
      <dsp:spPr>
        <a:xfrm rot="5400000">
          <a:off x="3769247" y="-1359494"/>
          <a:ext cx="751246" cy="6950258"/>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t>Do you have a </a:t>
          </a:r>
          <a:r>
            <a:rPr lang="en-US" sz="1800" i="1" kern="1200" dirty="0" smtClean="0"/>
            <a:t>parent</a:t>
          </a:r>
          <a:r>
            <a:rPr lang="en-US" sz="1800" kern="1200" dirty="0" smtClean="0"/>
            <a:t> of a race other than yourself?  (Asked only of those who marked </a:t>
          </a:r>
          <a:r>
            <a:rPr lang="en-US" sz="1800" i="1" kern="1200" dirty="0" smtClean="0"/>
            <a:t>one race </a:t>
          </a:r>
          <a:r>
            <a:rPr lang="en-US" sz="1800" kern="1200" dirty="0" smtClean="0"/>
            <a:t>to question above.)</a:t>
          </a:r>
          <a:endParaRPr lang="en-US" sz="1800" kern="1200" dirty="0"/>
        </a:p>
      </dsp:txBody>
      <dsp:txXfrm rot="5400000">
        <a:off x="3769247" y="-1359494"/>
        <a:ext cx="751246" cy="6950258"/>
      </dsp:txXfrm>
    </dsp:sp>
    <dsp:sp modelId="{F9225348-104C-4346-990F-4C5E9338F10D}">
      <dsp:nvSpPr>
        <dsp:cNvPr id="0" name=""/>
        <dsp:cNvSpPr/>
      </dsp:nvSpPr>
      <dsp:spPr>
        <a:xfrm rot="5400000">
          <a:off x="-143516" y="2933131"/>
          <a:ext cx="956773" cy="669741"/>
        </a:xfrm>
        <a:prstGeom prst="chevron">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en-US" sz="1800" b="1" kern="1200" dirty="0"/>
        </a:p>
      </dsp:txBody>
      <dsp:txXfrm rot="5400000">
        <a:off x="-143516" y="2933131"/>
        <a:ext cx="956773" cy="669741"/>
      </dsp:txXfrm>
    </dsp:sp>
    <dsp:sp modelId="{1472E88C-024A-4A15-9830-C69A146EF525}">
      <dsp:nvSpPr>
        <dsp:cNvPr id="0" name=""/>
        <dsp:cNvSpPr/>
      </dsp:nvSpPr>
      <dsp:spPr>
        <a:xfrm rot="5400000">
          <a:off x="3712343" y="-438873"/>
          <a:ext cx="865054" cy="6950258"/>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t>Do you have at least one grandparent of a race other than yourself?  (Asked only of those who marked one race to question above </a:t>
          </a:r>
          <a:r>
            <a:rPr lang="en-US" sz="1800" i="1" kern="1200" dirty="0" smtClean="0"/>
            <a:t>and</a:t>
          </a:r>
          <a:r>
            <a:rPr lang="en-US" sz="1800" kern="1200" dirty="0" smtClean="0"/>
            <a:t> responded negatively to parent question.)</a:t>
          </a:r>
          <a:endParaRPr lang="en-US" sz="1800" kern="1200" dirty="0"/>
        </a:p>
      </dsp:txBody>
      <dsp:txXfrm rot="5400000">
        <a:off x="3712343" y="-438873"/>
        <a:ext cx="865054" cy="6950258"/>
      </dsp:txXfrm>
    </dsp:sp>
    <dsp:sp modelId="{7ACBD248-8666-444B-BAAD-36F72764AA8F}">
      <dsp:nvSpPr>
        <dsp:cNvPr id="0" name=""/>
        <dsp:cNvSpPr/>
      </dsp:nvSpPr>
      <dsp:spPr>
        <a:xfrm rot="5400000">
          <a:off x="-143516" y="3796487"/>
          <a:ext cx="956773" cy="669741"/>
        </a:xfrm>
        <a:prstGeom prst="chevron">
          <a:avLst/>
        </a:prstGeom>
        <a:solidFill>
          <a:schemeClr val="accent6">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en-US" sz="1800" b="1" kern="1200" dirty="0"/>
        </a:p>
      </dsp:txBody>
      <dsp:txXfrm rot="5400000">
        <a:off x="-143516" y="3796487"/>
        <a:ext cx="956773" cy="669741"/>
      </dsp:txXfrm>
    </dsp:sp>
    <dsp:sp modelId="{16A68BCE-AEDE-4754-8B7A-73EE20278E95}">
      <dsp:nvSpPr>
        <dsp:cNvPr id="0" name=""/>
        <dsp:cNvSpPr/>
      </dsp:nvSpPr>
      <dsp:spPr>
        <a:xfrm rot="5400000">
          <a:off x="3833919" y="488793"/>
          <a:ext cx="621902" cy="6950258"/>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solidFill>
                <a:schemeClr val="bg1"/>
              </a:solidFill>
            </a:rPr>
            <a:t>Allocate 100 points in any combination to whichever racial or ethnic categories include you.</a:t>
          </a:r>
          <a:endParaRPr lang="en-US" sz="1800" b="1" kern="1200" dirty="0"/>
        </a:p>
      </dsp:txBody>
      <dsp:txXfrm rot="5400000">
        <a:off x="3833919" y="488793"/>
        <a:ext cx="621902" cy="6950258"/>
      </dsp:txXfrm>
    </dsp:sp>
    <dsp:sp modelId="{EAF9816B-7AB0-4336-9D5C-AEF7992FF336}">
      <dsp:nvSpPr>
        <dsp:cNvPr id="0" name=""/>
        <dsp:cNvSpPr/>
      </dsp:nvSpPr>
      <dsp:spPr>
        <a:xfrm rot="5400000">
          <a:off x="-143516" y="4659844"/>
          <a:ext cx="956773" cy="669741"/>
        </a:xfrm>
        <a:prstGeom prst="chevron">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en-US" sz="1800" b="1" kern="1200" dirty="0"/>
        </a:p>
      </dsp:txBody>
      <dsp:txXfrm rot="5400000">
        <a:off x="-143516" y="4659844"/>
        <a:ext cx="956773" cy="669741"/>
      </dsp:txXfrm>
    </dsp:sp>
    <dsp:sp modelId="{A0CE9498-3410-4A43-82E4-212812E20F4D}">
      <dsp:nvSpPr>
        <dsp:cNvPr id="0" name=""/>
        <dsp:cNvSpPr/>
      </dsp:nvSpPr>
      <dsp:spPr>
        <a:xfrm rot="5400000">
          <a:off x="3833919" y="1352150"/>
          <a:ext cx="621902" cy="6950258"/>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solidFill>
                <a:schemeClr val="bg1"/>
              </a:solidFill>
            </a:rPr>
            <a:t>Attitudinal question:  Do you consider yourself [to be mixed race]?</a:t>
          </a:r>
          <a:endParaRPr lang="en-US" sz="1800" b="1" kern="1200" dirty="0"/>
        </a:p>
      </dsp:txBody>
      <dsp:txXfrm rot="5400000">
        <a:off x="3833919" y="1352150"/>
        <a:ext cx="621902" cy="6950258"/>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BB8971-A1BA-4EE6-B10E-42D8C74A7740}" type="datetimeFigureOut">
              <a:rPr lang="en-US" smtClean="0"/>
              <a:pPr/>
              <a:t>1/27/2016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B2D7BD-1021-4C3D-948D-18D4D42D829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defRPr/>
            </a:pPr>
            <a:r>
              <a:rPr lang="en-US" i="1" dirty="0" smtClean="0"/>
              <a:t>This chapter explains that the concept of “race” is socially constructed. There is even greater complexity in the process of defining “multiracial.” How do sociologists define multiracial? How do they measure the size of the multiracial population?</a:t>
            </a:r>
          </a:p>
          <a:p>
            <a:endParaRPr lang="en-US" dirty="0" smtClean="0"/>
          </a:p>
          <a:p>
            <a:r>
              <a:rPr lang="en-US" dirty="0" smtClean="0"/>
              <a:t>Sources:</a:t>
            </a:r>
          </a:p>
          <a:p>
            <a:r>
              <a:rPr lang="en-US" dirty="0" smtClean="0"/>
              <a:t>Colby, Sandra L. and Jennifer M. </a:t>
            </a:r>
            <a:r>
              <a:rPr lang="en-US" dirty="0" err="1" smtClean="0"/>
              <a:t>Ortman</a:t>
            </a:r>
            <a:r>
              <a:rPr lang="en-US" dirty="0" smtClean="0"/>
              <a:t>. “Projections of the Size and Composition of the U.S. Population: 2014 to 2060.”  U.S. Census Bureau, Population Estimates and Projections.  March 2015.</a:t>
            </a:r>
          </a:p>
          <a:p>
            <a:endParaRPr lang="en-US" dirty="0" smtClean="0"/>
          </a:p>
          <a:p>
            <a:r>
              <a:rPr lang="en-US" dirty="0" smtClean="0"/>
              <a:t>Patten, Eileen.</a:t>
            </a:r>
            <a:r>
              <a:rPr lang="en-US" baseline="0" dirty="0" smtClean="0"/>
              <a:t>  “Who Is Multiracial?  Depends on How You Ask.”  Pew Research Center, November 6, 2015.  PDF can be downloaded at http://www.pewsocialtrends.org/files/2015/11/2015-11-06_race-question-methods_FINAL.pdf</a:t>
            </a:r>
            <a:endParaRPr lang="en-US" dirty="0"/>
          </a:p>
        </p:txBody>
      </p:sp>
      <p:sp>
        <p:nvSpPr>
          <p:cNvPr id="4" name="Slide Number Placeholder 3"/>
          <p:cNvSpPr>
            <a:spLocks noGrp="1"/>
          </p:cNvSpPr>
          <p:nvPr>
            <p:ph type="sldNum" sz="quarter" idx="10"/>
          </p:nvPr>
        </p:nvSpPr>
        <p:spPr/>
        <p:txBody>
          <a:bodyPr/>
          <a:lstStyle/>
          <a:p>
            <a:fld id="{B8B2D7BD-1021-4C3D-948D-18D4D42D8291}"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defRPr/>
            </a:pPr>
            <a:r>
              <a:rPr lang="en-US" i="1" dirty="0" smtClean="0"/>
              <a:t>Given this complexity, how do researchers measure the size of the nation’s multiracial population? </a:t>
            </a:r>
          </a:p>
        </p:txBody>
      </p:sp>
      <p:sp>
        <p:nvSpPr>
          <p:cNvPr id="4" name="Slide Number Placeholder 3"/>
          <p:cNvSpPr>
            <a:spLocks noGrp="1"/>
          </p:cNvSpPr>
          <p:nvPr>
            <p:ph type="sldNum" sz="quarter" idx="10"/>
          </p:nvPr>
        </p:nvSpPr>
        <p:spPr/>
        <p:txBody>
          <a:bodyPr/>
          <a:lstStyle/>
          <a:p>
            <a:fld id="{B8B2D7BD-1021-4C3D-948D-18D4D42D8291}"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B2D7BD-1021-4C3D-948D-18D4D42D8291}"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 </a:t>
            </a:r>
            <a:r>
              <a:rPr lang="en-US" sz="1200" i="1" kern="1200" dirty="0" smtClean="0">
                <a:solidFill>
                  <a:schemeClr val="tx1"/>
                </a:solidFill>
                <a:effectLst/>
                <a:latin typeface="+mn-lt"/>
                <a:ea typeface="+mn-ea"/>
                <a:cs typeface="+mn-cs"/>
              </a:rPr>
              <a:t>Here are a number of possibilities that the researchers at the Pew Research Center considered. Ask the class to assess the validity of each approach. What are the advantages and disadvantages of each approach?</a:t>
            </a:r>
            <a:endParaRPr lang="en-US" dirty="0"/>
          </a:p>
        </p:txBody>
      </p:sp>
      <p:sp>
        <p:nvSpPr>
          <p:cNvPr id="4" name="Slide Number Placeholder 3"/>
          <p:cNvSpPr>
            <a:spLocks noGrp="1"/>
          </p:cNvSpPr>
          <p:nvPr>
            <p:ph type="sldNum" sz="quarter" idx="10"/>
          </p:nvPr>
        </p:nvSpPr>
        <p:spPr/>
        <p:txBody>
          <a:bodyPr/>
          <a:lstStyle/>
          <a:p>
            <a:fld id="{B8B2D7BD-1021-4C3D-948D-18D4D42D8291}"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As always in research how one </a:t>
            </a:r>
            <a:r>
              <a:rPr lang="en-US" sz="1200" i="1" kern="1200" dirty="0" err="1" smtClean="0">
                <a:solidFill>
                  <a:schemeClr val="tx1"/>
                </a:solidFill>
                <a:effectLst/>
                <a:latin typeface="+mn-lt"/>
                <a:ea typeface="+mn-ea"/>
                <a:cs typeface="+mn-cs"/>
              </a:rPr>
              <a:t>operationalizes</a:t>
            </a:r>
            <a:r>
              <a:rPr lang="en-US" sz="1200" i="1" kern="1200" dirty="0" smtClean="0">
                <a:solidFill>
                  <a:schemeClr val="tx1"/>
                </a:solidFill>
                <a:effectLst/>
                <a:latin typeface="+mn-lt"/>
                <a:ea typeface="+mn-ea"/>
                <a:cs typeface="+mn-cs"/>
              </a:rPr>
              <a:t> a concept affects the measurement outcome. When researchers </a:t>
            </a:r>
            <a:r>
              <a:rPr lang="en-US" sz="1200" i="1" kern="1200" dirty="0" err="1" smtClean="0">
                <a:solidFill>
                  <a:schemeClr val="tx1"/>
                </a:solidFill>
                <a:effectLst/>
                <a:latin typeface="+mn-lt"/>
                <a:ea typeface="+mn-ea"/>
                <a:cs typeface="+mn-cs"/>
              </a:rPr>
              <a:t>operationalized</a:t>
            </a:r>
            <a:r>
              <a:rPr lang="en-US" sz="1200" i="1" kern="1200" dirty="0" smtClean="0">
                <a:solidFill>
                  <a:schemeClr val="tx1"/>
                </a:solidFill>
                <a:effectLst/>
                <a:latin typeface="+mn-lt"/>
                <a:ea typeface="+mn-ea"/>
                <a:cs typeface="+mn-cs"/>
              </a:rPr>
              <a:t> “multiracial” to mean people who selected two or more categories, 3.7 percent of subjects were defined as multiracial. When researchers </a:t>
            </a:r>
            <a:r>
              <a:rPr lang="en-US" sz="1200" i="1" kern="1200" dirty="0" err="1" smtClean="0">
                <a:solidFill>
                  <a:schemeClr val="tx1"/>
                </a:solidFill>
                <a:effectLst/>
                <a:latin typeface="+mn-lt"/>
                <a:ea typeface="+mn-ea"/>
                <a:cs typeface="+mn-cs"/>
              </a:rPr>
              <a:t>operationalized</a:t>
            </a:r>
            <a:r>
              <a:rPr lang="en-US" sz="1200" i="1" kern="1200" dirty="0" smtClean="0">
                <a:solidFill>
                  <a:schemeClr val="tx1"/>
                </a:solidFill>
                <a:effectLst/>
                <a:latin typeface="+mn-lt"/>
                <a:ea typeface="+mn-ea"/>
                <a:cs typeface="+mn-cs"/>
              </a:rPr>
              <a:t> “multiracial” to mean identifying with two or more races or having one or more parents or grandparents with some different racial</a:t>
            </a:r>
            <a:r>
              <a:rPr lang="en-US" sz="1200" i="1" kern="1200" baseline="0" dirty="0" smtClean="0">
                <a:solidFill>
                  <a:schemeClr val="tx1"/>
                </a:solidFill>
                <a:effectLst/>
                <a:latin typeface="+mn-lt"/>
                <a:ea typeface="+mn-ea"/>
                <a:cs typeface="+mn-cs"/>
              </a:rPr>
              <a:t> identity, the multiracial share of the population was 16.6 percent.</a:t>
            </a:r>
            <a:endParaRPr lang="en-US" sz="1200" i="1"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8B2D7BD-1021-4C3D-948D-18D4D42D8291}"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smtClean="0"/>
              <a:t>A 2015 survey found that 67 percent of Hispanic adults consider being Hispanic part of their racial background or both their racial and ethnic backgrounds. Sociologists typically consider “Hispanic” to be an </a:t>
            </a:r>
            <a:r>
              <a:rPr lang="en-US" i="0" dirty="0" smtClean="0"/>
              <a:t>ethnic</a:t>
            </a:r>
            <a:r>
              <a:rPr lang="en-US" i="1" dirty="0" smtClean="0"/>
              <a:t> category. But many people consider Hispanic</a:t>
            </a:r>
            <a:r>
              <a:rPr lang="en-US" i="1" baseline="0" dirty="0" smtClean="0"/>
              <a:t> to be a </a:t>
            </a:r>
            <a:r>
              <a:rPr lang="en-US" i="0" baseline="0" dirty="0" smtClean="0"/>
              <a:t>racial</a:t>
            </a:r>
            <a:r>
              <a:rPr lang="en-US" i="1" baseline="0" dirty="0" smtClean="0"/>
              <a:t> concept.</a:t>
            </a:r>
            <a:r>
              <a:rPr lang="en-US" i="1" dirty="0" smtClean="0"/>
              <a:t> </a:t>
            </a:r>
          </a:p>
          <a:p>
            <a:endParaRPr lang="en-US" dirty="0" smtClean="0"/>
          </a:p>
          <a:p>
            <a:r>
              <a:rPr lang="en-US" i="1" dirty="0" smtClean="0"/>
              <a:t>Note the possibility that the parent/grandparent responses may</a:t>
            </a:r>
            <a:r>
              <a:rPr lang="en-US" i="1" baseline="0" dirty="0" smtClean="0"/>
              <a:t> be overstated because of people who (1) double-counted parents and grandparents and/or (2) interpreted “origin” to be national origin.  Researchers did a follow-up test to address this concern and found that the share of people with self-identification as multiracial OR identifying parents OR grandparents of different races was 6.9 percent, well below the earlier 16.6 share.</a:t>
            </a:r>
            <a:endParaRPr lang="en-US" dirty="0"/>
          </a:p>
        </p:txBody>
      </p:sp>
      <p:sp>
        <p:nvSpPr>
          <p:cNvPr id="4" name="Slide Number Placeholder 3"/>
          <p:cNvSpPr>
            <a:spLocks noGrp="1"/>
          </p:cNvSpPr>
          <p:nvPr>
            <p:ph type="sldNum" sz="quarter" idx="10"/>
          </p:nvPr>
        </p:nvSpPr>
        <p:spPr/>
        <p:txBody>
          <a:bodyPr/>
          <a:lstStyle/>
          <a:p>
            <a:fld id="{B8B2D7BD-1021-4C3D-948D-18D4D42D8291}"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smtClean="0"/>
              <a:t>Then there is the question of whether people who claim more than</a:t>
            </a:r>
            <a:r>
              <a:rPr lang="en-US" i="1" baseline="0" dirty="0" smtClean="0"/>
              <a:t> </a:t>
            </a:r>
            <a:r>
              <a:rPr lang="en-US" i="1" dirty="0" smtClean="0"/>
              <a:t>one race or who have ancestors of another</a:t>
            </a:r>
            <a:r>
              <a:rPr lang="en-US" i="1" baseline="0" dirty="0" smtClean="0"/>
              <a:t> race actually consider themselves to be multiracial. Pew researchers found that 25 percent of such people </a:t>
            </a:r>
            <a:r>
              <a:rPr lang="en-US" i="0" baseline="0" dirty="0" smtClean="0"/>
              <a:t>did not </a:t>
            </a:r>
            <a:r>
              <a:rPr lang="en-US" i="1" baseline="0" dirty="0" smtClean="0"/>
              <a:t>consider themselves to be multiracial. </a:t>
            </a:r>
            <a:endParaRPr lang="en-US" i="1" dirty="0"/>
          </a:p>
        </p:txBody>
      </p:sp>
      <p:sp>
        <p:nvSpPr>
          <p:cNvPr id="4" name="Slide Number Placeholder 3"/>
          <p:cNvSpPr>
            <a:spLocks noGrp="1"/>
          </p:cNvSpPr>
          <p:nvPr>
            <p:ph type="sldNum" sz="quarter" idx="10"/>
          </p:nvPr>
        </p:nvSpPr>
        <p:spPr/>
        <p:txBody>
          <a:bodyPr/>
          <a:lstStyle/>
          <a:p>
            <a:fld id="{B8B2D7BD-1021-4C3D-948D-18D4D42D8291}"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smtClean="0"/>
              <a:t>So how large is the “multiracial” share of the U.S. population? The Census Bureau reports</a:t>
            </a:r>
            <a:r>
              <a:rPr lang="en-US" i="1" baseline="0" dirty="0" smtClean="0"/>
              <a:t> </a:t>
            </a:r>
            <a:r>
              <a:rPr lang="en-US" i="1" dirty="0" smtClean="0"/>
              <a:t>that the number of people who checked two or more racial categories exceeds 9 million people or about 3 percent</a:t>
            </a:r>
            <a:r>
              <a:rPr lang="en-US" i="1" baseline="0" dirty="0" smtClean="0"/>
              <a:t> of the population. The Census Bureau projects that the number of multiracial people will almost triple by 2060 and represent more than 6 percent of the population. See Table 14-1 in Chapter 14. </a:t>
            </a:r>
            <a:r>
              <a:rPr lang="en-US" sz="1200" i="1" kern="1200" baseline="0" dirty="0" smtClean="0">
                <a:solidFill>
                  <a:schemeClr val="tx1"/>
                </a:solidFill>
                <a:latin typeface="+mn-lt"/>
                <a:ea typeface="+mn-ea"/>
                <a:cs typeface="+mn-cs"/>
              </a:rPr>
              <a:t>(The Census Bureau asks about Hispanic ethnicity in a separate question.) </a:t>
            </a:r>
            <a:endParaRPr lang="en-US" i="1" dirty="0" smtClean="0"/>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Source for 2060 projections:  U.S. Census Bureau, “Population Projections.” 2014. http://www.census.gov/population/projections/data/national/2014/summarytables.html</a:t>
            </a:r>
          </a:p>
        </p:txBody>
      </p:sp>
      <p:sp>
        <p:nvSpPr>
          <p:cNvPr id="4" name="Slide Number Placeholder 3"/>
          <p:cNvSpPr>
            <a:spLocks noGrp="1"/>
          </p:cNvSpPr>
          <p:nvPr>
            <p:ph type="sldNum" sz="quarter" idx="10"/>
          </p:nvPr>
        </p:nvSpPr>
        <p:spPr/>
        <p:txBody>
          <a:bodyPr/>
          <a:lstStyle/>
          <a:p>
            <a:fld id="{B8B2D7BD-1021-4C3D-948D-18D4D42D8291}"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7574997-AFAE-4C15-BD9F-B1FFC754962D}"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E00AE1-50B0-451D-916E-ECDC7397BA6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574997-AFAE-4C15-BD9F-B1FFC754962D}"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E00AE1-50B0-451D-916E-ECDC7397BA6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574997-AFAE-4C15-BD9F-B1FFC754962D}"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E00AE1-50B0-451D-916E-ECDC7397BA6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574997-AFAE-4C15-BD9F-B1FFC754962D}"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E00AE1-50B0-451D-916E-ECDC7397BA6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574997-AFAE-4C15-BD9F-B1FFC754962D}"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E00AE1-50B0-451D-916E-ECDC7397BA6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7574997-AFAE-4C15-BD9F-B1FFC754962D}"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E00AE1-50B0-451D-916E-ECDC7397BA6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7574997-AFAE-4C15-BD9F-B1FFC754962D}" type="datetimeFigureOut">
              <a:rPr lang="en-US" smtClean="0"/>
              <a:pPr/>
              <a:t>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E00AE1-50B0-451D-916E-ECDC7397BA6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7574997-AFAE-4C15-BD9F-B1FFC754962D}" type="datetimeFigureOut">
              <a:rPr lang="en-US" smtClean="0"/>
              <a:pPr/>
              <a:t>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E00AE1-50B0-451D-916E-ECDC7397BA6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574997-AFAE-4C15-BD9F-B1FFC754962D}" type="datetimeFigureOut">
              <a:rPr lang="en-US" smtClean="0"/>
              <a:pPr/>
              <a:t>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E00AE1-50B0-451D-916E-ECDC7397BA6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574997-AFAE-4C15-BD9F-B1FFC754962D}"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E00AE1-50B0-451D-916E-ECDC7397BA6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574997-AFAE-4C15-BD9F-B1FFC754962D}"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E00AE1-50B0-451D-916E-ECDC7397BA6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574997-AFAE-4C15-BD9F-B1FFC754962D}" type="datetimeFigureOut">
              <a:rPr lang="en-US" smtClean="0"/>
              <a:pPr/>
              <a:t>1/27/2016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E00AE1-50B0-451D-916E-ECDC7397BA6C}"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https://assetlibrary.pearson.com/Website/Download.aspx?DownloadToken=eed63d52-42d2-4a9d-94c8-4fc21b240f63&amp;Purpose=AssetManager"/>
          <p:cNvPicPr>
            <a:picLocks noChangeAspect="1" noChangeArrowheads="1"/>
          </p:cNvPicPr>
          <p:nvPr/>
        </p:nvPicPr>
        <p:blipFill>
          <a:blip r:embed="rId3" cstate="print"/>
          <a:srcRect l="9063" r="13254"/>
          <a:stretch>
            <a:fillRect/>
          </a:stretch>
        </p:blipFill>
        <p:spPr bwMode="auto">
          <a:xfrm>
            <a:off x="0" y="950456"/>
            <a:ext cx="5105400" cy="4383544"/>
          </a:xfrm>
          <a:prstGeom prst="rect">
            <a:avLst/>
          </a:prstGeom>
          <a:noFill/>
        </p:spPr>
      </p:pic>
      <p:sp>
        <p:nvSpPr>
          <p:cNvPr id="2" name="Title 1"/>
          <p:cNvSpPr>
            <a:spLocks noGrp="1"/>
          </p:cNvSpPr>
          <p:nvPr>
            <p:ph type="ctrTitle"/>
          </p:nvPr>
        </p:nvSpPr>
        <p:spPr>
          <a:xfrm>
            <a:off x="5334000" y="533400"/>
            <a:ext cx="3505200" cy="2057400"/>
          </a:xfrm>
        </p:spPr>
        <p:txBody>
          <a:bodyPr>
            <a:normAutofit fontScale="90000"/>
          </a:bodyPr>
          <a:lstStyle/>
          <a:p>
            <a:r>
              <a:rPr lang="en-US" dirty="0" smtClean="0"/>
              <a:t>Defining Multiracial:</a:t>
            </a:r>
            <a:br>
              <a:rPr lang="en-US" dirty="0" smtClean="0"/>
            </a:br>
            <a:r>
              <a:rPr lang="en-US" dirty="0" smtClean="0"/>
              <a:t>It’s Complicated</a:t>
            </a:r>
            <a:endParaRPr lang="en-US" dirty="0"/>
          </a:p>
        </p:txBody>
      </p:sp>
      <p:sp>
        <p:nvSpPr>
          <p:cNvPr id="4" name="Subtitle 2"/>
          <p:cNvSpPr txBox="1">
            <a:spLocks/>
          </p:cNvSpPr>
          <p:nvPr/>
        </p:nvSpPr>
        <p:spPr>
          <a:xfrm>
            <a:off x="5410200" y="2743200"/>
            <a:ext cx="3352800" cy="2362200"/>
          </a:xfrm>
          <a:prstGeom prst="rect">
            <a:avLst/>
          </a:prstGeom>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rgbClr val="92D050"/>
                </a:solidFill>
                <a:effectLst/>
                <a:uLnTx/>
                <a:uFillTx/>
                <a:latin typeface="+mn-lt"/>
                <a:ea typeface="+mn-ea"/>
                <a:cs typeface="+mn-cs"/>
              </a:rPr>
              <a:t>Sociology</a:t>
            </a:r>
          </a:p>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en-US" sz="2000" b="0" i="0" u="none" strike="noStrike" kern="1200" cap="none" spc="0" normalizeH="0" baseline="0" noProof="0" dirty="0" smtClean="0">
                <a:ln>
                  <a:noFill/>
                </a:ln>
                <a:solidFill>
                  <a:schemeClr val="tx1">
                    <a:tint val="75000"/>
                  </a:schemeClr>
                </a:solidFill>
                <a:effectLst/>
                <a:uLnTx/>
                <a:uFillTx/>
                <a:latin typeface="+mn-lt"/>
                <a:ea typeface="+mn-ea"/>
                <a:cs typeface="+mn-cs"/>
              </a:rPr>
              <a:t>Chapter 14:  Race and Ethnicity</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6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rgbClr val="00B0F0"/>
                </a:solidFill>
                <a:effectLst/>
                <a:uLnTx/>
                <a:uFillTx/>
                <a:latin typeface="+mn-lt"/>
                <a:ea typeface="+mn-ea"/>
                <a:cs typeface="+mn-cs"/>
              </a:rPr>
              <a:t>Society:  The Basics</a:t>
            </a:r>
          </a:p>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en-US" sz="2000" b="0" i="0" u="none" strike="noStrike" kern="1200" cap="none" spc="0" normalizeH="0" baseline="0" noProof="0" dirty="0" smtClean="0">
                <a:ln>
                  <a:noFill/>
                </a:ln>
                <a:solidFill>
                  <a:schemeClr val="tx1">
                    <a:tint val="75000"/>
                  </a:schemeClr>
                </a:solidFill>
                <a:effectLst/>
                <a:uLnTx/>
                <a:uFillTx/>
                <a:latin typeface="+mn-lt"/>
                <a:ea typeface="+mn-ea"/>
                <a:cs typeface="+mn-cs"/>
              </a:rPr>
              <a:t>Chapter 11: Race and Ethnicity</a:t>
            </a:r>
            <a:endParaRPr kumimoji="0" lang="en-US" sz="20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pic>
        <p:nvPicPr>
          <p:cNvPr id="5" name="Picture 4" descr="Sociology-16e-cover.jpg"/>
          <p:cNvPicPr>
            <a:picLocks noChangeAspect="1"/>
          </p:cNvPicPr>
          <p:nvPr/>
        </p:nvPicPr>
        <p:blipFill>
          <a:blip r:embed="rId4" cstate="print"/>
          <a:srcRect t="1603" b="601"/>
          <a:stretch>
            <a:fillRect/>
          </a:stretch>
        </p:blipFill>
        <p:spPr>
          <a:xfrm>
            <a:off x="5562600" y="5105400"/>
            <a:ext cx="1118264" cy="14630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 name="Picture 5" descr="Society-14e-cover.jpg"/>
          <p:cNvPicPr>
            <a:picLocks noChangeAspect="1"/>
          </p:cNvPicPr>
          <p:nvPr/>
        </p:nvPicPr>
        <p:blipFill>
          <a:blip r:embed="rId5" cstate="print"/>
          <a:srcRect l="2100" r="3400" b="1667"/>
          <a:stretch>
            <a:fillRect/>
          </a:stretch>
        </p:blipFill>
        <p:spPr>
          <a:xfrm>
            <a:off x="7391400" y="5105400"/>
            <a:ext cx="1115880" cy="14630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loud Callout 2"/>
          <p:cNvSpPr/>
          <p:nvPr/>
        </p:nvSpPr>
        <p:spPr>
          <a:xfrm>
            <a:off x="609600" y="228600"/>
            <a:ext cx="2667000" cy="1676400"/>
          </a:xfrm>
          <a:prstGeom prst="cloudCallout">
            <a:avLst>
              <a:gd name="adj1" fmla="val -15001"/>
              <a:gd name="adj2" fmla="val 8216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How do others in my family perceive themselves?</a:t>
            </a:r>
            <a:endParaRPr lang="en-US" dirty="0"/>
          </a:p>
        </p:txBody>
      </p:sp>
      <p:sp>
        <p:nvSpPr>
          <p:cNvPr id="4" name="Cloud Callout 3"/>
          <p:cNvSpPr/>
          <p:nvPr/>
        </p:nvSpPr>
        <p:spPr>
          <a:xfrm>
            <a:off x="5181600" y="2286000"/>
            <a:ext cx="3200400" cy="1676400"/>
          </a:xfrm>
          <a:prstGeom prst="cloudCallout">
            <a:avLst>
              <a:gd name="adj1" fmla="val -91879"/>
              <a:gd name="adj2" fmla="val 6768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How far back in the family tree were my ancestors of  different races?</a:t>
            </a:r>
            <a:endParaRPr lang="en-US" dirty="0"/>
          </a:p>
        </p:txBody>
      </p:sp>
      <p:sp>
        <p:nvSpPr>
          <p:cNvPr id="6" name="Cloud Callout 5"/>
          <p:cNvSpPr/>
          <p:nvPr/>
        </p:nvSpPr>
        <p:spPr>
          <a:xfrm>
            <a:off x="3352800" y="762000"/>
            <a:ext cx="2667000" cy="1676400"/>
          </a:xfrm>
          <a:prstGeom prst="cloudCallout">
            <a:avLst>
              <a:gd name="adj1" fmla="val -44133"/>
              <a:gd name="adj2" fmla="val 8780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How do other  people perceive me?</a:t>
            </a:r>
            <a:endParaRPr lang="en-US" dirty="0"/>
          </a:p>
        </p:txBody>
      </p:sp>
      <p:sp>
        <p:nvSpPr>
          <p:cNvPr id="7" name="Cloud Callout 6"/>
          <p:cNvSpPr/>
          <p:nvPr/>
        </p:nvSpPr>
        <p:spPr>
          <a:xfrm>
            <a:off x="3657600" y="4648200"/>
            <a:ext cx="2667000" cy="1676400"/>
          </a:xfrm>
          <a:prstGeom prst="cloudCallout">
            <a:avLst>
              <a:gd name="adj1" fmla="val -97176"/>
              <a:gd name="adj2" fmla="val -295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How do I think of myself?</a:t>
            </a:r>
            <a:endParaRPr lang="en-US" dirty="0"/>
          </a:p>
        </p:txBody>
      </p:sp>
      <p:pic>
        <p:nvPicPr>
          <p:cNvPr id="15362" name="Picture 2" descr="https://assetlibrary.pearson.com/Website/Download.aspx?DownloadToken=7d8882ea-fb93-444a-ac96-893f0dd6b829&amp;Purpose=AssetManager"/>
          <p:cNvPicPr>
            <a:picLocks noChangeAspect="1" noChangeArrowheads="1"/>
          </p:cNvPicPr>
          <p:nvPr/>
        </p:nvPicPr>
        <p:blipFill>
          <a:blip r:embed="rId3" cstate="print">
            <a:clrChange>
              <a:clrFrom>
                <a:srgbClr val="FFFFFF"/>
              </a:clrFrom>
              <a:clrTo>
                <a:srgbClr val="FFFFFF">
                  <a:alpha val="0"/>
                </a:srgbClr>
              </a:clrTo>
            </a:clrChange>
          </a:blip>
          <a:srcRect l="30922" b="12688"/>
          <a:stretch>
            <a:fillRect/>
          </a:stretch>
        </p:blipFill>
        <p:spPr bwMode="auto">
          <a:xfrm flipH="1">
            <a:off x="-1" y="2078803"/>
            <a:ext cx="2514600" cy="4779198"/>
          </a:xfrm>
          <a:prstGeom prst="rect">
            <a:avLst/>
          </a:prstGeom>
          <a:noFill/>
        </p:spPr>
      </p:pic>
      <p:sp>
        <p:nvSpPr>
          <p:cNvPr id="8" name="Rectangle 7"/>
          <p:cNvSpPr/>
          <p:nvPr/>
        </p:nvSpPr>
        <p:spPr>
          <a:xfrm>
            <a:off x="1905000" y="5791200"/>
            <a:ext cx="1066800" cy="1066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914400"/>
            <a:ext cx="7924800" cy="954107"/>
          </a:xfrm>
          <a:prstGeom prst="rect">
            <a:avLst/>
          </a:prstGeom>
          <a:noFill/>
        </p:spPr>
        <p:txBody>
          <a:bodyPr wrap="square" rtlCol="0">
            <a:spAutoFit/>
          </a:bodyPr>
          <a:lstStyle/>
          <a:p>
            <a:r>
              <a:rPr lang="en-US" sz="2800" dirty="0" smtClean="0"/>
              <a:t>The Pew Research Center faced “</a:t>
            </a:r>
            <a:r>
              <a:rPr lang="en-US" sz="2800" dirty="0" smtClean="0">
                <a:solidFill>
                  <a:schemeClr val="accent1">
                    <a:lumMod val="40000"/>
                    <a:lumOff val="60000"/>
                  </a:schemeClr>
                </a:solidFill>
              </a:rPr>
              <a:t>a fundamental and unavoidable methodological challenge</a:t>
            </a:r>
            <a:r>
              <a:rPr lang="en-US" sz="2800" dirty="0" smtClean="0"/>
              <a:t>…”</a:t>
            </a:r>
            <a:endParaRPr lang="en-US" sz="2800" dirty="0">
              <a:solidFill>
                <a:schemeClr val="accent2">
                  <a:lumMod val="60000"/>
                  <a:lumOff val="40000"/>
                </a:schemeClr>
              </a:solidFill>
            </a:endParaRPr>
          </a:p>
        </p:txBody>
      </p:sp>
      <p:sp>
        <p:nvSpPr>
          <p:cNvPr id="3" name="TextBox 2"/>
          <p:cNvSpPr txBox="1"/>
          <p:nvPr/>
        </p:nvSpPr>
        <p:spPr>
          <a:xfrm>
            <a:off x="4648200" y="2743200"/>
            <a:ext cx="3962400" cy="2062103"/>
          </a:xfrm>
          <a:prstGeom prst="rect">
            <a:avLst/>
          </a:prstGeom>
          <a:noFill/>
        </p:spPr>
        <p:txBody>
          <a:bodyPr wrap="square" rtlCol="0">
            <a:spAutoFit/>
          </a:bodyPr>
          <a:lstStyle/>
          <a:p>
            <a:pPr algn="ctr"/>
            <a:r>
              <a:rPr lang="en-US" sz="3200" i="1" dirty="0" smtClean="0"/>
              <a:t>How to define and measure the concept “multiracial” in a public opinion survey?</a:t>
            </a:r>
            <a:endParaRPr lang="en-US" sz="3200" i="1" dirty="0"/>
          </a:p>
        </p:txBody>
      </p:sp>
      <p:pic>
        <p:nvPicPr>
          <p:cNvPr id="1031" name="Picture 7" descr="C:\Users\Kimberlee\AppData\Local\Microsoft\Windows\Temporary Internet Files\Content.IE5\6MJYOU9Y\Online_Survey_Icon_or_logo.svg[1].png"/>
          <p:cNvPicPr>
            <a:picLocks noChangeAspect="1" noChangeArrowheads="1"/>
          </p:cNvPicPr>
          <p:nvPr/>
        </p:nvPicPr>
        <p:blipFill>
          <a:blip r:embed="rId3" cstate="print">
            <a:duotone>
              <a:schemeClr val="bg2">
                <a:shade val="45000"/>
                <a:satMod val="135000"/>
              </a:schemeClr>
              <a:prstClr val="white"/>
            </a:duotone>
          </a:blip>
          <a:srcRect/>
          <a:stretch>
            <a:fillRect/>
          </a:stretch>
        </p:blipFill>
        <p:spPr bwMode="auto">
          <a:xfrm>
            <a:off x="304800" y="1905000"/>
            <a:ext cx="4343400" cy="43434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609600" y="1066800"/>
          <a:ext cx="7620000" cy="5486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609600" y="228600"/>
            <a:ext cx="7620000" cy="584775"/>
          </a:xfrm>
          <a:prstGeom prst="rect">
            <a:avLst/>
          </a:prstGeom>
          <a:noFill/>
        </p:spPr>
        <p:txBody>
          <a:bodyPr wrap="square" rtlCol="0">
            <a:spAutoFit/>
          </a:bodyPr>
          <a:lstStyle/>
          <a:p>
            <a:r>
              <a:rPr lang="en-US" sz="2800" dirty="0" smtClean="0"/>
              <a:t>Pew designed </a:t>
            </a:r>
            <a:r>
              <a:rPr lang="en-US" sz="3200" b="1" dirty="0" smtClean="0">
                <a:solidFill>
                  <a:schemeClr val="accent2">
                    <a:lumMod val="60000"/>
                    <a:lumOff val="40000"/>
                  </a:schemeClr>
                </a:solidFill>
              </a:rPr>
              <a:t>six</a:t>
            </a:r>
            <a:r>
              <a:rPr lang="en-US" sz="3200" dirty="0" smtClean="0"/>
              <a:t> </a:t>
            </a:r>
            <a:r>
              <a:rPr lang="en-US" sz="2800" dirty="0" smtClean="0"/>
              <a:t>survey experiments to test this… </a:t>
            </a:r>
            <a:endParaRPr 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38200" y="2362200"/>
            <a:ext cx="3048000" cy="2862322"/>
          </a:xfrm>
          <a:prstGeom prst="rect">
            <a:avLst/>
          </a:prstGeom>
          <a:noFill/>
        </p:spPr>
        <p:txBody>
          <a:bodyPr wrap="square" rtlCol="0">
            <a:spAutoFit/>
          </a:bodyPr>
          <a:lstStyle/>
          <a:p>
            <a:r>
              <a:rPr lang="en-US" sz="3600" b="1" dirty="0" smtClean="0">
                <a:ln>
                  <a:solidFill>
                    <a:schemeClr val="bg2"/>
                  </a:solidFill>
                </a:ln>
                <a:solidFill>
                  <a:schemeClr val="accent1">
                    <a:lumMod val="60000"/>
                    <a:lumOff val="40000"/>
                  </a:schemeClr>
                </a:solidFill>
              </a:rPr>
              <a:t>3.7%</a:t>
            </a:r>
            <a:r>
              <a:rPr lang="en-US" sz="2400" dirty="0" smtClean="0"/>
              <a:t> of respondents were identified as multiracial when asked to “select one or more races” (with a separate question measuring Hispanic ethnicity).</a:t>
            </a:r>
            <a:endParaRPr lang="en-US" sz="2400" dirty="0"/>
          </a:p>
        </p:txBody>
      </p:sp>
      <p:sp>
        <p:nvSpPr>
          <p:cNvPr id="7" name="TextBox 6"/>
          <p:cNvSpPr txBox="1"/>
          <p:nvPr/>
        </p:nvSpPr>
        <p:spPr>
          <a:xfrm>
            <a:off x="5562600" y="2362200"/>
            <a:ext cx="3124200" cy="3231654"/>
          </a:xfrm>
          <a:prstGeom prst="rect">
            <a:avLst/>
          </a:prstGeom>
          <a:noFill/>
        </p:spPr>
        <p:txBody>
          <a:bodyPr wrap="square" rtlCol="0">
            <a:spAutoFit/>
          </a:bodyPr>
          <a:lstStyle/>
          <a:p>
            <a:r>
              <a:rPr lang="en-US" sz="3600" b="1" dirty="0" smtClean="0">
                <a:ln>
                  <a:solidFill>
                    <a:schemeClr val="bg2"/>
                  </a:solidFill>
                </a:ln>
                <a:solidFill>
                  <a:schemeClr val="accent6">
                    <a:lumMod val="75000"/>
                  </a:schemeClr>
                </a:solidFill>
              </a:rPr>
              <a:t>16.6%</a:t>
            </a:r>
            <a:r>
              <a:rPr lang="en-US" sz="2400" dirty="0" smtClean="0"/>
              <a:t> of respondents said they were of two or more races OR one or more of their parents or grandparents were of  “some other race or origin” than their own.</a:t>
            </a:r>
            <a:endParaRPr lang="en-US" sz="2400" dirty="0"/>
          </a:p>
        </p:txBody>
      </p:sp>
      <p:sp>
        <p:nvSpPr>
          <p:cNvPr id="8" name="TextBox 7"/>
          <p:cNvSpPr txBox="1"/>
          <p:nvPr/>
        </p:nvSpPr>
        <p:spPr>
          <a:xfrm>
            <a:off x="762000" y="533400"/>
            <a:ext cx="7467600" cy="1200329"/>
          </a:xfrm>
          <a:prstGeom prst="rect">
            <a:avLst/>
          </a:prstGeom>
          <a:noFill/>
        </p:spPr>
        <p:txBody>
          <a:bodyPr wrap="square" rtlCol="0">
            <a:spAutoFit/>
          </a:bodyPr>
          <a:lstStyle/>
          <a:p>
            <a:r>
              <a:rPr lang="en-US" sz="3600" i="1" dirty="0" smtClean="0"/>
              <a:t>How</a:t>
            </a:r>
            <a:r>
              <a:rPr lang="en-US" sz="3600" dirty="0" smtClean="0"/>
              <a:t> the question is asked makes a difference.</a:t>
            </a:r>
            <a:endParaRPr lang="en-US" sz="3600" dirty="0"/>
          </a:p>
        </p:txBody>
      </p:sp>
      <p:sp>
        <p:nvSpPr>
          <p:cNvPr id="10" name="Rectangle 9"/>
          <p:cNvSpPr/>
          <p:nvPr/>
        </p:nvSpPr>
        <p:spPr>
          <a:xfrm>
            <a:off x="4195751" y="3429000"/>
            <a:ext cx="986167" cy="769441"/>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4400" b="1"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but</a:t>
            </a:r>
            <a:endParaRPr lang="en-US" sz="4400" b="1"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iterate type="lt">
                                    <p:tmPct val="10000"/>
                                  </p:iterate>
                                  <p:childTnLst>
                                    <p:set>
                                      <p:cBhvr>
                                        <p:cTn id="11" dur="1" fill="hold">
                                          <p:stCondLst>
                                            <p:cond delay="0"/>
                                          </p:stCondLst>
                                        </p:cTn>
                                        <p:tgtEl>
                                          <p:spTgt spid="10"/>
                                        </p:tgtEl>
                                        <p:attrNameLst>
                                          <p:attrName>style.visibility</p:attrName>
                                        </p:attrNameLst>
                                      </p:cBhvr>
                                      <p:to>
                                        <p:strVal val="visible"/>
                                      </p:to>
                                    </p:set>
                                    <p:animEffect transition="in" filter="fade">
                                      <p:cBhvr>
                                        <p:cTn id="12" dur="2000"/>
                                        <p:tgtEl>
                                          <p:spTgt spid="10"/>
                                        </p:tgtEl>
                                      </p:cBhvr>
                                    </p:animEffect>
                                    <p:anim calcmode="lin" valueType="num">
                                      <p:cBhvr>
                                        <p:cTn id="13" dur="2000" fill="hold"/>
                                        <p:tgtEl>
                                          <p:spTgt spid="10"/>
                                        </p:tgtEl>
                                        <p:attrNameLst>
                                          <p:attrName>ppt_w</p:attrName>
                                        </p:attrNameLst>
                                      </p:cBhvr>
                                      <p:tavLst>
                                        <p:tav tm="0" fmla="#ppt_w*sin(2.5*pi*$)">
                                          <p:val>
                                            <p:fltVal val="0"/>
                                          </p:val>
                                        </p:tav>
                                        <p:tav tm="100000">
                                          <p:val>
                                            <p:fltVal val="1"/>
                                          </p:val>
                                        </p:tav>
                                      </p:tavLst>
                                    </p:anim>
                                    <p:anim calcmode="lin" valueType="num">
                                      <p:cBhvr>
                                        <p:cTn id="14" dur="2000" fill="hold"/>
                                        <p:tgtEl>
                                          <p:spTgt spid="10"/>
                                        </p:tgtEl>
                                        <p:attrNameLst>
                                          <p:attrName>ppt_h</p:attrName>
                                        </p:attrNameLst>
                                      </p:cBhvr>
                                      <p:tavLst>
                                        <p:tav tm="0">
                                          <p:val>
                                            <p:strVal val="#ppt_h"/>
                                          </p:val>
                                        </p:tav>
                                        <p:tav tm="100000">
                                          <p:val>
                                            <p:strVal val="#ppt_h"/>
                                          </p:val>
                                        </p:tav>
                                      </p:tavLst>
                                    </p:anim>
                                  </p:childTnLst>
                                </p:cTn>
                              </p:par>
                            </p:childTnLst>
                          </p:cTn>
                        </p:par>
                        <p:par>
                          <p:cTn id="15" fill="hold">
                            <p:stCondLst>
                              <p:cond delay="2400"/>
                            </p:stCondLst>
                            <p:childTnLst>
                              <p:par>
                                <p:cTn id="16" presetID="10" presetClass="entr" presetSubtype="0" fill="hold" grpId="0" nodeType="after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457200"/>
            <a:ext cx="7620000" cy="584775"/>
          </a:xfrm>
          <a:prstGeom prst="rect">
            <a:avLst/>
          </a:prstGeom>
          <a:noFill/>
        </p:spPr>
        <p:txBody>
          <a:bodyPr wrap="square" rtlCol="0">
            <a:spAutoFit/>
          </a:bodyPr>
          <a:lstStyle/>
          <a:p>
            <a:r>
              <a:rPr lang="en-US" sz="3200" dirty="0" smtClean="0">
                <a:solidFill>
                  <a:schemeClr val="accent1">
                    <a:lumMod val="60000"/>
                    <a:lumOff val="40000"/>
                  </a:schemeClr>
                </a:solidFill>
              </a:rPr>
              <a:t>What did they learn?</a:t>
            </a:r>
            <a:endParaRPr lang="en-US" sz="3200" dirty="0">
              <a:solidFill>
                <a:schemeClr val="accent1">
                  <a:lumMod val="60000"/>
                  <a:lumOff val="40000"/>
                </a:schemeClr>
              </a:solidFill>
            </a:endParaRPr>
          </a:p>
        </p:txBody>
      </p:sp>
      <p:sp>
        <p:nvSpPr>
          <p:cNvPr id="3" name="TextBox 2"/>
          <p:cNvSpPr txBox="1"/>
          <p:nvPr/>
        </p:nvSpPr>
        <p:spPr>
          <a:xfrm>
            <a:off x="762000" y="1143000"/>
            <a:ext cx="7772400" cy="4708981"/>
          </a:xfrm>
          <a:prstGeom prst="rect">
            <a:avLst/>
          </a:prstGeom>
          <a:noFill/>
        </p:spPr>
        <p:txBody>
          <a:bodyPr wrap="square" rtlCol="0">
            <a:spAutoFit/>
          </a:bodyPr>
          <a:lstStyle/>
          <a:p>
            <a:pPr>
              <a:spcBef>
                <a:spcPts val="1200"/>
              </a:spcBef>
              <a:buFont typeface="Arial" pitchFamily="34" charset="0"/>
              <a:buChar char="•"/>
            </a:pPr>
            <a:r>
              <a:rPr lang="en-US" sz="2800" dirty="0" smtClean="0"/>
              <a:t> Many Americans </a:t>
            </a:r>
            <a:r>
              <a:rPr lang="en-US" sz="2800" dirty="0" smtClean="0">
                <a:solidFill>
                  <a:schemeClr val="accent1">
                    <a:lumMod val="40000"/>
                    <a:lumOff val="60000"/>
                  </a:schemeClr>
                </a:solidFill>
              </a:rPr>
              <a:t>do not separate their race from their ethnic origin</a:t>
            </a:r>
            <a:r>
              <a:rPr lang="en-US" sz="2800" dirty="0" smtClean="0"/>
              <a:t> in the same way that researchers often do.  </a:t>
            </a:r>
          </a:p>
          <a:p>
            <a:pPr>
              <a:spcBef>
                <a:spcPts val="1200"/>
              </a:spcBef>
              <a:buFont typeface="Arial" pitchFamily="34" charset="0"/>
              <a:buChar char="•"/>
            </a:pPr>
            <a:r>
              <a:rPr lang="en-US" sz="2800" dirty="0"/>
              <a:t> </a:t>
            </a:r>
            <a:r>
              <a:rPr lang="en-US" sz="2800" dirty="0" smtClean="0"/>
              <a:t>More people reported two or more races when provided with a </a:t>
            </a:r>
            <a:r>
              <a:rPr lang="en-US" sz="2800" dirty="0" smtClean="0">
                <a:solidFill>
                  <a:schemeClr val="accent1">
                    <a:lumMod val="40000"/>
                    <a:lumOff val="60000"/>
                  </a:schemeClr>
                </a:solidFill>
              </a:rPr>
              <a:t>more extensive list of race categories</a:t>
            </a:r>
            <a:r>
              <a:rPr lang="en-US" sz="2800" dirty="0" smtClean="0"/>
              <a:t>.</a:t>
            </a:r>
          </a:p>
          <a:p>
            <a:pPr>
              <a:spcBef>
                <a:spcPts val="1200"/>
              </a:spcBef>
              <a:buFont typeface="Arial" pitchFamily="34" charset="0"/>
              <a:buChar char="•"/>
            </a:pPr>
            <a:r>
              <a:rPr lang="en-US" sz="2800" dirty="0"/>
              <a:t> </a:t>
            </a:r>
            <a:r>
              <a:rPr lang="en-US" sz="2800" dirty="0" smtClean="0"/>
              <a:t>Many people who did not self-identify as multiracial did report  in a follow-up question that they have </a:t>
            </a:r>
            <a:r>
              <a:rPr lang="en-US" sz="2800" dirty="0" smtClean="0">
                <a:solidFill>
                  <a:schemeClr val="accent1">
                    <a:lumMod val="60000"/>
                    <a:lumOff val="40000"/>
                  </a:schemeClr>
                </a:solidFill>
              </a:rPr>
              <a:t>parents or grandparents </a:t>
            </a:r>
            <a:r>
              <a:rPr lang="en-US" sz="2800" dirty="0" smtClean="0"/>
              <a:t>who were of a different “race or origin.”</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67000" y="3657600"/>
            <a:ext cx="5867400" cy="2246769"/>
          </a:xfrm>
          <a:prstGeom prst="rect">
            <a:avLst/>
          </a:prstGeom>
          <a:noFill/>
        </p:spPr>
        <p:txBody>
          <a:bodyPr wrap="square" rtlCol="0">
            <a:spAutoFit/>
          </a:bodyPr>
          <a:lstStyle/>
          <a:p>
            <a:pPr>
              <a:spcBef>
                <a:spcPts val="1200"/>
              </a:spcBef>
            </a:pPr>
            <a:r>
              <a:rPr lang="en-US" sz="2800" dirty="0" smtClean="0"/>
              <a:t> About </a:t>
            </a:r>
            <a:r>
              <a:rPr lang="en-US" sz="2800" dirty="0"/>
              <a:t>a quarter of </a:t>
            </a:r>
            <a:r>
              <a:rPr lang="en-US" sz="2800" dirty="0" smtClean="0"/>
              <a:t>the people who chose “two or more races” in the race identification question also reported that they do </a:t>
            </a:r>
            <a:r>
              <a:rPr lang="en-US" sz="2800" i="1" dirty="0" smtClean="0">
                <a:solidFill>
                  <a:schemeClr val="accent1">
                    <a:lumMod val="60000"/>
                    <a:lumOff val="40000"/>
                  </a:schemeClr>
                </a:solidFill>
              </a:rPr>
              <a:t>not</a:t>
            </a:r>
            <a:r>
              <a:rPr lang="en-US" sz="2800" dirty="0" smtClean="0"/>
              <a:t> </a:t>
            </a:r>
            <a:r>
              <a:rPr lang="en-US" sz="2800" dirty="0"/>
              <a:t>consider themselves mixed race</a:t>
            </a:r>
            <a:r>
              <a:rPr lang="en-US" sz="2800" dirty="0" smtClean="0"/>
              <a:t>. </a:t>
            </a:r>
          </a:p>
        </p:txBody>
      </p:sp>
      <p:sp>
        <p:nvSpPr>
          <p:cNvPr id="3" name="TextBox 2"/>
          <p:cNvSpPr txBox="1"/>
          <p:nvPr/>
        </p:nvSpPr>
        <p:spPr>
          <a:xfrm>
            <a:off x="609600" y="2514600"/>
            <a:ext cx="7315200" cy="830997"/>
          </a:xfrm>
          <a:prstGeom prst="rect">
            <a:avLst/>
          </a:prstGeom>
          <a:noFill/>
        </p:spPr>
        <p:txBody>
          <a:bodyPr wrap="square" rtlCol="0">
            <a:spAutoFit/>
          </a:bodyPr>
          <a:lstStyle/>
          <a:p>
            <a:r>
              <a:rPr lang="en-US" sz="2400" i="1" dirty="0" smtClean="0">
                <a:solidFill>
                  <a:schemeClr val="accent1">
                    <a:lumMod val="60000"/>
                    <a:lumOff val="40000"/>
                  </a:schemeClr>
                </a:solidFill>
              </a:rPr>
              <a:t>Q.  Do you consider yourself to be mixed race; that is, belonging to more than one racial group?  </a:t>
            </a:r>
            <a:endParaRPr lang="en-US" sz="2400" i="1" dirty="0">
              <a:solidFill>
                <a:schemeClr val="accent1">
                  <a:lumMod val="60000"/>
                  <a:lumOff val="40000"/>
                </a:schemeClr>
              </a:solidFill>
            </a:endParaRPr>
          </a:p>
        </p:txBody>
      </p:sp>
      <p:sp>
        <p:nvSpPr>
          <p:cNvPr id="5" name="Rectangle 4"/>
          <p:cNvSpPr/>
          <p:nvPr/>
        </p:nvSpPr>
        <p:spPr>
          <a:xfrm>
            <a:off x="762000" y="4267200"/>
            <a:ext cx="1600200" cy="1015663"/>
          </a:xfrm>
          <a:prstGeom prst="rect">
            <a:avLst/>
          </a:prstGeom>
          <a:noFill/>
        </p:spPr>
        <p:txBody>
          <a:bodyPr wrap="square" lIns="91440" tIns="45720" rIns="91440" bIns="45720">
            <a:spAutoFit/>
          </a:bodyPr>
          <a:lstStyle/>
          <a:p>
            <a:pPr algn="ctr"/>
            <a:r>
              <a:rPr lang="en-US" sz="6000" b="1" cap="all" dirty="0" smtClean="0">
                <a:ln w="9000" cmpd="sng">
                  <a:solidFill>
                    <a:schemeClr val="accent4">
                      <a:shade val="50000"/>
                      <a:satMod val="120000"/>
                    </a:schemeClr>
                  </a:solidFill>
                  <a:prstDash val="solid"/>
                </a:ln>
                <a:solidFill>
                  <a:schemeClr val="accent1">
                    <a:lumMod val="60000"/>
                    <a:lumOff val="40000"/>
                  </a:schemeClr>
                </a:solidFill>
                <a:effectLst>
                  <a:reflection blurRad="6350" stA="55000" endA="50" endPos="85000" dir="5400000" sy="-100000" algn="bl" rotWithShape="0"/>
                </a:effectLst>
              </a:rPr>
              <a:t>25%</a:t>
            </a:r>
            <a:endParaRPr lang="en-US" sz="6000" b="1" cap="all" dirty="0">
              <a:ln w="9000" cmpd="sng">
                <a:solidFill>
                  <a:schemeClr val="accent4">
                    <a:shade val="50000"/>
                    <a:satMod val="120000"/>
                  </a:schemeClr>
                </a:solidFill>
                <a:prstDash val="solid"/>
              </a:ln>
              <a:solidFill>
                <a:schemeClr val="accent1">
                  <a:lumMod val="60000"/>
                  <a:lumOff val="40000"/>
                </a:schemeClr>
              </a:solidFill>
              <a:effectLst>
                <a:reflection blurRad="6350" stA="55000" endA="50" endPos="85000" dir="5400000" sy="-100000" algn="bl" rotWithShape="0"/>
              </a:effectLst>
            </a:endParaRPr>
          </a:p>
        </p:txBody>
      </p:sp>
      <p:sp>
        <p:nvSpPr>
          <p:cNvPr id="6" name="TextBox 5"/>
          <p:cNvSpPr txBox="1"/>
          <p:nvPr/>
        </p:nvSpPr>
        <p:spPr>
          <a:xfrm>
            <a:off x="609600" y="457200"/>
            <a:ext cx="7848600" cy="1384995"/>
          </a:xfrm>
          <a:prstGeom prst="rect">
            <a:avLst/>
          </a:prstGeom>
          <a:noFill/>
        </p:spPr>
        <p:txBody>
          <a:bodyPr wrap="square" rtlCol="0">
            <a:spAutoFit/>
          </a:bodyPr>
          <a:lstStyle/>
          <a:p>
            <a:r>
              <a:rPr lang="en-US" sz="2800" dirty="0" smtClean="0"/>
              <a:t>The “attitudinal question” revealed that not everyone who is of more than one race identifies as being multiracial.</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par>
                          <p:cTn id="8" fill="hold">
                            <p:stCondLst>
                              <p:cond delay="2000"/>
                            </p:stCondLst>
                            <p:childTnLst>
                              <p:par>
                                <p:cTn id="9" presetID="45" presetClass="entr" presetSubtype="0" fill="hold" grpId="0" nodeType="afterEffect">
                                  <p:stCondLst>
                                    <p:cond delay="0"/>
                                  </p:stCondLst>
                                  <p:iterate type="lt">
                                    <p:tmPct val="10000"/>
                                  </p:iterate>
                                  <p:childTnLst>
                                    <p:set>
                                      <p:cBhvr>
                                        <p:cTn id="10" dur="1" fill="hold">
                                          <p:stCondLst>
                                            <p:cond delay="0"/>
                                          </p:stCondLst>
                                        </p:cTn>
                                        <p:tgtEl>
                                          <p:spTgt spid="5"/>
                                        </p:tgtEl>
                                        <p:attrNameLst>
                                          <p:attrName>style.visibility</p:attrName>
                                        </p:attrNameLst>
                                      </p:cBhvr>
                                      <p:to>
                                        <p:strVal val="visible"/>
                                      </p:to>
                                    </p:set>
                                    <p:animEffect transition="in" filter="fade">
                                      <p:cBhvr>
                                        <p:cTn id="11" dur="2000"/>
                                        <p:tgtEl>
                                          <p:spTgt spid="5"/>
                                        </p:tgtEl>
                                      </p:cBhvr>
                                    </p:animEffect>
                                    <p:anim calcmode="lin" valueType="num">
                                      <p:cBhvr>
                                        <p:cTn id="12" dur="2000" fill="hold"/>
                                        <p:tgtEl>
                                          <p:spTgt spid="5"/>
                                        </p:tgtEl>
                                        <p:attrNameLst>
                                          <p:attrName>ppt_w</p:attrName>
                                        </p:attrNameLst>
                                      </p:cBhvr>
                                      <p:tavLst>
                                        <p:tav tm="0" fmla="#ppt_w*sin(2.5*pi*$)">
                                          <p:val>
                                            <p:fltVal val="0"/>
                                          </p:val>
                                        </p:tav>
                                        <p:tav tm="100000">
                                          <p:val>
                                            <p:fltVal val="1"/>
                                          </p:val>
                                        </p:tav>
                                      </p:tavLst>
                                    </p:anim>
                                    <p:anim calcmode="lin" valueType="num">
                                      <p:cBhvr>
                                        <p:cTn id="13" dur="2000" fill="hold"/>
                                        <p:tgtEl>
                                          <p:spTgt spid="5"/>
                                        </p:tgtEl>
                                        <p:attrNameLst>
                                          <p:attrName>ppt_h</p:attrName>
                                        </p:attrNameLst>
                                      </p:cBhvr>
                                      <p:tavLst>
                                        <p:tav tm="0">
                                          <p:val>
                                            <p:strVal val="#ppt_h"/>
                                          </p:val>
                                        </p:tav>
                                        <p:tav tm="100000">
                                          <p:val>
                                            <p:strVal val="#ppt_h"/>
                                          </p:val>
                                        </p:tav>
                                      </p:tavLst>
                                    </p:anim>
                                  </p:childTnLst>
                                </p:cTn>
                              </p:par>
                            </p:childTnLst>
                          </p:cTn>
                        </p:par>
                        <p:par>
                          <p:cTn id="14" fill="hold">
                            <p:stCondLst>
                              <p:cond delay="4400"/>
                            </p:stCondLst>
                            <p:childTnLst>
                              <p:par>
                                <p:cTn id="15" presetID="10" presetClass="entr" presetSubtype="0"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228600" y="228600"/>
          <a:ext cx="5410200" cy="64008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5715000" y="1066800"/>
            <a:ext cx="2971800" cy="3539430"/>
          </a:xfrm>
          <a:prstGeom prst="rect">
            <a:avLst/>
          </a:prstGeom>
          <a:noFill/>
        </p:spPr>
        <p:txBody>
          <a:bodyPr wrap="square" rtlCol="0">
            <a:spAutoFit/>
          </a:bodyPr>
          <a:lstStyle/>
          <a:p>
            <a:pPr algn="ctr"/>
            <a:r>
              <a:rPr lang="en-US" sz="2800" dirty="0" smtClean="0"/>
              <a:t>According to the U.S. Census Bureau, the number of multiracial people in the United States will </a:t>
            </a:r>
            <a:r>
              <a:rPr lang="en-US" sz="2800" dirty="0" smtClean="0">
                <a:solidFill>
                  <a:schemeClr val="accent2">
                    <a:lumMod val="60000"/>
                    <a:lumOff val="40000"/>
                  </a:schemeClr>
                </a:solidFill>
              </a:rPr>
              <a:t>nearly triple</a:t>
            </a:r>
            <a:r>
              <a:rPr lang="en-US" sz="2800" dirty="0" smtClean="0"/>
              <a:t> by 2060.</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fade">
                                      <p:cBhvr>
                                        <p:cTn id="7" dur="2000"/>
                                        <p:tgtEl>
                                          <p:spTgt spid="4">
                                            <p:graphicEl>
                                              <a:chart seriesIdx="-3" categoryIdx="-3" bldStep="gridLegend"/>
                                            </p:graphicEl>
                                          </p:spTgt>
                                        </p:tgtEl>
                                      </p:cBhvr>
                                    </p:animEffect>
                                  </p:childTnLst>
                                </p:cTn>
                              </p:par>
                            </p:childTnLst>
                          </p:cTn>
                        </p:par>
                        <p:par>
                          <p:cTn id="8" fill="hold">
                            <p:stCondLst>
                              <p:cond delay="2000"/>
                            </p:stCondLst>
                            <p:childTnLst>
                              <p:par>
                                <p:cTn id="9" presetID="22" presetClass="entr" presetSubtype="4" fill="hold" grpId="0" nodeType="afterEffect">
                                  <p:stCondLst>
                                    <p:cond delay="0"/>
                                  </p:stCondLst>
                                  <p:childTnLst>
                                    <p:set>
                                      <p:cBhvr>
                                        <p:cTn id="10" dur="1" fill="hold">
                                          <p:stCondLst>
                                            <p:cond delay="0"/>
                                          </p:stCondLst>
                                        </p:cTn>
                                        <p:tgtEl>
                                          <p:spTgt spid="4">
                                            <p:graphicEl>
                                              <a:chart seriesIdx="0" categoryIdx="-4" bldStep="series"/>
                                            </p:graphicEl>
                                          </p:spTgt>
                                        </p:tgtEl>
                                        <p:attrNameLst>
                                          <p:attrName>style.visibility</p:attrName>
                                        </p:attrNameLst>
                                      </p:cBhvr>
                                      <p:to>
                                        <p:strVal val="visible"/>
                                      </p:to>
                                    </p:set>
                                    <p:animEffect transition="in" filter="wipe(down)">
                                      <p:cBhvr>
                                        <p:cTn id="11" dur="1000"/>
                                        <p:tgtEl>
                                          <p:spTgt spid="4">
                                            <p:graphicEl>
                                              <a:chart seriesIdx="0" categoryIdx="-4" bldStep="series"/>
                                            </p:graphicEl>
                                          </p:spTgt>
                                        </p:tgtEl>
                                      </p:cBhvr>
                                    </p:animEffect>
                                  </p:childTnLst>
                                </p:cTn>
                              </p:par>
                            </p:childTnLst>
                          </p:cTn>
                        </p:par>
                        <p:par>
                          <p:cTn id="12" fill="hold">
                            <p:stCondLst>
                              <p:cond delay="3000"/>
                            </p:stCondLst>
                            <p:childTnLst>
                              <p:par>
                                <p:cTn id="13" presetID="22" presetClass="entr" presetSubtype="4" fill="hold" grpId="0" nodeType="afterEffect">
                                  <p:stCondLst>
                                    <p:cond delay="0"/>
                                  </p:stCondLst>
                                  <p:childTnLst>
                                    <p:set>
                                      <p:cBhvr>
                                        <p:cTn id="14" dur="1" fill="hold">
                                          <p:stCondLst>
                                            <p:cond delay="0"/>
                                          </p:stCondLst>
                                        </p:cTn>
                                        <p:tgtEl>
                                          <p:spTgt spid="4">
                                            <p:graphicEl>
                                              <a:chart seriesIdx="1" categoryIdx="-4" bldStep="series"/>
                                            </p:graphicEl>
                                          </p:spTgt>
                                        </p:tgtEl>
                                        <p:attrNameLst>
                                          <p:attrName>style.visibility</p:attrName>
                                        </p:attrNameLst>
                                      </p:cBhvr>
                                      <p:to>
                                        <p:strVal val="visible"/>
                                      </p:to>
                                    </p:set>
                                    <p:animEffect transition="in" filter="wipe(down)">
                                      <p:cBhvr>
                                        <p:cTn id="15" dur="1000"/>
                                        <p:tgtEl>
                                          <p:spTgt spid="4">
                                            <p:graphicEl>
                                              <a:chart seriesIdx="1"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Chart bld="series"/>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0" y="914400"/>
            <a:ext cx="4343400" cy="584775"/>
          </a:xfrm>
          <a:prstGeom prst="rect">
            <a:avLst/>
          </a:prstGeom>
          <a:noFill/>
        </p:spPr>
        <p:txBody>
          <a:bodyPr wrap="square" rtlCol="0">
            <a:spAutoFit/>
          </a:bodyPr>
          <a:lstStyle/>
          <a:p>
            <a:r>
              <a:rPr lang="en-US" sz="3200" dirty="0" smtClean="0">
                <a:solidFill>
                  <a:srgbClr val="92D050"/>
                </a:solidFill>
              </a:rPr>
              <a:t>Discussion Questions</a:t>
            </a:r>
            <a:endParaRPr lang="en-US" sz="3200" dirty="0">
              <a:solidFill>
                <a:srgbClr val="92D050"/>
              </a:solidFill>
            </a:endParaRPr>
          </a:p>
        </p:txBody>
      </p:sp>
      <p:sp>
        <p:nvSpPr>
          <p:cNvPr id="3" name="TextBox 2"/>
          <p:cNvSpPr txBox="1"/>
          <p:nvPr/>
        </p:nvSpPr>
        <p:spPr>
          <a:xfrm>
            <a:off x="1295400" y="1905000"/>
            <a:ext cx="7086600" cy="3108543"/>
          </a:xfrm>
          <a:prstGeom prst="rect">
            <a:avLst/>
          </a:prstGeom>
          <a:noFill/>
        </p:spPr>
        <p:txBody>
          <a:bodyPr wrap="square" rtlCol="0">
            <a:spAutoFit/>
          </a:bodyPr>
          <a:lstStyle/>
          <a:p>
            <a:r>
              <a:rPr lang="en-US" sz="2800" dirty="0" smtClean="0"/>
              <a:t>How do you define yourself in racial terms? Do you consider yourself to be “multiracial?” Explain.</a:t>
            </a:r>
          </a:p>
          <a:p>
            <a:r>
              <a:rPr lang="en-US" sz="2800" dirty="0" smtClean="0"/>
              <a:t> </a:t>
            </a:r>
          </a:p>
          <a:p>
            <a:r>
              <a:rPr lang="en-US" sz="2800" dirty="0" smtClean="0"/>
              <a:t>Do you think it is important to know the size of the multiracial population? Why or why not?</a:t>
            </a:r>
          </a:p>
          <a:p>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508</TotalTime>
  <Words>1011</Words>
  <Application>Microsoft Office PowerPoint</Application>
  <PresentationFormat>On-screen Show (4:3)</PresentationFormat>
  <Paragraphs>64</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Defining Multiracial: It’s Complicated</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Defining “Multiracial”</dc:title>
  <dc:creator>Kimberlee</dc:creator>
  <cp:lastModifiedBy>Kimberlee</cp:lastModifiedBy>
  <cp:revision>17</cp:revision>
  <dcterms:created xsi:type="dcterms:W3CDTF">2015-12-20T16:18:02Z</dcterms:created>
  <dcterms:modified xsi:type="dcterms:W3CDTF">2016-01-27T18:58:51Z</dcterms:modified>
</cp:coreProperties>
</file>