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2F828"/>
    <a:srgbClr val="558ED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644" autoAdjust="0"/>
  </p:normalViewPr>
  <p:slideViewPr>
    <p:cSldViewPr>
      <p:cViewPr varScale="1">
        <p:scale>
          <a:sx n="60" d="100"/>
          <a:sy n="60" d="100"/>
        </p:scale>
        <p:origin x="-8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lineChart>
        <c:grouping val="standard"/>
        <c:ser>
          <c:idx val="0"/>
          <c:order val="0"/>
          <c:tx>
            <c:strRef>
              <c:f>Sheet1!$A$2</c:f>
              <c:strCache>
                <c:ptCount val="1"/>
                <c:pt idx="0">
                  <c:v>Population</c:v>
                </c:pt>
              </c:strCache>
            </c:strRef>
          </c:tx>
          <c:spPr>
            <a:ln w="47625">
              <a:solidFill>
                <a:srgbClr val="32F828"/>
              </a:solidFill>
            </a:ln>
          </c:spPr>
          <c:marker>
            <c:symbol val="circle"/>
            <c:size val="9"/>
          </c:marker>
          <c:cat>
            <c:strRef>
              <c:f>Sheet1!$B$1:$F$1</c:f>
              <c:strCache>
                <c:ptCount val="5"/>
                <c:pt idx="0">
                  <c:v>Oregon 
(1994)</c:v>
                </c:pt>
                <c:pt idx="1">
                  <c:v>+ Washington (2008)</c:v>
                </c:pt>
                <c:pt idx="2">
                  <c:v>+ Montana (2009)</c:v>
                </c:pt>
                <c:pt idx="3">
                  <c:v>+ Vermont (2013)</c:v>
                </c:pt>
                <c:pt idx="4">
                  <c:v>+ California (2015)</c:v>
                </c:pt>
              </c:strCache>
            </c:strRef>
          </c:cat>
          <c:val>
            <c:numRef>
              <c:f>Sheet1!$B$2:$F$2</c:f>
              <c:numCache>
                <c:formatCode>_(* #,##0_);_(* \(#,##0\);_(* "-"??_);_(@_)</c:formatCode>
                <c:ptCount val="5"/>
                <c:pt idx="0">
                  <c:v>4028977</c:v>
                </c:pt>
                <c:pt idx="1">
                  <c:v>11199328</c:v>
                </c:pt>
                <c:pt idx="2">
                  <c:v>12232277</c:v>
                </c:pt>
                <c:pt idx="3">
                  <c:v>12858319</c:v>
                </c:pt>
                <c:pt idx="4">
                  <c:v>52003137</c:v>
                </c:pt>
              </c:numCache>
            </c:numRef>
          </c:val>
        </c:ser>
        <c:marker val="1"/>
        <c:axId val="62513536"/>
        <c:axId val="62516608"/>
      </c:lineChart>
      <c:catAx>
        <c:axId val="62513536"/>
        <c:scaling>
          <c:orientation val="minMax"/>
        </c:scaling>
        <c:axPos val="b"/>
        <c:tickLblPos val="nextTo"/>
        <c:crossAx val="62516608"/>
        <c:crosses val="autoZero"/>
        <c:auto val="1"/>
        <c:lblAlgn val="ctr"/>
        <c:lblOffset val="100"/>
      </c:catAx>
      <c:valAx>
        <c:axId val="62516608"/>
        <c:scaling>
          <c:orientation val="minMax"/>
        </c:scaling>
        <c:axPos val="l"/>
        <c:majorGridlines/>
        <c:numFmt formatCode="#,##0" sourceLinked="0"/>
        <c:tickLblPos val="nextTo"/>
        <c:crossAx val="62513536"/>
        <c:crosses val="autoZero"/>
        <c:crossBetween val="between"/>
        <c:dispUnits>
          <c:builtInUnit val="millions"/>
          <c:dispUnitsLbl>
            <c:layout/>
          </c:dispUnitsLbl>
        </c:dispUnits>
      </c:valAx>
    </c:plotArea>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47"/>
  <c:chart>
    <c:autoTitleDeleted val="1"/>
    <c:plotArea>
      <c:layout/>
      <c:barChart>
        <c:barDir val="col"/>
        <c:grouping val="clustered"/>
        <c:ser>
          <c:idx val="0"/>
          <c:order val="0"/>
          <c:dLbls>
            <c:dLbl>
              <c:idx val="0"/>
              <c:layout/>
              <c:showVal val="1"/>
            </c:dLbl>
            <c:dLbl>
              <c:idx val="1"/>
              <c:layout/>
              <c:showVal val="1"/>
            </c:dLbl>
            <c:delete val="1"/>
            <c:numFmt formatCode="0%" sourceLinked="0"/>
            <c:spPr>
              <a:solidFill>
                <a:schemeClr val="bg1"/>
              </a:solidFill>
            </c:spPr>
            <c:txPr>
              <a:bodyPr/>
              <a:lstStyle/>
              <a:p>
                <a:pPr>
                  <a:defRPr sz="2000" b="1"/>
                </a:pPr>
                <a:endParaRPr lang="en-US"/>
              </a:p>
            </c:txPr>
          </c:dLbls>
          <c:cat>
            <c:strRef>
              <c:f>Sheet1!$B$1:$C$1</c:f>
              <c:strCache>
                <c:ptCount val="2"/>
                <c:pt idx="0">
                  <c:v>Yes</c:v>
                </c:pt>
                <c:pt idx="1">
                  <c:v>No</c:v>
                </c:pt>
              </c:strCache>
            </c:strRef>
          </c:cat>
          <c:val>
            <c:numRef>
              <c:f>Sheet1!$B$21:$C$21</c:f>
              <c:numCache>
                <c:formatCode>General</c:formatCode>
                <c:ptCount val="2"/>
                <c:pt idx="0">
                  <c:v>70</c:v>
                </c:pt>
                <c:pt idx="1">
                  <c:v>27</c:v>
                </c:pt>
              </c:numCache>
            </c:numRef>
          </c:val>
        </c:ser>
        <c:gapWidth val="90"/>
        <c:axId val="98088448"/>
        <c:axId val="98090368"/>
      </c:barChart>
      <c:catAx>
        <c:axId val="98088448"/>
        <c:scaling>
          <c:orientation val="minMax"/>
        </c:scaling>
        <c:axPos val="b"/>
        <c:title>
          <c:tx>
            <c:rich>
              <a:bodyPr/>
              <a:lstStyle/>
              <a:p>
                <a:pPr>
                  <a:defRPr/>
                </a:pPr>
                <a:r>
                  <a:rPr lang="en-US" dirty="0" smtClean="0"/>
                  <a:t>2015</a:t>
                </a:r>
              </a:p>
            </c:rich>
          </c:tx>
          <c:layout/>
        </c:title>
        <c:numFmt formatCode="General" sourceLinked="1"/>
        <c:tickLblPos val="nextTo"/>
        <c:crossAx val="98090368"/>
        <c:crosses val="autoZero"/>
        <c:auto val="1"/>
        <c:lblAlgn val="ctr"/>
        <c:lblOffset val="100"/>
      </c:catAx>
      <c:valAx>
        <c:axId val="98090368"/>
        <c:scaling>
          <c:orientation val="minMax"/>
          <c:min val="20"/>
        </c:scaling>
        <c:axPos val="l"/>
        <c:majorGridlines/>
        <c:title>
          <c:tx>
            <c:rich>
              <a:bodyPr rot="-5400000" vert="horz"/>
              <a:lstStyle/>
              <a:p>
                <a:pPr>
                  <a:defRPr/>
                </a:pPr>
                <a:r>
                  <a:rPr lang="en-US" dirty="0"/>
                  <a:t>Percentage </a:t>
                </a:r>
                <a:r>
                  <a:rPr lang="en-US" dirty="0" smtClean="0"/>
                  <a:t>U.S. Adults Responding </a:t>
                </a:r>
                <a:endParaRPr lang="en-US" dirty="0"/>
              </a:p>
            </c:rich>
          </c:tx>
          <c:layout>
            <c:manualLayout>
              <c:xMode val="edge"/>
              <c:yMode val="edge"/>
              <c:x val="2.1480127484064557E-3"/>
              <c:y val="8.3284339457567844E-2"/>
            </c:manualLayout>
          </c:layout>
        </c:title>
        <c:numFmt formatCode="0%" sourceLinked="0"/>
        <c:tickLblPos val="nextTo"/>
        <c:crossAx val="98088448"/>
        <c:crosses val="autoZero"/>
        <c:crossBetween val="between"/>
        <c:dispUnits>
          <c:builtInUnit val="hundreds"/>
        </c:dispUnits>
      </c:valAx>
      <c:spPr>
        <a:noFill/>
      </c:spPr>
    </c:plotArea>
    <c:plotVisOnly val="1"/>
  </c:chart>
  <c:txPr>
    <a:bodyPr/>
    <a:lstStyle/>
    <a:p>
      <a:pPr>
        <a:defRPr sz="18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B1439A-DA37-4733-BE0A-3E6065AA6C70}" type="datetimeFigureOut">
              <a:rPr lang="en-US" smtClean="0"/>
              <a:pPr/>
              <a:t>1/27/2016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BDF76C-AA7F-4634-B986-911605F2C5B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Sources:</a:t>
            </a:r>
          </a:p>
          <a:p>
            <a:pPr marL="228600" marR="0" indent="-228600" algn="l" defTabSz="914400" rtl="0" eaLnBrk="1" fontAlgn="auto" latinLnBrk="0" hangingPunct="1">
              <a:lnSpc>
                <a:spcPct val="100000"/>
              </a:lnSpc>
              <a:spcBef>
                <a:spcPts val="0"/>
              </a:spcBef>
              <a:spcAft>
                <a:spcPts val="0"/>
              </a:spcAft>
              <a:buClrTx/>
              <a:buSzTx/>
              <a:buFontTx/>
              <a:buAutoNum type="arabicParenBoth"/>
              <a:tabLst/>
              <a:defRPr/>
            </a:pPr>
            <a:r>
              <a:rPr lang="en-US" dirty="0" smtClean="0"/>
              <a:t>The Economist. “</a:t>
            </a:r>
            <a:r>
              <a:rPr lang="en-US" sz="1200" b="0" i="0" kern="1200" dirty="0" smtClean="0">
                <a:solidFill>
                  <a:schemeClr val="tx1"/>
                </a:solidFill>
                <a:latin typeface="+mn-lt"/>
                <a:ea typeface="+mn-ea"/>
                <a:cs typeface="+mn-cs"/>
              </a:rPr>
              <a:t>California’s governor has signed a bill </a:t>
            </a:r>
            <a:r>
              <a:rPr lang="en-US" sz="1200" b="0" i="0" kern="1200" dirty="0" err="1" smtClean="0">
                <a:solidFill>
                  <a:schemeClr val="tx1"/>
                </a:solidFill>
                <a:latin typeface="+mn-lt"/>
                <a:ea typeface="+mn-ea"/>
                <a:cs typeface="+mn-cs"/>
              </a:rPr>
              <a:t>legalising</a:t>
            </a:r>
            <a:r>
              <a:rPr lang="en-US" sz="1200" b="0" i="0" kern="1200" dirty="0" smtClean="0">
                <a:solidFill>
                  <a:schemeClr val="tx1"/>
                </a:solidFill>
                <a:latin typeface="+mn-lt"/>
                <a:ea typeface="+mn-ea"/>
                <a:cs typeface="+mn-cs"/>
              </a:rPr>
              <a:t> doctor-assisted dying.”  October 6,</a:t>
            </a:r>
            <a:r>
              <a:rPr lang="en-US" sz="1200" b="0" i="0" kern="1200" baseline="0" dirty="0" smtClean="0">
                <a:solidFill>
                  <a:schemeClr val="tx1"/>
                </a:solidFill>
                <a:latin typeface="+mn-lt"/>
                <a:ea typeface="+mn-ea"/>
                <a:cs typeface="+mn-cs"/>
              </a:rPr>
              <a:t> 2015. http://www.economist.com/node/21671379</a:t>
            </a:r>
          </a:p>
          <a:p>
            <a:pPr marL="228600" marR="0" indent="-228600" algn="l" defTabSz="914400" rtl="0" eaLnBrk="1" fontAlgn="auto" latinLnBrk="0" hangingPunct="1">
              <a:lnSpc>
                <a:spcPct val="100000"/>
              </a:lnSpc>
              <a:spcBef>
                <a:spcPts val="0"/>
              </a:spcBef>
              <a:spcAft>
                <a:spcPts val="0"/>
              </a:spcAft>
              <a:buClrTx/>
              <a:buSzTx/>
              <a:buFontTx/>
              <a:buAutoNum type="arabicParenBoth"/>
              <a:tabLst/>
              <a:defRPr/>
            </a:pPr>
            <a:r>
              <a:rPr lang="en-US" sz="1200" b="0" i="0" kern="1200" baseline="0" dirty="0" smtClean="0">
                <a:solidFill>
                  <a:schemeClr val="tx1"/>
                </a:solidFill>
                <a:latin typeface="+mn-lt"/>
                <a:ea typeface="+mn-ea"/>
                <a:cs typeface="+mn-cs"/>
              </a:rPr>
              <a:t>Gallup. “</a:t>
            </a:r>
            <a:r>
              <a:rPr lang="en-US" sz="1200" b="0" i="0" kern="1200" dirty="0" smtClean="0">
                <a:solidFill>
                  <a:schemeClr val="tx1"/>
                </a:solidFill>
                <a:latin typeface="+mn-lt"/>
                <a:ea typeface="+mn-ea"/>
                <a:cs typeface="+mn-cs"/>
              </a:rPr>
              <a:t>In U.S., Support Up for Doctor-Assisted Suicide.”  May 27, 2015. http://www.gallup.com/poll/183425/support-doctor-assisted-suicide.aspx</a:t>
            </a:r>
          </a:p>
          <a:p>
            <a:pPr marL="228600" marR="0" indent="-228600" algn="l" defTabSz="914400" rtl="0" eaLnBrk="1" fontAlgn="auto" latinLnBrk="0" hangingPunct="1">
              <a:lnSpc>
                <a:spcPct val="100000"/>
              </a:lnSpc>
              <a:spcBef>
                <a:spcPts val="0"/>
              </a:spcBef>
              <a:spcAft>
                <a:spcPts val="0"/>
              </a:spcAft>
              <a:buClrTx/>
              <a:buSzTx/>
              <a:buFontTx/>
              <a:buAutoNum type="arabicParenBoth"/>
              <a:tabLst/>
              <a:defRPr/>
            </a:pPr>
            <a:r>
              <a:rPr lang="en-US" dirty="0" err="1" smtClean="0"/>
              <a:t>Ollove</a:t>
            </a:r>
            <a:r>
              <a:rPr lang="en-US" dirty="0" smtClean="0"/>
              <a:t>, Michael. “</a:t>
            </a:r>
            <a:r>
              <a:rPr lang="en-US" sz="1200" b="0" i="0" kern="1200" dirty="0" smtClean="0">
                <a:solidFill>
                  <a:schemeClr val="tx1"/>
                </a:solidFill>
                <a:latin typeface="+mn-lt"/>
                <a:ea typeface="+mn-ea"/>
                <a:cs typeface="+mn-cs"/>
              </a:rPr>
              <a:t>More States Consider 'Death With Dignity' Laws</a:t>
            </a:r>
            <a:r>
              <a:rPr lang="en-US" dirty="0" smtClean="0"/>
              <a:t>.” The Pew Charitable Trusts, March</a:t>
            </a:r>
            <a:r>
              <a:rPr lang="en-US" baseline="0" dirty="0" smtClean="0"/>
              <a:t> 9, 2015. </a:t>
            </a:r>
            <a:r>
              <a:rPr lang="en-US" dirty="0" smtClean="0"/>
              <a:t> http://www.pewtrusts.org/en/research-and-analysis/blogs/stateline/2015/3/09/more-states-consider-death-with-dignity-laws</a:t>
            </a:r>
          </a:p>
          <a:p>
            <a:pPr marL="228600" marR="0" indent="-228600" algn="l" defTabSz="914400" rtl="0" eaLnBrk="1" fontAlgn="auto" latinLnBrk="0" hangingPunct="1">
              <a:lnSpc>
                <a:spcPct val="100000"/>
              </a:lnSpc>
              <a:spcBef>
                <a:spcPts val="0"/>
              </a:spcBef>
              <a:spcAft>
                <a:spcPts val="0"/>
              </a:spcAft>
              <a:buClrTx/>
              <a:buSzTx/>
              <a:buFontTx/>
              <a:buAutoNum type="arabicParenBoth"/>
              <a:tabLst/>
              <a:defRPr/>
            </a:pPr>
            <a:r>
              <a:rPr lang="en-US" dirty="0" smtClean="0"/>
              <a:t>U.S. Census Bureau.</a:t>
            </a:r>
            <a:r>
              <a:rPr lang="en-US" baseline="0" dirty="0" smtClean="0"/>
              <a:t> </a:t>
            </a:r>
            <a:r>
              <a:rPr lang="en-US" dirty="0" err="1" smtClean="0"/>
              <a:t>QuickFacts</a:t>
            </a:r>
            <a:r>
              <a:rPr lang="en-US" dirty="0" smtClean="0"/>
              <a:t>. 2015. http://www.census.gov/quickfacts/table/PST045215/06,50,53,41,000</a:t>
            </a:r>
          </a:p>
          <a:p>
            <a:pPr marL="228600" marR="0" indent="-228600" algn="l" defTabSz="914400" rtl="0" eaLnBrk="1" fontAlgn="auto" latinLnBrk="0" hangingPunct="1">
              <a:lnSpc>
                <a:spcPct val="100000"/>
              </a:lnSpc>
              <a:spcBef>
                <a:spcPts val="0"/>
              </a:spcBef>
              <a:spcAft>
                <a:spcPts val="0"/>
              </a:spcAft>
              <a:buClrTx/>
              <a:buSzTx/>
              <a:buFontTx/>
              <a:buAutoNum type="arabicParenBoth"/>
              <a:tabLst/>
              <a:defRPr/>
            </a:pPr>
            <a:endParaRPr lang="en-US" dirty="0" smtClean="0"/>
          </a:p>
          <a:p>
            <a:pPr marL="228600" marR="0" indent="-228600" algn="l" defTabSz="914400" rtl="0" eaLnBrk="1" fontAlgn="auto" latinLnBrk="0" hangingPunct="1">
              <a:lnSpc>
                <a:spcPct val="100000"/>
              </a:lnSpc>
              <a:spcBef>
                <a:spcPts val="0"/>
              </a:spcBef>
              <a:spcAft>
                <a:spcPts val="0"/>
              </a:spcAft>
              <a:buClrTx/>
              <a:buSzTx/>
              <a:buFontTx/>
              <a:buNone/>
              <a:tabLst/>
              <a:defRPr/>
            </a:pPr>
            <a:r>
              <a:rPr lang="en-US" dirty="0" smtClean="0"/>
              <a:t>Image</a:t>
            </a:r>
            <a:r>
              <a:rPr lang="en-US" baseline="0" dirty="0" smtClean="0"/>
              <a:t> from Pearson </a:t>
            </a:r>
            <a:r>
              <a:rPr lang="en-US" baseline="0" smtClean="0"/>
              <a:t>Asset Library</a:t>
            </a:r>
            <a:endParaRPr lang="en-US" dirty="0" smtClean="0"/>
          </a:p>
        </p:txBody>
      </p:sp>
      <p:sp>
        <p:nvSpPr>
          <p:cNvPr id="4" name="Slide Number Placeholder 3"/>
          <p:cNvSpPr>
            <a:spLocks noGrp="1"/>
          </p:cNvSpPr>
          <p:nvPr>
            <p:ph type="sldNum" sz="quarter" idx="10"/>
          </p:nvPr>
        </p:nvSpPr>
        <p:spPr/>
        <p:txBody>
          <a:bodyPr/>
          <a:lstStyle/>
          <a:p>
            <a:fld id="{58BDF76C-AA7F-4634-B986-911605F2C5BC}"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Physician-assisted suicide is an issue of increasing importance, especially as the share of the U.S. population in old age continues to rise. The passage of legislation allowing for physician-assisted suicide is a major advance for this movement and we might well ask (in light of the rapid embrace of same-sex marriage nationwide) if such laws will soon exist across the country.</a:t>
            </a:r>
          </a:p>
          <a:p>
            <a:r>
              <a:rPr lang="en-US" sz="1200" kern="1200" dirty="0" smtClean="0">
                <a:solidFill>
                  <a:schemeClr val="tx1"/>
                </a:solidFill>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58BDF76C-AA7F-4634-B986-911605F2C5BC}"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Here is a brief history of states enacting physician-assisted dying laws. As of 2015, with California enacting such a law, more than 50 million people in the United States (one-in-six) lives in a state permitting physician-assisted dying.</a:t>
            </a:r>
            <a:endParaRPr lang="en-US" sz="1200" i="1"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58BDF76C-AA7F-4634-B986-911605F2C5BC}"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latin typeface="+mn-lt"/>
                <a:ea typeface="+mn-ea"/>
                <a:cs typeface="+mn-cs"/>
              </a:rPr>
              <a:t>By the end of 2015, similar bills had been introduced in the legislatures of sixteen additional states.</a:t>
            </a:r>
          </a:p>
        </p:txBody>
      </p:sp>
      <p:sp>
        <p:nvSpPr>
          <p:cNvPr id="4" name="Slide Number Placeholder 3"/>
          <p:cNvSpPr>
            <a:spLocks noGrp="1"/>
          </p:cNvSpPr>
          <p:nvPr>
            <p:ph type="sldNum" sz="quarter" idx="10"/>
          </p:nvPr>
        </p:nvSpPr>
        <p:spPr/>
        <p:txBody>
          <a:bodyPr/>
          <a:lstStyle/>
          <a:p>
            <a:fld id="{58BDF76C-AA7F-4634-B986-911605F2C5B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latin typeface="+mn-lt"/>
                <a:ea typeface="+mn-ea"/>
                <a:cs typeface="+mn-cs"/>
              </a:rPr>
              <a:t>Survey research confirms that a majority of U.S. adults support physician-assisted dying.  </a:t>
            </a:r>
            <a:r>
              <a:rPr lang="en-US" i="1" dirty="0" smtClean="0"/>
              <a:t>The results in other high-income countries are similar.</a:t>
            </a:r>
            <a:r>
              <a:rPr lang="en-US" i="1" baseline="0" dirty="0" smtClean="0"/>
              <a:t>  In a 2015 poll by </a:t>
            </a:r>
            <a:r>
              <a:rPr lang="en-US" i="0" baseline="0" dirty="0" smtClean="0"/>
              <a:t>The Economist </a:t>
            </a:r>
            <a:r>
              <a:rPr lang="en-US" i="1" baseline="0" dirty="0" smtClean="0"/>
              <a:t>and IPSOS Mori, </a:t>
            </a:r>
            <a:r>
              <a:rPr lang="en-US" sz="1200" b="0" i="1" kern="1200" baseline="0" dirty="0" smtClean="0">
                <a:solidFill>
                  <a:schemeClr val="tx1"/>
                </a:solidFill>
                <a:latin typeface="+mn-lt"/>
                <a:ea typeface="+mn-ea"/>
                <a:cs typeface="+mn-cs"/>
              </a:rPr>
              <a:t>i</a:t>
            </a:r>
            <a:r>
              <a:rPr lang="en-US" sz="1200" b="0" i="1" kern="1200" dirty="0" smtClean="0">
                <a:solidFill>
                  <a:schemeClr val="tx1"/>
                </a:solidFill>
                <a:latin typeface="+mn-lt"/>
                <a:ea typeface="+mn-ea"/>
                <a:cs typeface="+mn-cs"/>
              </a:rPr>
              <a:t>n 13 of 15 countries surveyed, more than half of online adults say that doctor-assisted dying should be legal. The exceptions were</a:t>
            </a:r>
            <a:r>
              <a:rPr lang="en-US" sz="1200" b="0" i="1" kern="1200" baseline="0" dirty="0" smtClean="0">
                <a:solidFill>
                  <a:schemeClr val="tx1"/>
                </a:solidFill>
                <a:latin typeface="+mn-lt"/>
                <a:ea typeface="+mn-ea"/>
                <a:cs typeface="+mn-cs"/>
              </a:rPr>
              <a:t> </a:t>
            </a:r>
            <a:r>
              <a:rPr lang="en-US" sz="1200" b="0" i="1" kern="1200" dirty="0" smtClean="0">
                <a:solidFill>
                  <a:schemeClr val="tx1"/>
                </a:solidFill>
                <a:latin typeface="+mn-lt"/>
                <a:ea typeface="+mn-ea"/>
                <a:cs typeface="+mn-cs"/>
              </a:rPr>
              <a:t>Poland (48% “legal” and 29% not), and Russia, (47% “legal” and 32% not).</a:t>
            </a:r>
          </a:p>
          <a:p>
            <a:endParaRPr lang="en-US" sz="1200" b="0" i="1" kern="1200" dirty="0" smtClean="0">
              <a:solidFill>
                <a:schemeClr val="tx1"/>
              </a:solidFill>
              <a:latin typeface="+mn-lt"/>
              <a:ea typeface="+mn-ea"/>
              <a:cs typeface="+mn-cs"/>
            </a:endParaRPr>
          </a:p>
          <a:p>
            <a:r>
              <a:rPr lang="en-US" sz="1200" b="0" i="1" kern="1200" dirty="0" smtClean="0">
                <a:solidFill>
                  <a:schemeClr val="tx1"/>
                </a:solidFill>
                <a:latin typeface="+mn-lt"/>
                <a:ea typeface="+mn-ea"/>
                <a:cs typeface="+mn-cs"/>
              </a:rPr>
              <a:t>Belgium (86%) has the highest proportion of people saying that doctor-assisted dying should be legal, followed by France (84%) and the Netherlands (81%).  In Great Britain 70% of people say that it should be legal, while 13% say it should not be legal.</a:t>
            </a:r>
          </a:p>
          <a:p>
            <a:endParaRPr lang="en-US" dirty="0"/>
          </a:p>
        </p:txBody>
      </p:sp>
      <p:sp>
        <p:nvSpPr>
          <p:cNvPr id="4" name="Slide Number Placeholder 3"/>
          <p:cNvSpPr>
            <a:spLocks noGrp="1"/>
          </p:cNvSpPr>
          <p:nvPr>
            <p:ph type="sldNum" sz="quarter" idx="10"/>
          </p:nvPr>
        </p:nvSpPr>
        <p:spPr/>
        <p:txBody>
          <a:bodyPr/>
          <a:lstStyle/>
          <a:p>
            <a:fld id="{58BDF76C-AA7F-4634-B986-911605F2C5B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smtClean="0"/>
          </a:p>
          <a:p>
            <a:r>
              <a:rPr lang="en-US" dirty="0" smtClean="0"/>
              <a:t>Photo:  Public domain [https://www.gov.ca.gov/m_about.php]</a:t>
            </a:r>
            <a:endParaRPr lang="en-US" dirty="0"/>
          </a:p>
        </p:txBody>
      </p:sp>
      <p:sp>
        <p:nvSpPr>
          <p:cNvPr id="4" name="Slide Number Placeholder 3"/>
          <p:cNvSpPr>
            <a:spLocks noGrp="1"/>
          </p:cNvSpPr>
          <p:nvPr>
            <p:ph type="sldNum" sz="quarter" idx="10"/>
          </p:nvPr>
        </p:nvSpPr>
        <p:spPr/>
        <p:txBody>
          <a:bodyPr/>
          <a:lstStyle/>
          <a:p>
            <a:fld id="{58BDF76C-AA7F-4634-B986-911605F2C5B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latin typeface="+mn-lt"/>
                <a:ea typeface="+mn-ea"/>
                <a:cs typeface="+mn-cs"/>
              </a:rPr>
              <a:t>Opponents of physician-assisted dying claim that such laws create a “slippery slope” by which people who are depressed may decide to take their own lives with a doctor’s help. Or patients may be aware that expensive end-of-life care can deplete resources that other family members think should remain for heirs. Supporters of these laws respond that there is no substantial evidence that either of these concerns is well founded.</a:t>
            </a:r>
          </a:p>
          <a:p>
            <a:endParaRPr lang="en-US" dirty="0"/>
          </a:p>
        </p:txBody>
      </p:sp>
      <p:sp>
        <p:nvSpPr>
          <p:cNvPr id="4" name="Slide Number Placeholder 3"/>
          <p:cNvSpPr>
            <a:spLocks noGrp="1"/>
          </p:cNvSpPr>
          <p:nvPr>
            <p:ph type="sldNum" sz="quarter" idx="10"/>
          </p:nvPr>
        </p:nvSpPr>
        <p:spPr/>
        <p:txBody>
          <a:bodyPr/>
          <a:lstStyle/>
          <a:p>
            <a:fld id="{58BDF76C-AA7F-4634-B986-911605F2C5BC}"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2068D84-8751-452A-89AC-CE00DE29114A}"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D54006-5B26-4004-A2D3-B0DEF4334CC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068D84-8751-452A-89AC-CE00DE29114A}"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D54006-5B26-4004-A2D3-B0DEF4334CC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068D84-8751-452A-89AC-CE00DE29114A}"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D54006-5B26-4004-A2D3-B0DEF4334CC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068D84-8751-452A-89AC-CE00DE29114A}"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D54006-5B26-4004-A2D3-B0DEF4334CC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068D84-8751-452A-89AC-CE00DE29114A}"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D54006-5B26-4004-A2D3-B0DEF4334CC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2068D84-8751-452A-89AC-CE00DE29114A}"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D54006-5B26-4004-A2D3-B0DEF4334CC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2068D84-8751-452A-89AC-CE00DE29114A}" type="datetimeFigureOut">
              <a:rPr lang="en-US" smtClean="0"/>
              <a:pPr/>
              <a:t>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D54006-5B26-4004-A2D3-B0DEF4334CC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2068D84-8751-452A-89AC-CE00DE29114A}" type="datetimeFigureOut">
              <a:rPr lang="en-US" smtClean="0"/>
              <a:pPr/>
              <a:t>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D54006-5B26-4004-A2D3-B0DEF4334CC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068D84-8751-452A-89AC-CE00DE29114A}" type="datetimeFigureOut">
              <a:rPr lang="en-US" smtClean="0"/>
              <a:pPr/>
              <a:t>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D54006-5B26-4004-A2D3-B0DEF4334CC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068D84-8751-452A-89AC-CE00DE29114A}"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D54006-5B26-4004-A2D3-B0DEF4334CC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068D84-8751-452A-89AC-CE00DE29114A}"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D54006-5B26-4004-A2D3-B0DEF4334CC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068D84-8751-452A-89AC-CE00DE29114A}" type="datetimeFigureOut">
              <a:rPr lang="en-US" smtClean="0"/>
              <a:pPr/>
              <a:t>1/27/2016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D54006-5B26-4004-A2D3-B0DEF4334CC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https://assetlibrary.pearson.com/Website/Download.aspx?DownloadToken=cac80380-af1b-4387-93ce-dfcaf4d6fe5b&amp;Purpose=AssetManager"/>
          <p:cNvPicPr>
            <a:picLocks noChangeAspect="1" noChangeArrowheads="1"/>
          </p:cNvPicPr>
          <p:nvPr/>
        </p:nvPicPr>
        <p:blipFill>
          <a:blip r:embed="rId3" cstate="print">
            <a:clrChange>
              <a:clrFrom>
                <a:srgbClr val="FFFFFF"/>
              </a:clrFrom>
              <a:clrTo>
                <a:srgbClr val="FFFFFF">
                  <a:alpha val="0"/>
                </a:srgbClr>
              </a:clrTo>
            </a:clrChange>
          </a:blip>
          <a:srcRect b="36027"/>
          <a:stretch>
            <a:fillRect/>
          </a:stretch>
        </p:blipFill>
        <p:spPr bwMode="auto">
          <a:xfrm>
            <a:off x="1066800" y="1981199"/>
            <a:ext cx="7122928" cy="2438401"/>
          </a:xfrm>
          <a:prstGeom prst="rect">
            <a:avLst/>
          </a:prstGeom>
          <a:noFill/>
        </p:spPr>
      </p:pic>
      <p:sp>
        <p:nvSpPr>
          <p:cNvPr id="2" name="Title 1"/>
          <p:cNvSpPr>
            <a:spLocks noGrp="1"/>
          </p:cNvSpPr>
          <p:nvPr>
            <p:ph type="ctrTitle"/>
          </p:nvPr>
        </p:nvSpPr>
        <p:spPr>
          <a:xfrm>
            <a:off x="762000" y="685800"/>
            <a:ext cx="7772400" cy="1470025"/>
          </a:xfrm>
        </p:spPr>
        <p:txBody>
          <a:bodyPr>
            <a:normAutofit fontScale="90000"/>
          </a:bodyPr>
          <a:lstStyle/>
          <a:p>
            <a:r>
              <a:rPr lang="en-US" dirty="0" smtClean="0"/>
              <a:t>Physician-assisted Dying:  </a:t>
            </a:r>
            <a:br>
              <a:rPr lang="en-US" dirty="0" smtClean="0"/>
            </a:br>
            <a:r>
              <a:rPr lang="en-US" dirty="0" smtClean="0"/>
              <a:t>Will It Become the Law of the Land?</a:t>
            </a:r>
            <a:r>
              <a:rPr lang="en-US" dirty="0"/>
              <a:t/>
            </a:r>
            <a:br>
              <a:rPr lang="en-US" dirty="0"/>
            </a:br>
            <a:endParaRPr lang="en-US" dirty="0"/>
          </a:p>
        </p:txBody>
      </p:sp>
      <p:sp>
        <p:nvSpPr>
          <p:cNvPr id="4" name="Subtitle 2"/>
          <p:cNvSpPr txBox="1">
            <a:spLocks/>
          </p:cNvSpPr>
          <p:nvPr/>
        </p:nvSpPr>
        <p:spPr>
          <a:xfrm>
            <a:off x="381000" y="457200"/>
            <a:ext cx="8305800" cy="2362200"/>
          </a:xfrm>
          <a:prstGeom prst="rect">
            <a:avLst/>
          </a:prstGeom>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0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5" name="Subtitle 4"/>
          <p:cNvSpPr>
            <a:spLocks noGrp="1"/>
          </p:cNvSpPr>
          <p:nvPr>
            <p:ph type="subTitle" idx="1"/>
          </p:nvPr>
        </p:nvSpPr>
        <p:spPr>
          <a:xfrm>
            <a:off x="1219200" y="4419600"/>
            <a:ext cx="6400800" cy="2057400"/>
          </a:xfrm>
        </p:spPr>
        <p:txBody>
          <a:bodyPr>
            <a:noAutofit/>
          </a:bodyPr>
          <a:lstStyle/>
          <a:p>
            <a:pPr lvl="0">
              <a:defRPr/>
            </a:pPr>
            <a:r>
              <a:rPr lang="en-US" sz="2800" dirty="0" smtClean="0">
                <a:solidFill>
                  <a:srgbClr val="92D050"/>
                </a:solidFill>
              </a:rPr>
              <a:t>Sociology</a:t>
            </a:r>
          </a:p>
          <a:p>
            <a:pPr lvl="0">
              <a:defRPr/>
            </a:pPr>
            <a:r>
              <a:rPr lang="en-US" sz="2000" dirty="0" smtClean="0"/>
              <a:t>Chapter 15: Aging and the Elderly</a:t>
            </a:r>
          </a:p>
          <a:p>
            <a:pPr lvl="0">
              <a:defRPr/>
            </a:pPr>
            <a:endParaRPr lang="en-US" sz="1800" dirty="0" smtClean="0"/>
          </a:p>
          <a:p>
            <a:pPr lvl="0">
              <a:defRPr/>
            </a:pPr>
            <a:r>
              <a:rPr lang="en-US" sz="2800" dirty="0" smtClean="0">
                <a:solidFill>
                  <a:srgbClr val="00B0F0"/>
                </a:solidFill>
              </a:rPr>
              <a:t>Society:  The Basics</a:t>
            </a:r>
          </a:p>
          <a:p>
            <a:pPr lvl="0"/>
            <a:r>
              <a:rPr lang="en-US" sz="2000" dirty="0" smtClean="0"/>
              <a:t>Chapter 3:  Socialization:  From Infancy to Old Age</a:t>
            </a:r>
          </a:p>
          <a:p>
            <a:endParaRPr lang="en-US" sz="3000" dirty="0"/>
          </a:p>
        </p:txBody>
      </p:sp>
      <p:pic>
        <p:nvPicPr>
          <p:cNvPr id="6" name="Picture 5" descr="Sociology-16e-cover.jpg"/>
          <p:cNvPicPr>
            <a:picLocks noChangeAspect="1"/>
          </p:cNvPicPr>
          <p:nvPr/>
        </p:nvPicPr>
        <p:blipFill>
          <a:blip r:embed="rId4" cstate="print"/>
          <a:srcRect t="1603" b="601"/>
          <a:stretch>
            <a:fillRect/>
          </a:stretch>
        </p:blipFill>
        <p:spPr>
          <a:xfrm>
            <a:off x="228600" y="4953000"/>
            <a:ext cx="1118264" cy="14630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Picture 6" descr="Society-14e-cover.jpg"/>
          <p:cNvPicPr>
            <a:picLocks noChangeAspect="1"/>
          </p:cNvPicPr>
          <p:nvPr/>
        </p:nvPicPr>
        <p:blipFill>
          <a:blip r:embed="rId5" cstate="print"/>
          <a:srcRect l="2100" r="3400" b="1667"/>
          <a:stretch>
            <a:fillRect/>
          </a:stretch>
        </p:blipFill>
        <p:spPr>
          <a:xfrm>
            <a:off x="7772400" y="4953000"/>
            <a:ext cx="1115880" cy="14630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0"/>
            <a:ext cx="4191000" cy="6477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srgbClr val="32F828"/>
                </a:solidFill>
              </a:rPr>
              <a:t>October 5, 2015</a:t>
            </a:r>
          </a:p>
          <a:p>
            <a:endParaRPr lang="en-US" sz="2800" dirty="0"/>
          </a:p>
          <a:p>
            <a:r>
              <a:rPr lang="en-US" sz="2800" dirty="0" smtClean="0"/>
              <a:t>California Governor Jerry Brown signed a bill making it legal for physicians in California to prescribe, with appropriate safeguards, lethal drugs that terminally ill patients can use to end their own lives if they so choose.</a:t>
            </a:r>
            <a:endParaRPr lang="en-US" sz="2800" dirty="0"/>
          </a:p>
        </p:txBody>
      </p:sp>
      <p:pic>
        <p:nvPicPr>
          <p:cNvPr id="1026" name="Picture 2"/>
          <p:cNvPicPr>
            <a:picLocks noChangeAspect="1" noChangeArrowheads="1"/>
          </p:cNvPicPr>
          <p:nvPr/>
        </p:nvPicPr>
        <p:blipFill>
          <a:blip r:embed="rId3" cstate="print"/>
          <a:stretch>
            <a:fillRect/>
          </a:stretch>
        </p:blipFill>
        <p:spPr bwMode="auto">
          <a:xfrm>
            <a:off x="4567067" y="0"/>
            <a:ext cx="4574232"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p:nvPr/>
        </p:nvGraphicFramePr>
        <p:xfrm>
          <a:off x="381000" y="304800"/>
          <a:ext cx="8382000" cy="59436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1676400" y="838200"/>
            <a:ext cx="4800600" cy="954107"/>
          </a:xfrm>
          <a:prstGeom prst="rect">
            <a:avLst/>
          </a:prstGeom>
          <a:solidFill>
            <a:schemeClr val="bg1"/>
          </a:solidFill>
        </p:spPr>
        <p:txBody>
          <a:bodyPr wrap="square" rtlCol="0">
            <a:spAutoFit/>
          </a:bodyPr>
          <a:lstStyle/>
          <a:p>
            <a:r>
              <a:rPr lang="en-US" sz="2800" b="1" dirty="0" smtClean="0"/>
              <a:t>U.S. Population in States with Legal Physician-Assisted Dying</a:t>
            </a:r>
            <a:endParaRPr lang="en-US" sz="2800" b="1" dirty="0"/>
          </a:p>
        </p:txBody>
      </p:sp>
      <p:sp>
        <p:nvSpPr>
          <p:cNvPr id="7" name="Oval 6"/>
          <p:cNvSpPr/>
          <p:nvPr/>
        </p:nvSpPr>
        <p:spPr>
          <a:xfrm>
            <a:off x="7162800" y="2819400"/>
            <a:ext cx="1828800" cy="1676400"/>
          </a:xfrm>
          <a:prstGeom prst="ellipse">
            <a:avLst/>
          </a:prstGeom>
          <a:solidFill>
            <a:srgbClr val="558ED5">
              <a:alpha val="83137"/>
            </a:srgbClr>
          </a:solidFill>
          <a:ln>
            <a:solidFill>
              <a:srgbClr val="32F8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52 million represents one in six U.S. citizens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6">
                                            <p:graphicEl>
                                              <a:chart seriesIdx="0" categoryIdx="-4" bldStep="series"/>
                                            </p:graphicEl>
                                          </p:spTgt>
                                        </p:tgtEl>
                                        <p:attrNameLst>
                                          <p:attrName>style.visibility</p:attrName>
                                        </p:attrNameLst>
                                      </p:cBhvr>
                                      <p:to>
                                        <p:strVal val="visible"/>
                                      </p:to>
                                    </p:set>
                                    <p:animEffect transition="in" filter="wipe(left)">
                                      <p:cBhvr>
                                        <p:cTn id="11" dur="2000"/>
                                        <p:tgtEl>
                                          <p:spTgt spid="6">
                                            <p:graphicEl>
                                              <a:chart seriesIdx="0" categoryIdx="-4" bldStep="series"/>
                                            </p:graphicEl>
                                          </p:spTgt>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Chart bld="series"/>
        </p:bldSub>
      </p:bldGraphic>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905000"/>
            <a:ext cx="7772400" cy="3539430"/>
          </a:xfrm>
          <a:prstGeom prst="rect">
            <a:avLst/>
          </a:prstGeom>
          <a:noFill/>
        </p:spPr>
        <p:txBody>
          <a:bodyPr wrap="square" numCol="2" rtlCol="0">
            <a:spAutoFit/>
          </a:bodyPr>
          <a:lstStyle/>
          <a:p>
            <a:pPr algn="ctr"/>
            <a:r>
              <a:rPr lang="en-US" sz="2800" dirty="0" smtClean="0"/>
              <a:t>Alaska </a:t>
            </a:r>
          </a:p>
          <a:p>
            <a:pPr algn="ctr"/>
            <a:r>
              <a:rPr lang="en-US" sz="2800" dirty="0" smtClean="0"/>
              <a:t>Colorado </a:t>
            </a:r>
          </a:p>
          <a:p>
            <a:pPr algn="ctr"/>
            <a:r>
              <a:rPr lang="en-US" sz="2800" dirty="0" smtClean="0"/>
              <a:t>Connecticut </a:t>
            </a:r>
            <a:endParaRPr lang="en-US" sz="2800" dirty="0"/>
          </a:p>
          <a:p>
            <a:pPr algn="ctr"/>
            <a:r>
              <a:rPr lang="en-US" sz="2800" dirty="0" smtClean="0"/>
              <a:t>District </a:t>
            </a:r>
            <a:r>
              <a:rPr lang="en-US" sz="2800" dirty="0"/>
              <a:t>of </a:t>
            </a:r>
            <a:r>
              <a:rPr lang="en-US" sz="2800" dirty="0" smtClean="0"/>
              <a:t>Columbia </a:t>
            </a:r>
          </a:p>
          <a:p>
            <a:pPr algn="ctr"/>
            <a:r>
              <a:rPr lang="en-US" sz="2800" dirty="0" smtClean="0"/>
              <a:t>Hawaii </a:t>
            </a:r>
          </a:p>
          <a:p>
            <a:pPr algn="ctr"/>
            <a:r>
              <a:rPr lang="en-US" sz="2800" dirty="0" smtClean="0"/>
              <a:t>Iowa </a:t>
            </a:r>
          </a:p>
          <a:p>
            <a:pPr algn="ctr"/>
            <a:r>
              <a:rPr lang="en-US" sz="2800" dirty="0" smtClean="0"/>
              <a:t>Kansas </a:t>
            </a:r>
          </a:p>
          <a:p>
            <a:pPr algn="ctr"/>
            <a:r>
              <a:rPr lang="en-US" sz="2800" dirty="0" smtClean="0"/>
              <a:t>Maryland </a:t>
            </a:r>
          </a:p>
          <a:p>
            <a:pPr algn="ctr"/>
            <a:r>
              <a:rPr lang="en-US" sz="2800" dirty="0" smtClean="0"/>
              <a:t>Massachusetts </a:t>
            </a:r>
          </a:p>
          <a:p>
            <a:pPr algn="ctr"/>
            <a:r>
              <a:rPr lang="en-US" sz="2800" dirty="0" smtClean="0"/>
              <a:t>Missouri </a:t>
            </a:r>
          </a:p>
          <a:p>
            <a:pPr algn="ctr"/>
            <a:r>
              <a:rPr lang="en-US" sz="2800" dirty="0" smtClean="0"/>
              <a:t>New Jersey </a:t>
            </a:r>
          </a:p>
          <a:p>
            <a:pPr algn="ctr"/>
            <a:r>
              <a:rPr lang="en-US" sz="2800" dirty="0" smtClean="0"/>
              <a:t>New York</a:t>
            </a:r>
            <a:r>
              <a:rPr lang="en-US" sz="2800" dirty="0"/>
              <a:t> </a:t>
            </a:r>
            <a:endParaRPr lang="en-US" sz="2800" dirty="0" smtClean="0"/>
          </a:p>
          <a:p>
            <a:pPr algn="ctr"/>
            <a:r>
              <a:rPr lang="en-US" sz="2800" dirty="0" smtClean="0"/>
              <a:t> Oklahoma </a:t>
            </a:r>
          </a:p>
          <a:p>
            <a:pPr algn="ctr"/>
            <a:r>
              <a:rPr lang="en-US" sz="2800" dirty="0" smtClean="0"/>
              <a:t>Wisconsin </a:t>
            </a:r>
          </a:p>
          <a:p>
            <a:pPr algn="ctr"/>
            <a:r>
              <a:rPr lang="en-US" sz="2800" dirty="0" smtClean="0"/>
              <a:t>Wyoming  </a:t>
            </a:r>
          </a:p>
          <a:p>
            <a:pPr algn="ctr"/>
            <a:r>
              <a:rPr lang="en-US" sz="2800" dirty="0" smtClean="0"/>
              <a:t>Utah</a:t>
            </a:r>
            <a:endParaRPr lang="en-US" sz="2800" dirty="0"/>
          </a:p>
        </p:txBody>
      </p:sp>
      <p:sp>
        <p:nvSpPr>
          <p:cNvPr id="3" name="TextBox 2"/>
          <p:cNvSpPr txBox="1"/>
          <p:nvPr/>
        </p:nvSpPr>
        <p:spPr>
          <a:xfrm>
            <a:off x="1371600" y="838200"/>
            <a:ext cx="6553200" cy="954107"/>
          </a:xfrm>
          <a:prstGeom prst="rect">
            <a:avLst/>
          </a:prstGeom>
          <a:noFill/>
        </p:spPr>
        <p:txBody>
          <a:bodyPr wrap="square" rtlCol="0">
            <a:spAutoFit/>
          </a:bodyPr>
          <a:lstStyle/>
          <a:p>
            <a:r>
              <a:rPr lang="en-US" sz="2800" dirty="0" smtClean="0">
                <a:solidFill>
                  <a:srgbClr val="00B0F0"/>
                </a:solidFill>
              </a:rPr>
              <a:t>In addition to California, bills on aid-in-dying were introduced in 2015 in:</a:t>
            </a:r>
            <a:endParaRPr lang="en-US" sz="2800" dirty="0">
              <a:solidFill>
                <a:srgbClr val="00B0F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1295400" y="1828800"/>
          <a:ext cx="64008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609600" y="304800"/>
            <a:ext cx="7620000" cy="1477328"/>
          </a:xfrm>
          <a:prstGeom prst="rect">
            <a:avLst/>
          </a:prstGeom>
          <a:noFill/>
        </p:spPr>
        <p:txBody>
          <a:bodyPr wrap="square" rtlCol="0">
            <a:spAutoFit/>
          </a:bodyPr>
          <a:lstStyle/>
          <a:p>
            <a:r>
              <a:rPr lang="en-US" sz="2400" b="1" dirty="0" smtClean="0">
                <a:solidFill>
                  <a:schemeClr val="accent5">
                    <a:lumMod val="60000"/>
                    <a:lumOff val="40000"/>
                  </a:schemeClr>
                </a:solidFill>
              </a:rPr>
              <a:t>Survey Question</a:t>
            </a:r>
            <a:r>
              <a:rPr lang="en-US" sz="2000" dirty="0" smtClean="0"/>
              <a:t>:  </a:t>
            </a:r>
            <a:r>
              <a:rPr lang="en-US" sz="2200" i="1" dirty="0" smtClean="0"/>
              <a:t>When a person has a disease that cannot be cured, do you think doctors should be allowed by law to end the patient’s life by some painless means if the patient and his or her family request it?</a:t>
            </a:r>
            <a:endParaRPr lang="en-US" sz="2200" i="1" dirty="0"/>
          </a:p>
        </p:txBody>
      </p:sp>
      <p:sp>
        <p:nvSpPr>
          <p:cNvPr id="4" name="TextBox 3"/>
          <p:cNvSpPr txBox="1"/>
          <p:nvPr/>
        </p:nvSpPr>
        <p:spPr>
          <a:xfrm>
            <a:off x="5867400" y="6324600"/>
            <a:ext cx="2895600" cy="307777"/>
          </a:xfrm>
          <a:prstGeom prst="rect">
            <a:avLst/>
          </a:prstGeom>
          <a:noFill/>
        </p:spPr>
        <p:txBody>
          <a:bodyPr wrap="square" rtlCol="0">
            <a:spAutoFit/>
          </a:bodyPr>
          <a:lstStyle/>
          <a:p>
            <a:pPr algn="r"/>
            <a:r>
              <a:rPr lang="en-US" sz="1400" i="1" dirty="0" smtClean="0"/>
              <a:t>Gallup, 2015</a:t>
            </a:r>
            <a:endParaRPr lang="en-US" sz="1400"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grpId="0" nodeType="clickEffect">
                                  <p:stCondLst>
                                    <p:cond delay="0"/>
                                  </p:stCondLst>
                                  <p:childTnLst>
                                    <p:set>
                                      <p:cBhvr>
                                        <p:cTn id="10" dur="1" fill="hold">
                                          <p:stCondLst>
                                            <p:cond delay="0"/>
                                          </p:stCondLst>
                                        </p:cTn>
                                        <p:tgtEl>
                                          <p:spTgt spid="2">
                                            <p:graphicEl>
                                              <a:chart seriesIdx="0" categoryIdx="0" bldStep="ptInSeries"/>
                                            </p:graphicEl>
                                          </p:spTgt>
                                        </p:tgtEl>
                                        <p:attrNameLst>
                                          <p:attrName>style.visibility</p:attrName>
                                        </p:attrNameLst>
                                      </p:cBhvr>
                                      <p:to>
                                        <p:strVal val="visible"/>
                                      </p:to>
                                    </p:set>
                                    <p:animEffect transition="in" filter="wipe(down)">
                                      <p:cBhvr>
                                        <p:cTn id="11" dur="1000"/>
                                        <p:tgtEl>
                                          <p:spTgt spid="2">
                                            <p:graphicEl>
                                              <a:chart seriesIdx="0" categoryIdx="0" bldStep="ptInSeries"/>
                                            </p:graphicEl>
                                          </p:spTgt>
                                        </p:tgtEl>
                                      </p:cBhvr>
                                    </p:animEffect>
                                  </p:childTnLst>
                                </p:cTn>
                              </p:par>
                              <p:par>
                                <p:cTn id="12" presetID="22" presetClass="entr" presetSubtype="4" fill="hold" grpId="0" nodeType="withEffect">
                                  <p:stCondLst>
                                    <p:cond delay="400"/>
                                  </p:stCondLst>
                                  <p:childTnLst>
                                    <p:set>
                                      <p:cBhvr>
                                        <p:cTn id="13" dur="1" fill="hold">
                                          <p:stCondLst>
                                            <p:cond delay="0"/>
                                          </p:stCondLst>
                                        </p:cTn>
                                        <p:tgtEl>
                                          <p:spTgt spid="2">
                                            <p:graphicEl>
                                              <a:chart seriesIdx="0" categoryIdx="1" bldStep="ptInSeries"/>
                                            </p:graphicEl>
                                          </p:spTgt>
                                        </p:tgtEl>
                                        <p:attrNameLst>
                                          <p:attrName>style.visibility</p:attrName>
                                        </p:attrNameLst>
                                      </p:cBhvr>
                                      <p:to>
                                        <p:strVal val="visible"/>
                                      </p:to>
                                    </p:set>
                                    <p:animEffect transition="in" filter="wipe(down)">
                                      <p:cBhvr>
                                        <p:cTn id="14" dur="600"/>
                                        <p:tgtEl>
                                          <p:spTgt spid="2">
                                            <p:graphicEl>
                                              <a:chart seriesIdx="0" categoryIdx="1" bldStep="ptIn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uiExpand="1">
        <p:bldSub>
          <a:bldChart bld="seriesEl"/>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876800" y="762000"/>
            <a:ext cx="4038600" cy="4832092"/>
          </a:xfrm>
          <a:prstGeom prst="rect">
            <a:avLst/>
          </a:prstGeom>
          <a:noFill/>
        </p:spPr>
        <p:txBody>
          <a:bodyPr wrap="square" rtlCol="0">
            <a:spAutoFit/>
          </a:bodyPr>
          <a:lstStyle/>
          <a:p>
            <a:pPr algn="r"/>
            <a:r>
              <a:rPr lang="en-US" sz="2800" dirty="0" smtClean="0"/>
              <a:t>Governor Brown:  </a:t>
            </a:r>
          </a:p>
          <a:p>
            <a:pPr algn="r"/>
            <a:r>
              <a:rPr lang="en-US" sz="2800" i="1" dirty="0" smtClean="0"/>
              <a:t>I </a:t>
            </a:r>
            <a:r>
              <a:rPr lang="en-US" sz="2800" i="1" dirty="0"/>
              <a:t>do not know what I would do if I were dying in prolonged and excruciating pain. I am certain, however, that it would be a comfort to be able to consider the options afforded by this bill. And I wouldn’t deny that right to others</a:t>
            </a:r>
            <a:r>
              <a:rPr lang="en-US" sz="2800" i="1" dirty="0" smtClean="0"/>
              <a:t>.</a:t>
            </a:r>
          </a:p>
        </p:txBody>
      </p:sp>
      <p:pic>
        <p:nvPicPr>
          <p:cNvPr id="7" name="Picture 6" descr="Edmund_G_Brown_Jr.jpg"/>
          <p:cNvPicPr>
            <a:picLocks noChangeAspect="1"/>
          </p:cNvPicPr>
          <p:nvPr/>
        </p:nvPicPr>
        <p:blipFill>
          <a:blip r:embed="rId3" cstate="print"/>
          <a:stretch>
            <a:fillRect/>
          </a:stretch>
        </p:blipFill>
        <p:spPr>
          <a:xfrm>
            <a:off x="0" y="0"/>
            <a:ext cx="4572000" cy="685800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609600"/>
            <a:ext cx="4343400" cy="5386090"/>
          </a:xfrm>
          <a:prstGeom prst="rect">
            <a:avLst/>
          </a:prstGeom>
          <a:noFill/>
        </p:spPr>
        <p:txBody>
          <a:bodyPr wrap="square" rtlCol="0">
            <a:spAutoFit/>
          </a:bodyPr>
          <a:lstStyle/>
          <a:p>
            <a:r>
              <a:rPr lang="en-US" sz="3600" b="1" dirty="0" smtClean="0">
                <a:solidFill>
                  <a:srgbClr val="FF0000"/>
                </a:solidFill>
              </a:rPr>
              <a:t>Opponents</a:t>
            </a:r>
            <a:r>
              <a:rPr lang="en-US" sz="3600" dirty="0" smtClean="0"/>
              <a:t> </a:t>
            </a:r>
            <a:r>
              <a:rPr lang="en-US" sz="2800" dirty="0" smtClean="0"/>
              <a:t>claim that the effect of the law on well-off, well-educated people such as Gov. Brown is less the point than the impact on less privileged people, especially the elderly, who “might </a:t>
            </a:r>
            <a:r>
              <a:rPr lang="en-US" sz="2800" dirty="0"/>
              <a:t>find themselves under pressure from relatives or health-care providers to take a quick and cheap way out</a:t>
            </a:r>
            <a:r>
              <a:rPr lang="en-US" sz="2800" dirty="0" smtClean="0"/>
              <a:t>.”</a:t>
            </a:r>
            <a:endParaRPr lang="en-US" sz="2800" dirty="0"/>
          </a:p>
        </p:txBody>
      </p:sp>
      <p:sp>
        <p:nvSpPr>
          <p:cNvPr id="3" name="TextBox 2"/>
          <p:cNvSpPr txBox="1"/>
          <p:nvPr/>
        </p:nvSpPr>
        <p:spPr>
          <a:xfrm>
            <a:off x="5181600" y="914400"/>
            <a:ext cx="3657600" cy="3662541"/>
          </a:xfrm>
          <a:prstGeom prst="rect">
            <a:avLst/>
          </a:prstGeom>
          <a:noFill/>
        </p:spPr>
        <p:txBody>
          <a:bodyPr wrap="square" rtlCol="0">
            <a:spAutoFit/>
          </a:bodyPr>
          <a:lstStyle/>
          <a:p>
            <a:pPr algn="r"/>
            <a:r>
              <a:rPr lang="en-US" sz="3600" b="1" dirty="0" smtClean="0">
                <a:solidFill>
                  <a:srgbClr val="32F828"/>
                </a:solidFill>
              </a:rPr>
              <a:t>Supporters </a:t>
            </a:r>
            <a:r>
              <a:rPr lang="en-US" sz="2800" dirty="0" smtClean="0"/>
              <a:t>reject that as paternalistic, claiming that there is no evidence from Oregon or other states to suggest that people take their own lives under duress.</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19200" y="1905000"/>
            <a:ext cx="7010400" cy="2677656"/>
          </a:xfrm>
          <a:prstGeom prst="rect">
            <a:avLst/>
          </a:prstGeom>
          <a:noFill/>
        </p:spPr>
        <p:txBody>
          <a:bodyPr wrap="square" rtlCol="0">
            <a:spAutoFit/>
          </a:bodyPr>
          <a:lstStyle/>
          <a:p>
            <a:r>
              <a:rPr lang="en-US" sz="2800" dirty="0" smtClean="0"/>
              <a:t>Do you support the idea that people have a “right to die” with the help of a physician? Why or why not?</a:t>
            </a:r>
          </a:p>
          <a:p>
            <a:endParaRPr lang="en-US" sz="2800" dirty="0" smtClean="0"/>
          </a:p>
          <a:p>
            <a:r>
              <a:rPr lang="en-US" sz="2800" dirty="0" smtClean="0"/>
              <a:t>What do you expect to be the future of such legislation across the country?</a:t>
            </a:r>
          </a:p>
        </p:txBody>
      </p:sp>
      <p:sp>
        <p:nvSpPr>
          <p:cNvPr id="4" name="TextBox 3"/>
          <p:cNvSpPr txBox="1"/>
          <p:nvPr/>
        </p:nvSpPr>
        <p:spPr>
          <a:xfrm>
            <a:off x="1143000" y="1066800"/>
            <a:ext cx="4800600" cy="553998"/>
          </a:xfrm>
          <a:prstGeom prst="rect">
            <a:avLst/>
          </a:prstGeom>
          <a:noFill/>
        </p:spPr>
        <p:txBody>
          <a:bodyPr wrap="square" rtlCol="0">
            <a:spAutoFit/>
          </a:bodyPr>
          <a:lstStyle/>
          <a:p>
            <a:r>
              <a:rPr lang="en-US" sz="3000" b="1" dirty="0" smtClean="0">
                <a:solidFill>
                  <a:srgbClr val="92D050"/>
                </a:solidFill>
              </a:rPr>
              <a:t>Discussion Questions</a:t>
            </a:r>
            <a:endParaRPr lang="en-US" sz="3000" b="1" dirty="0">
              <a:solidFill>
                <a:srgbClr val="92D0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528</TotalTime>
  <Words>699</Words>
  <Application>Microsoft Office PowerPoint</Application>
  <PresentationFormat>On-screen Show (4:3)</PresentationFormat>
  <Paragraphs>67</Paragraphs>
  <Slides>8</Slides>
  <Notes>7</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Physician-assisted Dying:   Will It Become the Law of the Land? </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doctor-assisted dying:  Will it become the law of the land? </dc:title>
  <dc:creator>Kimberlee</dc:creator>
  <cp:lastModifiedBy>Kimberlee</cp:lastModifiedBy>
  <cp:revision>16</cp:revision>
  <dcterms:created xsi:type="dcterms:W3CDTF">2015-12-28T19:42:56Z</dcterms:created>
  <dcterms:modified xsi:type="dcterms:W3CDTF">2016-01-27T19:01:20Z</dcterms:modified>
</cp:coreProperties>
</file>