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57"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59" autoAdjust="0"/>
  </p:normalViewPr>
  <p:slideViewPr>
    <p:cSldViewPr>
      <p:cViewPr varScale="1">
        <p:scale>
          <a:sx n="60" d="100"/>
          <a:sy n="60" d="100"/>
        </p:scale>
        <p:origin x="-84"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otX val="10"/>
      <c:rotY val="18"/>
      <c:perspective val="30"/>
    </c:view3D>
    <c:plotArea>
      <c:layout>
        <c:manualLayout>
          <c:layoutTarget val="inner"/>
          <c:xMode val="edge"/>
          <c:yMode val="edge"/>
          <c:x val="0.13472968732169349"/>
          <c:y val="5.4107032576810307E-2"/>
          <c:w val="0.84606284948077171"/>
          <c:h val="0.85369336686317465"/>
        </c:manualLayout>
      </c:layout>
      <c:bar3DChart>
        <c:barDir val="col"/>
        <c:grouping val="standard"/>
        <c:ser>
          <c:idx val="0"/>
          <c:order val="0"/>
          <c:tx>
            <c:strRef>
              <c:f>Sheet1!$B$1</c:f>
              <c:strCache>
                <c:ptCount val="1"/>
                <c:pt idx="0">
                  <c:v>Nominal</c:v>
                </c:pt>
              </c:strCache>
            </c:strRef>
          </c:tx>
          <c:dLbls>
            <c:showVal val="1"/>
          </c:dLbls>
          <c:cat>
            <c:numRef>
              <c:f>Sheet1!$A$2:$A$4</c:f>
              <c:numCache>
                <c:formatCode>General</c:formatCode>
                <c:ptCount val="3"/>
                <c:pt idx="0">
                  <c:v>1938</c:v>
                </c:pt>
                <c:pt idx="1">
                  <c:v>1968</c:v>
                </c:pt>
                <c:pt idx="2">
                  <c:v>2014</c:v>
                </c:pt>
              </c:numCache>
            </c:numRef>
          </c:cat>
          <c:val>
            <c:numRef>
              <c:f>Sheet1!$B$2:$B$4</c:f>
              <c:numCache>
                <c:formatCode>"$"#,##0.00</c:formatCode>
                <c:ptCount val="3"/>
                <c:pt idx="0">
                  <c:v>0.25</c:v>
                </c:pt>
                <c:pt idx="1">
                  <c:v>1.6</c:v>
                </c:pt>
                <c:pt idx="2">
                  <c:v>7.25</c:v>
                </c:pt>
              </c:numCache>
            </c:numRef>
          </c:val>
        </c:ser>
        <c:ser>
          <c:idx val="1"/>
          <c:order val="1"/>
          <c:tx>
            <c:strRef>
              <c:f>Sheet1!$C$1</c:f>
              <c:strCache>
                <c:ptCount val="1"/>
                <c:pt idx="0">
                  <c:v>$ 2014</c:v>
                </c:pt>
              </c:strCache>
            </c:strRef>
          </c:tx>
          <c:dLbls>
            <c:dLbl>
              <c:idx val="1"/>
              <c:layout>
                <c:manualLayout>
                  <c:x val="7.2463768115941475E-3"/>
                  <c:y val="-1.2254901960784336E-2"/>
                </c:manualLayout>
              </c:layout>
              <c:spPr>
                <a:ln>
                  <a:noFill/>
                </a:ln>
              </c:spPr>
              <c:txPr>
                <a:bodyPr/>
                <a:lstStyle/>
                <a:p>
                  <a:pPr>
                    <a:defRPr sz="2000" b="1"/>
                  </a:pPr>
                  <a:endParaRPr lang="en-US"/>
                </a:p>
              </c:txPr>
              <c:showVal val="1"/>
            </c:dLbl>
            <c:dLbl>
              <c:idx val="2"/>
              <c:layout>
                <c:manualLayout>
                  <c:x val="3.6231884057971067E-3"/>
                  <c:y val="-1.1904761904761916E-2"/>
                </c:manualLayout>
              </c:layout>
              <c:showVal val="1"/>
            </c:dLbl>
            <c:showVal val="1"/>
          </c:dLbls>
          <c:cat>
            <c:numRef>
              <c:f>Sheet1!$A$2:$A$4</c:f>
              <c:numCache>
                <c:formatCode>General</c:formatCode>
                <c:ptCount val="3"/>
                <c:pt idx="0">
                  <c:v>1938</c:v>
                </c:pt>
                <c:pt idx="1">
                  <c:v>1968</c:v>
                </c:pt>
                <c:pt idx="2">
                  <c:v>2014</c:v>
                </c:pt>
              </c:numCache>
            </c:numRef>
          </c:cat>
          <c:val>
            <c:numRef>
              <c:f>Sheet1!$C$2:$C$4</c:f>
              <c:numCache>
                <c:formatCode>"$"#,##0.00</c:formatCode>
                <c:ptCount val="3"/>
                <c:pt idx="0">
                  <c:v>3.4499999999999997</c:v>
                </c:pt>
                <c:pt idx="1">
                  <c:v>8.5400000000000009</c:v>
                </c:pt>
                <c:pt idx="2">
                  <c:v>7.25</c:v>
                </c:pt>
              </c:numCache>
            </c:numRef>
          </c:val>
        </c:ser>
        <c:shape val="box"/>
        <c:axId val="117334016"/>
        <c:axId val="158860416"/>
        <c:axId val="49085056"/>
      </c:bar3DChart>
      <c:catAx>
        <c:axId val="117334016"/>
        <c:scaling>
          <c:orientation val="minMax"/>
        </c:scaling>
        <c:axPos val="b"/>
        <c:numFmt formatCode="General" sourceLinked="1"/>
        <c:tickLblPos val="nextTo"/>
        <c:crossAx val="158860416"/>
        <c:crosses val="autoZero"/>
        <c:auto val="1"/>
        <c:lblAlgn val="ctr"/>
        <c:lblOffset val="100"/>
      </c:catAx>
      <c:valAx>
        <c:axId val="158860416"/>
        <c:scaling>
          <c:orientation val="minMax"/>
        </c:scaling>
        <c:axPos val="l"/>
        <c:majorGridlines/>
        <c:numFmt formatCode="&quot;$&quot;#,##0.00" sourceLinked="1"/>
        <c:tickLblPos val="nextTo"/>
        <c:crossAx val="117334016"/>
        <c:crosses val="autoZero"/>
        <c:crossBetween val="between"/>
      </c:valAx>
      <c:serAx>
        <c:axId val="49085056"/>
        <c:scaling>
          <c:orientation val="minMax"/>
        </c:scaling>
        <c:delete val="1"/>
        <c:axPos val="b"/>
        <c:tickLblPos val="none"/>
        <c:crossAx val="158860416"/>
        <c:crosses val="autoZero"/>
      </c:serAx>
      <c:spPr>
        <a:scene3d>
          <a:camera prst="orthographicFront"/>
          <a:lightRig rig="threePt" dir="t"/>
        </a:scene3d>
        <a:sp3d prstMaterial="metal"/>
      </c:spPr>
    </c:plotArea>
    <c:legend>
      <c:legendPos val="r"/>
      <c:layout>
        <c:manualLayout>
          <c:xMode val="edge"/>
          <c:yMode val="edge"/>
          <c:x val="0.61695124386625588"/>
          <c:y val="2.671393824463044E-2"/>
          <c:w val="0.32717847769028946"/>
          <c:h val="9.1393584993052362E-2"/>
        </c:manualLayout>
      </c:layout>
      <c:spPr>
        <a:solidFill>
          <a:schemeClr val="bg1"/>
        </a:solidFill>
      </c:sp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rotX val="30"/>
      <c:perspective val="30"/>
    </c:view3D>
    <c:plotArea>
      <c:layout>
        <c:manualLayout>
          <c:layoutTarget val="inner"/>
          <c:xMode val="edge"/>
          <c:yMode val="edge"/>
          <c:x val="2.1551724137931012E-3"/>
          <c:y val="9.3750000000000111E-2"/>
          <c:w val="0.90589080459770166"/>
          <c:h val="0.90312499999999996"/>
        </c:manualLayout>
      </c:layout>
      <c:pie3DChart>
        <c:varyColors val="1"/>
        <c:ser>
          <c:idx val="0"/>
          <c:order val="0"/>
          <c:tx>
            <c:strRef>
              <c:f>Sheet1!$B$1</c:f>
              <c:strCache>
                <c:ptCount val="1"/>
                <c:pt idx="0">
                  <c:v>Column1</c:v>
                </c:pt>
              </c:strCache>
            </c:strRef>
          </c:tx>
          <c:dLbls>
            <c:dLbl>
              <c:idx val="0"/>
              <c:layout>
                <c:manualLayout>
                  <c:x val="-0.24212869942981266"/>
                  <c:y val="-0.20197231394462789"/>
                </c:manualLayout>
              </c:layout>
              <c:showVal val="1"/>
              <c:showCatName val="1"/>
              <c:separator>
</c:separator>
            </c:dLbl>
            <c:showVal val="1"/>
            <c:showCatName val="1"/>
            <c:separator>
</c:separator>
            <c:showLeaderLines val="1"/>
          </c:dLbls>
          <c:cat>
            <c:strRef>
              <c:f>Sheet1!$A$2:$A$4</c:f>
              <c:strCache>
                <c:ptCount val="3"/>
                <c:pt idx="0">
                  <c:v>Favor</c:v>
                </c:pt>
                <c:pt idx="1">
                  <c:v>Oppose</c:v>
                </c:pt>
                <c:pt idx="2">
                  <c:v>Don't Know</c:v>
                </c:pt>
              </c:strCache>
            </c:strRef>
          </c:cat>
          <c:val>
            <c:numRef>
              <c:f>Sheet1!$B$2:$B$4</c:f>
              <c:numCache>
                <c:formatCode>0%</c:formatCode>
                <c:ptCount val="3"/>
                <c:pt idx="0">
                  <c:v>0.73000000000000054</c:v>
                </c:pt>
                <c:pt idx="1">
                  <c:v>0.25</c:v>
                </c:pt>
                <c:pt idx="2">
                  <c:v>3.0000000000000002E-2</c:v>
                </c:pt>
              </c:numCache>
            </c:numRef>
          </c:val>
        </c:ser>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varyColors val="1"/>
        <c:ser>
          <c:idx val="0"/>
          <c:order val="0"/>
          <c:tx>
            <c:strRef>
              <c:f>Sheet1!$A$2</c:f>
              <c:strCache>
                <c:ptCount val="1"/>
                <c:pt idx="0">
                  <c:v>Favor</c:v>
                </c:pt>
              </c:strCache>
            </c:strRef>
          </c:tx>
          <c:dPt>
            <c:idx val="1"/>
            <c:spPr>
              <a:solidFill>
                <a:srgbClr val="8064A2"/>
              </a:solidFill>
            </c:spPr>
          </c:dPt>
          <c:dPt>
            <c:idx val="2"/>
            <c:spPr>
              <a:solidFill>
                <a:schemeClr val="accent2"/>
              </a:solidFill>
            </c:spPr>
          </c:dPt>
          <c:cat>
            <c:strRef>
              <c:f>Sheet1!$B$1:$D$1</c:f>
              <c:strCache>
                <c:ptCount val="3"/>
                <c:pt idx="0">
                  <c:v>Democrats</c:v>
                </c:pt>
                <c:pt idx="1">
                  <c:v>Independents</c:v>
                </c:pt>
                <c:pt idx="2">
                  <c:v>Republicans</c:v>
                </c:pt>
              </c:strCache>
            </c:strRef>
          </c:cat>
          <c:val>
            <c:numRef>
              <c:f>Sheet1!$B$2:$D$2</c:f>
              <c:numCache>
                <c:formatCode>0%</c:formatCode>
                <c:ptCount val="3"/>
                <c:pt idx="0">
                  <c:v>0.9</c:v>
                </c:pt>
                <c:pt idx="1">
                  <c:v>0.71000000000000052</c:v>
                </c:pt>
                <c:pt idx="2">
                  <c:v>0.53</c:v>
                </c:pt>
              </c:numCache>
            </c:numRef>
          </c:val>
        </c:ser>
        <c:dLbls>
          <c:showVal val="1"/>
        </c:dLbls>
        <c:gapWidth val="26"/>
        <c:axId val="49435392"/>
        <c:axId val="49436928"/>
      </c:barChart>
      <c:catAx>
        <c:axId val="49435392"/>
        <c:scaling>
          <c:orientation val="minMax"/>
        </c:scaling>
        <c:axPos val="b"/>
        <c:majorTickMark val="none"/>
        <c:tickLblPos val="nextTo"/>
        <c:crossAx val="49436928"/>
        <c:crosses val="autoZero"/>
        <c:lblAlgn val="ctr"/>
        <c:lblOffset val="100"/>
      </c:catAx>
      <c:valAx>
        <c:axId val="49436928"/>
        <c:scaling>
          <c:orientation val="minMax"/>
        </c:scaling>
        <c:axPos val="l"/>
        <c:title>
          <c:tx>
            <c:rich>
              <a:bodyPr rot="-5400000" vert="horz"/>
              <a:lstStyle/>
              <a:p>
                <a:pPr>
                  <a:defRPr/>
                </a:pPr>
                <a:r>
                  <a:rPr lang="en-US" dirty="0" smtClean="0"/>
                  <a:t>Percentage  who Favor</a:t>
                </a:r>
                <a:endParaRPr lang="en-US" dirty="0"/>
              </a:p>
            </c:rich>
          </c:tx>
          <c:layout/>
        </c:title>
        <c:numFmt formatCode="0%" sourceLinked="1"/>
        <c:majorTickMark val="none"/>
        <c:tickLblPos val="nextTo"/>
        <c:crossAx val="49435392"/>
        <c:crosses val="autoZero"/>
        <c:crossBetween val="between"/>
        <c:majorUnit val="0.25"/>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D7265-3955-460E-805D-E90651620BA8}"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D3392-86E5-4C23-A330-DDA619D482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a:t>
            </a:r>
          </a:p>
          <a:p>
            <a:pPr marL="228600" indent="-228600">
              <a:buAutoNum type="arabicParenBoth"/>
            </a:pPr>
            <a:r>
              <a:rPr lang="en-US" dirty="0" err="1" smtClean="0"/>
              <a:t>DeSilver</a:t>
            </a:r>
            <a:r>
              <a:rPr lang="en-US" dirty="0" smtClean="0"/>
              <a:t>, Drew. “5 facts about the minimum wage.”  Pew Research Center, July 23, 2015. http://www.pewresearch.org/fact-tank/2015/07/23/5-facts-about-the-minimum-wage/</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 “Pay Dirt.”  </a:t>
            </a:r>
            <a:r>
              <a:rPr lang="en-US" i="1" dirty="0" smtClean="0"/>
              <a:t>The Economist</a:t>
            </a:r>
            <a:r>
              <a:rPr lang="en-US" dirty="0" smtClean="0"/>
              <a:t>, May 20, 2015. http://www.economist.com/blogs/graphicdetail/2015/05/minimum-wages</a:t>
            </a:r>
          </a:p>
          <a:p>
            <a:pPr marL="228600" indent="-228600">
              <a:buAutoNum type="arabicParenBoth"/>
            </a:pPr>
            <a:r>
              <a:rPr lang="en-US" dirty="0" smtClean="0"/>
              <a:t> </a:t>
            </a:r>
            <a:r>
              <a:rPr lang="en-US" i="1" baseline="0" dirty="0" smtClean="0"/>
              <a:t>Los Angeles Times</a:t>
            </a:r>
            <a:r>
              <a:rPr lang="en-US" baseline="0" dirty="0" smtClean="0"/>
              <a:t>, May 19, 2015; New York Times, July 22, 2015.</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 </a:t>
            </a:r>
            <a:r>
              <a:rPr lang="en-US" dirty="0" smtClean="0"/>
              <a:t>Pew Research Center, “Most See Inequality, but Partisans Differ Over Solutions.”  January 23, 2014. http://www.people-press.org/2014/01/23/most-see-inequality-growing-but-partisans-differ-over-solutions/</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 U.S. </a:t>
            </a:r>
            <a:r>
              <a:rPr lang="en-US" dirty="0" smtClean="0"/>
              <a:t>Bureau of Labor Statistics, “Characteristics of Minimum Wage Workers, 2014.”  April, 2015. http://www.bls.gov/opub/reports/cps/characteristics-of-minimum-wage-workers-2014.pdf</a:t>
            </a:r>
          </a:p>
          <a:p>
            <a:pPr marL="228600" indent="-228600">
              <a:buAutoNum type="arabicParenBoth"/>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CD3392-86E5-4C23-A330-DDA619D4825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first minimum wage law was enacted in 1938, which provided for minimum pay of 25 cents an hour, which would be 3.45 in 2014 dollars (controlled for inflation). Historically, the value of the minimum wage reached a peak in 1968 (at $1.60 or $8.54 in 2014 dollars). At the beginning of 2016 the federal minimum wage was $7.25, although most states and many cities have enacted higher minimums.</a:t>
            </a:r>
            <a:endParaRPr lang="en-US" i="1" dirty="0"/>
          </a:p>
        </p:txBody>
      </p:sp>
      <p:sp>
        <p:nvSpPr>
          <p:cNvPr id="4" name="Slide Number Placeholder 3"/>
          <p:cNvSpPr>
            <a:spLocks noGrp="1"/>
          </p:cNvSpPr>
          <p:nvPr>
            <p:ph type="sldNum" sz="quarter" idx="10"/>
          </p:nvPr>
        </p:nvSpPr>
        <p:spPr/>
        <p:txBody>
          <a:bodyPr/>
          <a:lstStyle/>
          <a:p>
            <a:fld id="{C2CD3392-86E5-4C23-A330-DDA619D4825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In global perspective, the United States provides a lower minimum wage than other high-income nations.</a:t>
            </a:r>
          </a:p>
          <a:p>
            <a:endParaRPr lang="en-US" i="1" dirty="0"/>
          </a:p>
        </p:txBody>
      </p:sp>
      <p:sp>
        <p:nvSpPr>
          <p:cNvPr id="4" name="Slide Number Placeholder 3"/>
          <p:cNvSpPr>
            <a:spLocks noGrp="1"/>
          </p:cNvSpPr>
          <p:nvPr>
            <p:ph type="sldNum" sz="quarter" idx="10"/>
          </p:nvPr>
        </p:nvSpPr>
        <p:spPr/>
        <p:txBody>
          <a:bodyPr/>
          <a:lstStyle/>
          <a:p>
            <a:fld id="{C2CD3392-86E5-4C23-A330-DDA619D4825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majority of states and a number of large cities have enacted or will soon enact minimum wages levels above the federal standard.</a:t>
            </a:r>
          </a:p>
          <a:p>
            <a:endParaRPr lang="en-US" dirty="0"/>
          </a:p>
        </p:txBody>
      </p:sp>
      <p:sp>
        <p:nvSpPr>
          <p:cNvPr id="4" name="Slide Number Placeholder 3"/>
          <p:cNvSpPr>
            <a:spLocks noGrp="1"/>
          </p:cNvSpPr>
          <p:nvPr>
            <p:ph type="sldNum" sz="quarter" idx="10"/>
          </p:nvPr>
        </p:nvSpPr>
        <p:spPr/>
        <p:txBody>
          <a:bodyPr/>
          <a:lstStyle/>
          <a:p>
            <a:fld id="{C2CD3392-86E5-4C23-A330-DDA619D4825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Some 3 million U.S. workers are affected by minimum wage laws. They are disproportionately young, women, and minorities.</a:t>
            </a:r>
          </a:p>
        </p:txBody>
      </p:sp>
      <p:sp>
        <p:nvSpPr>
          <p:cNvPr id="4" name="Slide Number Placeholder 3"/>
          <p:cNvSpPr>
            <a:spLocks noGrp="1"/>
          </p:cNvSpPr>
          <p:nvPr>
            <p:ph type="sldNum" sz="quarter" idx="10"/>
          </p:nvPr>
        </p:nvSpPr>
        <p:spPr/>
        <p:txBody>
          <a:bodyPr/>
          <a:lstStyle/>
          <a:p>
            <a:fld id="{C2CD3392-86E5-4C23-A330-DDA619D4825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Surveys indicate that a majority of U.S. adults favor a higher minimum wage. Support for increasing the minimum wage is highest among Democrats (90%); but a slight majority of Republicans also favor the increase.</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CD3392-86E5-4C23-A330-DDA619D4825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Supporters of a higher minimum wage point to the need for a “living wage” that will support a family. People who work hard should be able to live on what they earn. Opponents claim that increasing the cost of labor will reduce demand for labor and raise the employment rate. They claim that the minimum wage is largely given to entry-level workers who move to a higher wage level over time. </a:t>
            </a:r>
          </a:p>
          <a:p>
            <a:endParaRPr lang="en-US" dirty="0"/>
          </a:p>
        </p:txBody>
      </p:sp>
      <p:sp>
        <p:nvSpPr>
          <p:cNvPr id="4" name="Slide Number Placeholder 3"/>
          <p:cNvSpPr>
            <a:spLocks noGrp="1"/>
          </p:cNvSpPr>
          <p:nvPr>
            <p:ph type="sldNum" sz="quarter" idx="10"/>
          </p:nvPr>
        </p:nvSpPr>
        <p:spPr/>
        <p:txBody>
          <a:bodyPr/>
          <a:lstStyle/>
          <a:p>
            <a:fld id="{C2CD3392-86E5-4C23-A330-DDA619D4825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54C3B-3CDB-4EAE-B83B-203FA061F5DF}"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54C3B-3CDB-4EAE-B83B-203FA061F5DF}"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54C3B-3CDB-4EAE-B83B-203FA061F5DF}"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54C3B-3CDB-4EAE-B83B-203FA061F5DF}"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54C3B-3CDB-4EAE-B83B-203FA061F5DF}"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54C3B-3CDB-4EAE-B83B-203FA061F5DF}"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54C3B-3CDB-4EAE-B83B-203FA061F5DF}"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54C3B-3CDB-4EAE-B83B-203FA061F5DF}"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54C3B-3CDB-4EAE-B83B-203FA061F5DF}"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54C3B-3CDB-4EAE-B83B-203FA061F5DF}"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54C3B-3CDB-4EAE-B83B-203FA061F5DF}"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2E643-FBF4-49AF-B2D7-946A55F951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54C3B-3CDB-4EAE-B83B-203FA061F5DF}"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2E643-FBF4-49AF-B2D7-946A55F951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304800"/>
            <a:ext cx="3429000" cy="2362200"/>
          </a:xfrm>
        </p:spPr>
        <p:txBody>
          <a:bodyPr>
            <a:normAutofit fontScale="90000"/>
          </a:bodyPr>
          <a:lstStyle/>
          <a:p>
            <a:r>
              <a:rPr lang="en-US" dirty="0" smtClean="0"/>
              <a:t>Should We Raise the </a:t>
            </a:r>
            <a:br>
              <a:rPr lang="en-US" dirty="0" smtClean="0"/>
            </a:br>
            <a:r>
              <a:rPr lang="en-US" dirty="0" smtClean="0"/>
              <a:t>Minimum Wage?</a:t>
            </a:r>
            <a:endParaRPr lang="en-US" dirty="0"/>
          </a:p>
        </p:txBody>
      </p:sp>
      <p:sp>
        <p:nvSpPr>
          <p:cNvPr id="4" name="Subtitle 2"/>
          <p:cNvSpPr txBox="1">
            <a:spLocks/>
          </p:cNvSpPr>
          <p:nvPr/>
        </p:nvSpPr>
        <p:spPr>
          <a:xfrm>
            <a:off x="5181600" y="2971800"/>
            <a:ext cx="3962400" cy="2133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92D050"/>
                </a:solidFill>
                <a:effectLst/>
                <a:uLnTx/>
                <a:uFillTx/>
                <a:latin typeface="+mn-lt"/>
                <a:ea typeface="+mn-ea"/>
                <a:cs typeface="+mn-cs"/>
              </a:rPr>
              <a:t>Sociology</a:t>
            </a:r>
          </a:p>
          <a:p>
            <a:pPr algn="ctr"/>
            <a:r>
              <a:rPr lang="en-US" sz="2000" dirty="0" smtClean="0"/>
              <a:t>Chapter 16:  The Economy and Work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B0F0"/>
                </a:solidFill>
                <a:effectLst/>
                <a:uLnTx/>
                <a:uFillTx/>
                <a:latin typeface="+mn-lt"/>
                <a:ea typeface="+mn-ea"/>
                <a:cs typeface="+mn-cs"/>
              </a:rPr>
              <a:t>Society:  The Basics</a:t>
            </a:r>
          </a:p>
          <a:p>
            <a:pPr lvl="0" algn="ct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Chapter 12</a:t>
            </a:r>
            <a:r>
              <a:rPr lang="en-US" sz="2000" dirty="0" smtClean="0">
                <a:solidFill>
                  <a:schemeClr val="tx1">
                    <a:tint val="75000"/>
                  </a:schemeClr>
                </a:solidFill>
              </a:rPr>
              <a:t>: Economics and Politics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4340" name="Picture 4" descr="https://assetlibrary.pearson.com/Website/Download.aspx?DownloadToken=113c142d-d457-401c-bf99-6652f2fce327&amp;Purpose=AssetManager"/>
          <p:cNvPicPr>
            <a:picLocks noChangeAspect="1" noChangeArrowheads="1"/>
          </p:cNvPicPr>
          <p:nvPr/>
        </p:nvPicPr>
        <p:blipFill>
          <a:blip r:embed="rId3" cstate="print"/>
          <a:stretch>
            <a:fillRect/>
          </a:stretch>
        </p:blipFill>
        <p:spPr bwMode="auto">
          <a:xfrm>
            <a:off x="3765" y="0"/>
            <a:ext cx="5178902" cy="6858000"/>
          </a:xfrm>
          <a:prstGeom prst="rect">
            <a:avLst/>
          </a:prstGeom>
          <a:noFill/>
        </p:spPr>
      </p:pic>
      <p:pic>
        <p:nvPicPr>
          <p:cNvPr id="5" name="Picture 4" descr="Sociology-16e-cover.jpg"/>
          <p:cNvPicPr>
            <a:picLocks noChangeAspect="1"/>
          </p:cNvPicPr>
          <p:nvPr/>
        </p:nvPicPr>
        <p:blipFill>
          <a:blip r:embed="rId4" cstate="print"/>
          <a:srcRect t="1603" b="601"/>
          <a:stretch>
            <a:fillRect/>
          </a:stretch>
        </p:blipFill>
        <p:spPr>
          <a:xfrm>
            <a:off x="5791200" y="5410200"/>
            <a:ext cx="90859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ociety-14e-cover.jpg"/>
          <p:cNvPicPr>
            <a:picLocks noChangeAspect="1"/>
          </p:cNvPicPr>
          <p:nvPr/>
        </p:nvPicPr>
        <p:blipFill>
          <a:blip r:embed="rId5" cstate="print"/>
          <a:srcRect l="2100" r="3400" b="1667"/>
          <a:stretch>
            <a:fillRect/>
          </a:stretch>
        </p:blipFill>
        <p:spPr>
          <a:xfrm>
            <a:off x="7620000" y="5410200"/>
            <a:ext cx="906653"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2000" y="1676400"/>
          <a:ext cx="7010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2000" y="457200"/>
            <a:ext cx="8001000" cy="1077218"/>
          </a:xfrm>
          <a:prstGeom prst="rect">
            <a:avLst/>
          </a:prstGeom>
          <a:noFill/>
        </p:spPr>
        <p:txBody>
          <a:bodyPr wrap="square" rtlCol="0">
            <a:spAutoFit/>
          </a:bodyPr>
          <a:lstStyle/>
          <a:p>
            <a:pPr algn="ctr"/>
            <a:r>
              <a:rPr lang="en-US" sz="3200" dirty="0" smtClean="0"/>
              <a:t>In inflation-adjusted dollars, the minimum wage in the U.S. peaked in 1968.</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2" dur="1000"/>
                                        <p:tgtEl>
                                          <p:spTgt spid="2">
                                            <p:graphicEl>
                                              <a:chart seriesIdx="0" categoryIdx="0" bldStep="ptInSeries"/>
                                            </p:graphic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6" dur="1000"/>
                                        <p:tgtEl>
                                          <p:spTgt spid="2">
                                            <p:graphicEl>
                                              <a:chart seriesIdx="0" categoryIdx="1" bldStep="ptInSeries"/>
                                            </p:graphicEl>
                                          </p:spTgt>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wipe(down)">
                                      <p:cBhvr>
                                        <p:cTn id="20" dur="1000"/>
                                        <p:tgtEl>
                                          <p:spTgt spid="2">
                                            <p:graphicEl>
                                              <a:chart seriesIdx="0" categoryIdx="2" bldStep="ptIn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25" dur="1000"/>
                                        <p:tgtEl>
                                          <p:spTgt spid="2">
                                            <p:graphicEl>
                                              <a:chart seriesIdx="1" categoryIdx="0" bldStep="ptInSeries"/>
                                            </p:graphic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29" dur="1000"/>
                                        <p:tgtEl>
                                          <p:spTgt spid="2">
                                            <p:graphicEl>
                                              <a:chart seriesIdx="1" categoryIdx="1" bldStep="ptInSeries"/>
                                            </p:graphicEl>
                                          </p:spTgt>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2">
                                            <p:graphicEl>
                                              <a:chart seriesIdx="1" categoryIdx="2" bldStep="ptInSeries"/>
                                            </p:graphicEl>
                                          </p:spTgt>
                                        </p:tgtEl>
                                        <p:attrNameLst>
                                          <p:attrName>style.visibility</p:attrName>
                                        </p:attrNameLst>
                                      </p:cBhvr>
                                      <p:to>
                                        <p:strVal val="visible"/>
                                      </p:to>
                                    </p:set>
                                    <p:animEffect transition="in" filter="wipe(down)">
                                      <p:cBhvr>
                                        <p:cTn id="33" dur="1000"/>
                                        <p:tgtEl>
                                          <p:spTgt spid="2">
                                            <p:graphicEl>
                                              <a:chart seriesIdx="1"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315200" cy="584775"/>
          </a:xfrm>
          <a:prstGeom prst="rect">
            <a:avLst/>
          </a:prstGeom>
          <a:noFill/>
        </p:spPr>
        <p:txBody>
          <a:bodyPr wrap="square" rtlCol="0">
            <a:spAutoFit/>
          </a:bodyPr>
          <a:lstStyle/>
          <a:p>
            <a:r>
              <a:rPr lang="en-US" sz="3200" i="1" dirty="0" smtClean="0"/>
              <a:t>The Economist </a:t>
            </a:r>
            <a:r>
              <a:rPr lang="en-US" sz="3200" dirty="0" smtClean="0"/>
              <a:t>(2015)…</a:t>
            </a:r>
          </a:p>
        </p:txBody>
      </p:sp>
      <p:sp>
        <p:nvSpPr>
          <p:cNvPr id="3" name="TextBox 2"/>
          <p:cNvSpPr txBox="1"/>
          <p:nvPr/>
        </p:nvSpPr>
        <p:spPr>
          <a:xfrm>
            <a:off x="1066800" y="1752600"/>
            <a:ext cx="7239000" cy="1077218"/>
          </a:xfrm>
          <a:prstGeom prst="rect">
            <a:avLst/>
          </a:prstGeom>
          <a:noFill/>
        </p:spPr>
        <p:txBody>
          <a:bodyPr wrap="square" rtlCol="0">
            <a:spAutoFit/>
          </a:bodyPr>
          <a:lstStyle/>
          <a:p>
            <a:r>
              <a:rPr lang="en-US" sz="2800" dirty="0" smtClean="0"/>
              <a:t>The United States “</a:t>
            </a:r>
            <a:r>
              <a:rPr lang="en-US" sz="3200" dirty="0" smtClean="0">
                <a:solidFill>
                  <a:schemeClr val="bg2">
                    <a:lumMod val="20000"/>
                    <a:lumOff val="80000"/>
                  </a:schemeClr>
                </a:solidFill>
              </a:rPr>
              <a:t>is an outlier among advanced economies</a:t>
            </a:r>
            <a:r>
              <a:rPr lang="en-US" sz="3200" dirty="0" smtClean="0"/>
              <a:t>.</a:t>
            </a:r>
            <a:r>
              <a:rPr lang="en-US" sz="2800" dirty="0" smtClean="0"/>
              <a:t>”  </a:t>
            </a:r>
          </a:p>
        </p:txBody>
      </p:sp>
      <p:sp>
        <p:nvSpPr>
          <p:cNvPr id="4" name="TextBox 3"/>
          <p:cNvSpPr txBox="1"/>
          <p:nvPr/>
        </p:nvSpPr>
        <p:spPr>
          <a:xfrm>
            <a:off x="1143000" y="3962400"/>
            <a:ext cx="7162800" cy="2492990"/>
          </a:xfrm>
          <a:prstGeom prst="rect">
            <a:avLst/>
          </a:prstGeom>
          <a:noFill/>
        </p:spPr>
        <p:txBody>
          <a:bodyPr wrap="square" rtlCol="0">
            <a:spAutoFit/>
          </a:bodyPr>
          <a:lstStyle/>
          <a:p>
            <a:r>
              <a:rPr lang="en-US" sz="2800" dirty="0" smtClean="0"/>
              <a:t>If the U.S. were similar to other high-income countries, minimum wage would be “</a:t>
            </a:r>
            <a:r>
              <a:rPr lang="en-US" sz="3200" dirty="0" smtClean="0">
                <a:solidFill>
                  <a:schemeClr val="bg2">
                    <a:lumMod val="20000"/>
                    <a:lumOff val="80000"/>
                  </a:schemeClr>
                </a:solidFill>
              </a:rPr>
              <a:t>around $12 an hour. That would mean a raise of about 65% for Americans earning the minimum pay rate</a:t>
            </a:r>
            <a:r>
              <a:rPr lang="en-US" sz="2800" dirty="0" smtClean="0"/>
              <a:t>.”</a:t>
            </a:r>
          </a:p>
        </p:txBody>
      </p:sp>
      <p:sp>
        <p:nvSpPr>
          <p:cNvPr id="5" name="TextBox 4"/>
          <p:cNvSpPr txBox="1"/>
          <p:nvPr/>
        </p:nvSpPr>
        <p:spPr>
          <a:xfrm>
            <a:off x="1295400" y="2971800"/>
            <a:ext cx="2438400" cy="584775"/>
          </a:xfrm>
          <a:prstGeom prst="rect">
            <a:avLst/>
          </a:prstGeom>
          <a:noFill/>
        </p:spPr>
        <p:txBody>
          <a:bodyPr wrap="square" rtlCol="0">
            <a:spAutoFit/>
          </a:bodyPr>
          <a:lstStyle/>
          <a:p>
            <a:r>
              <a:rPr lang="en-US" sz="3200" dirty="0" smtClean="0">
                <a:solidFill>
                  <a:schemeClr val="bg2">
                    <a:lumMod val="20000"/>
                    <a:lumOff val="80000"/>
                  </a:schemeClr>
                </a:solidFill>
                <a:latin typeface="Copperplate Gothic Light" pitchFamily="34" charset="0"/>
              </a:rPr>
              <a:t>and</a:t>
            </a:r>
            <a:endParaRPr lang="en-US" sz="3200" dirty="0">
              <a:solidFill>
                <a:schemeClr val="bg2">
                  <a:lumMod val="20000"/>
                  <a:lumOff val="80000"/>
                </a:schemeClr>
              </a:solidFill>
              <a:latin typeface="Copperplate Gothic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44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21247525">
            <a:off x="152926" y="231833"/>
            <a:ext cx="4695825" cy="3229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cstate="print"/>
          <a:srcRect/>
          <a:stretch>
            <a:fillRect/>
          </a:stretch>
        </p:blipFill>
        <p:spPr bwMode="auto">
          <a:xfrm rot="407579">
            <a:off x="4650766" y="250076"/>
            <a:ext cx="4552950" cy="546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81000" y="4267200"/>
            <a:ext cx="4038600" cy="1938992"/>
          </a:xfrm>
          <a:prstGeom prst="rect">
            <a:avLst/>
          </a:prstGeom>
          <a:noFill/>
        </p:spPr>
        <p:txBody>
          <a:bodyPr wrap="square" rtlCol="0">
            <a:spAutoFit/>
          </a:bodyPr>
          <a:lstStyle/>
          <a:p>
            <a:r>
              <a:rPr lang="en-US" sz="2400" dirty="0" smtClean="0"/>
              <a:t>As of July 2015, 29 states, the District of Columbia,  and more than 25 cities and counties have set minimum wage above the $7.25 federal level.</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6400800" cy="646331"/>
          </a:xfrm>
          <a:prstGeom prst="rect">
            <a:avLst/>
          </a:prstGeom>
          <a:noFill/>
        </p:spPr>
        <p:txBody>
          <a:bodyPr wrap="square" rtlCol="0">
            <a:spAutoFit/>
          </a:bodyPr>
          <a:lstStyle/>
          <a:p>
            <a:r>
              <a:rPr lang="en-US" sz="3600" b="1" dirty="0" smtClean="0"/>
              <a:t>Who earns minimum wage?</a:t>
            </a:r>
            <a:endParaRPr lang="en-US" sz="3600" b="1" dirty="0"/>
          </a:p>
        </p:txBody>
      </p:sp>
      <p:sp>
        <p:nvSpPr>
          <p:cNvPr id="3" name="TextBox 2"/>
          <p:cNvSpPr txBox="1"/>
          <p:nvPr/>
        </p:nvSpPr>
        <p:spPr>
          <a:xfrm>
            <a:off x="533400" y="1447800"/>
            <a:ext cx="7848600" cy="3570208"/>
          </a:xfrm>
          <a:prstGeom prst="rect">
            <a:avLst/>
          </a:prstGeom>
          <a:noFill/>
        </p:spPr>
        <p:txBody>
          <a:bodyPr wrap="square" rtlCol="0">
            <a:spAutoFit/>
          </a:bodyPr>
          <a:lstStyle/>
          <a:p>
            <a:pPr>
              <a:spcAft>
                <a:spcPts val="1200"/>
              </a:spcAft>
            </a:pPr>
            <a:r>
              <a:rPr lang="en-US" sz="3200" dirty="0" smtClean="0"/>
              <a:t>About 3 million workers in the United States</a:t>
            </a:r>
            <a:endParaRPr lang="en-US" sz="2800" dirty="0" smtClean="0"/>
          </a:p>
          <a:p>
            <a:pPr>
              <a:spcAft>
                <a:spcPts val="1200"/>
              </a:spcAft>
              <a:buFont typeface="Arial" pitchFamily="34" charset="0"/>
              <a:buChar char="•"/>
            </a:pPr>
            <a:r>
              <a:rPr lang="en-US" sz="2800" dirty="0" smtClean="0"/>
              <a:t>  </a:t>
            </a:r>
            <a:r>
              <a:rPr lang="en-US" sz="3600" b="1" dirty="0" smtClean="0">
                <a:solidFill>
                  <a:schemeClr val="bg2">
                    <a:lumMod val="20000"/>
                    <a:lumOff val="80000"/>
                  </a:schemeClr>
                </a:solidFill>
              </a:rPr>
              <a:t>48%</a:t>
            </a:r>
            <a:r>
              <a:rPr lang="en-US" sz="2800" dirty="0" smtClean="0"/>
              <a:t> are under the age of 25</a:t>
            </a:r>
          </a:p>
          <a:p>
            <a:pPr>
              <a:spcAft>
                <a:spcPts val="1200"/>
              </a:spcAft>
              <a:buFont typeface="Arial" pitchFamily="34" charset="0"/>
              <a:buChar char="•"/>
            </a:pPr>
            <a:r>
              <a:rPr lang="en-US" sz="2800" dirty="0" smtClean="0"/>
              <a:t>  </a:t>
            </a:r>
            <a:r>
              <a:rPr lang="en-US" sz="3600" b="1" dirty="0" smtClean="0">
                <a:solidFill>
                  <a:schemeClr val="accent2">
                    <a:lumMod val="40000"/>
                    <a:lumOff val="60000"/>
                  </a:schemeClr>
                </a:solidFill>
              </a:rPr>
              <a:t>63%</a:t>
            </a:r>
            <a:r>
              <a:rPr lang="en-US" sz="2800" dirty="0" smtClean="0"/>
              <a:t> are women</a:t>
            </a:r>
          </a:p>
          <a:p>
            <a:pPr marL="344488" indent="-344488">
              <a:spcAft>
                <a:spcPts val="1200"/>
              </a:spcAft>
              <a:buFont typeface="Arial" pitchFamily="34" charset="0"/>
              <a:buChar char="•"/>
            </a:pPr>
            <a:r>
              <a:rPr lang="en-US" sz="3600" b="1" dirty="0" smtClean="0">
                <a:solidFill>
                  <a:schemeClr val="accent3">
                    <a:lumMod val="60000"/>
                    <a:lumOff val="40000"/>
                  </a:schemeClr>
                </a:solidFill>
              </a:rPr>
              <a:t>37%</a:t>
            </a:r>
            <a:r>
              <a:rPr lang="en-US" sz="2800" dirty="0" smtClean="0"/>
              <a:t> are African American,                                 Asian  American, or Hispanic                       American</a:t>
            </a:r>
            <a:endParaRPr lang="en-US" sz="2800" dirty="0"/>
          </a:p>
        </p:txBody>
      </p:sp>
      <p:pic>
        <p:nvPicPr>
          <p:cNvPr id="4" name="Picture 3" descr="AL1106125_Watermark.jpg"/>
          <p:cNvPicPr>
            <a:picLocks noChangeAspect="1"/>
          </p:cNvPicPr>
          <p:nvPr/>
        </p:nvPicPr>
        <p:blipFill>
          <a:blip r:embed="rId3" cstate="print"/>
          <a:stretch>
            <a:fillRect/>
          </a:stretch>
        </p:blipFill>
        <p:spPr>
          <a:xfrm flipH="1">
            <a:off x="6044431" y="2210916"/>
            <a:ext cx="3099569" cy="4647084"/>
          </a:xfrm>
          <a:prstGeom prst="rect">
            <a:avLst/>
          </a:prstGeom>
          <a:ln>
            <a:noFill/>
          </a:ln>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7696200" cy="1077218"/>
          </a:xfrm>
          <a:prstGeom prst="rect">
            <a:avLst/>
          </a:prstGeom>
          <a:noFill/>
        </p:spPr>
        <p:txBody>
          <a:bodyPr wrap="square" rtlCol="0">
            <a:spAutoFit/>
          </a:bodyPr>
          <a:lstStyle/>
          <a:p>
            <a:r>
              <a:rPr lang="en-US" sz="3200" dirty="0" smtClean="0"/>
              <a:t>In 2014, 73% of U.S. adults were in favor of raising the minimum wage…</a:t>
            </a:r>
            <a:endParaRPr lang="en-US" sz="3200" dirty="0"/>
          </a:p>
        </p:txBody>
      </p:sp>
      <p:graphicFrame>
        <p:nvGraphicFramePr>
          <p:cNvPr id="3" name="Chart 2"/>
          <p:cNvGraphicFramePr/>
          <p:nvPr/>
        </p:nvGraphicFramePr>
        <p:xfrm>
          <a:off x="381000" y="1905000"/>
          <a:ext cx="4419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657600" y="1981200"/>
            <a:ext cx="1066800" cy="584775"/>
          </a:xfrm>
          <a:prstGeom prst="rect">
            <a:avLst/>
          </a:prstGeom>
          <a:noFill/>
        </p:spPr>
        <p:txBody>
          <a:bodyPr wrap="square" rtlCol="0">
            <a:spAutoFit/>
          </a:bodyPr>
          <a:lstStyle/>
          <a:p>
            <a:r>
              <a:rPr lang="en-US" sz="3200" b="1" dirty="0" smtClean="0">
                <a:solidFill>
                  <a:schemeClr val="accent1">
                    <a:lumMod val="40000"/>
                    <a:lumOff val="60000"/>
                  </a:schemeClr>
                </a:solidFill>
                <a:latin typeface="Copperplate Gothic Light" pitchFamily="34" charset="0"/>
              </a:rPr>
              <a:t>But</a:t>
            </a:r>
            <a:endParaRPr lang="en-US" sz="3200" b="1" dirty="0">
              <a:solidFill>
                <a:schemeClr val="accent1">
                  <a:lumMod val="40000"/>
                  <a:lumOff val="60000"/>
                </a:schemeClr>
              </a:solidFill>
              <a:latin typeface="Copperplate Gothic Light" pitchFamily="34" charset="0"/>
            </a:endParaRPr>
          </a:p>
        </p:txBody>
      </p:sp>
      <p:graphicFrame>
        <p:nvGraphicFramePr>
          <p:cNvPr id="5" name="Chart 4"/>
          <p:cNvGraphicFramePr/>
          <p:nvPr/>
        </p:nvGraphicFramePr>
        <p:xfrm>
          <a:off x="5257800" y="1600200"/>
          <a:ext cx="3581400" cy="502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8" dur="2000"/>
                                        <p:tgtEl>
                                          <p:spTgt spid="5">
                                            <p:graphicEl>
                                              <a:chart seriesIdx="-3" categoryIdx="-3" bldStep="gridLegend"/>
                                            </p:graphicEl>
                                          </p:spTgt>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22" dur="1000"/>
                                        <p:tgtEl>
                                          <p:spTgt spid="5">
                                            <p:graphicEl>
                                              <a:chart seriesIdx="0" categoryIdx="0" bldStep="ptInCategory"/>
                                            </p:graphicEl>
                                          </p:spTgt>
                                        </p:tgtEl>
                                      </p:cBhvr>
                                    </p:animEffect>
                                  </p:childTnLst>
                                </p:cTn>
                              </p:par>
                            </p:childTnLst>
                          </p:cTn>
                        </p:par>
                        <p:par>
                          <p:cTn id="23" fill="hold">
                            <p:stCondLst>
                              <p:cond delay="3000"/>
                            </p:stCondLst>
                            <p:childTnLst>
                              <p:par>
                                <p:cTn id="24" presetID="22" presetClass="entr" presetSubtype="4" fill="hold" grpId="0" nodeType="afterEffect">
                                  <p:stCondLst>
                                    <p:cond delay="0"/>
                                  </p:stCondLst>
                                  <p:childTnLst>
                                    <p:set>
                                      <p:cBhvr>
                                        <p:cTn id="25"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6" dur="1000"/>
                                        <p:tgtEl>
                                          <p:spTgt spid="5">
                                            <p:graphicEl>
                                              <a:chart seriesIdx="0" categoryIdx="1" bldStep="ptInCategory"/>
                                            </p:graphicEl>
                                          </p:spTgt>
                                        </p:tgtEl>
                                      </p:cBhvr>
                                    </p:animEffect>
                                  </p:childTnLst>
                                </p:cTn>
                              </p:par>
                            </p:childTnLst>
                          </p:cTn>
                        </p:par>
                        <p:par>
                          <p:cTn id="27" fill="hold">
                            <p:stCondLst>
                              <p:cond delay="4000"/>
                            </p:stCondLst>
                            <p:childTnLst>
                              <p:par>
                                <p:cTn id="28" presetID="22" presetClass="entr" presetSubtype="4" fill="hold" grpId="0" nodeType="afterEffect">
                                  <p:stCondLst>
                                    <p:cond delay="0"/>
                                  </p:stCondLst>
                                  <p:childTnLst>
                                    <p:set>
                                      <p:cBhvr>
                                        <p:cTn id="29"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0" dur="1000"/>
                                        <p:tgtEl>
                                          <p:spTgt spid="5">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5" grpId="0" uiExpand="1">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4343400" cy="553998"/>
          </a:xfrm>
          <a:prstGeom prst="rect">
            <a:avLst/>
          </a:prstGeom>
          <a:noFill/>
        </p:spPr>
        <p:txBody>
          <a:bodyPr wrap="square" rtlCol="0">
            <a:spAutoFit/>
          </a:bodyPr>
          <a:lstStyle/>
          <a:p>
            <a:r>
              <a:rPr lang="en-US" sz="3000" dirty="0" smtClean="0">
                <a:solidFill>
                  <a:srgbClr val="92D050"/>
                </a:solidFill>
              </a:rPr>
              <a:t>Discussion Questions</a:t>
            </a:r>
            <a:endParaRPr lang="en-US" sz="3000" dirty="0">
              <a:solidFill>
                <a:srgbClr val="92D050"/>
              </a:solidFill>
            </a:endParaRPr>
          </a:p>
        </p:txBody>
      </p:sp>
      <p:sp>
        <p:nvSpPr>
          <p:cNvPr id="3" name="TextBox 2"/>
          <p:cNvSpPr txBox="1"/>
          <p:nvPr/>
        </p:nvSpPr>
        <p:spPr>
          <a:xfrm>
            <a:off x="1219200" y="2133600"/>
            <a:ext cx="6629400" cy="2677656"/>
          </a:xfrm>
          <a:prstGeom prst="rect">
            <a:avLst/>
          </a:prstGeom>
          <a:noFill/>
        </p:spPr>
        <p:txBody>
          <a:bodyPr wrap="square" rtlCol="0">
            <a:spAutoFit/>
          </a:bodyPr>
          <a:lstStyle/>
          <a:p>
            <a:r>
              <a:rPr lang="en-US" sz="2800" dirty="0" smtClean="0"/>
              <a:t>What is your view: Do you support a higher minimum wage or not? Why?</a:t>
            </a:r>
          </a:p>
          <a:p>
            <a:endParaRPr lang="en-US" sz="2800" dirty="0" smtClean="0"/>
          </a:p>
          <a:p>
            <a:r>
              <a:rPr lang="en-US" sz="2800" dirty="0" smtClean="0"/>
              <a:t>What arguments are made in favor of and in opposition to a higher minimum wage?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604</Words>
  <Application>Microsoft Office PowerPoint</Application>
  <PresentationFormat>On-screen Show (4:3)</PresentationFormat>
  <Paragraphs>47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Should We Raise the  Minimum Wage?</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Wage: Location, Location, Location</dc:title>
  <dc:creator>Kimberlee</dc:creator>
  <cp:lastModifiedBy>Kimberlee</cp:lastModifiedBy>
  <cp:revision>11</cp:revision>
  <dcterms:created xsi:type="dcterms:W3CDTF">2015-12-28T22:46:50Z</dcterms:created>
  <dcterms:modified xsi:type="dcterms:W3CDTF">2016-01-27T19:05:28Z</dcterms:modified>
</cp:coreProperties>
</file>