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1" r:id="rId6"/>
    <p:sldId id="260"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777" autoAdjust="0"/>
  </p:normalViewPr>
  <p:slideViewPr>
    <p:cSldViewPr>
      <p:cViewPr varScale="1">
        <p:scale>
          <a:sx n="49" d="100"/>
          <a:sy n="49" d="100"/>
        </p:scale>
        <p:origin x="-102" y="-52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0"/>
  <c:chart>
    <c:title>
      <c:layout/>
    </c:title>
    <c:plotArea>
      <c:layout/>
      <c:barChart>
        <c:barDir val="col"/>
        <c:grouping val="clustered"/>
        <c:varyColors val="1"/>
        <c:ser>
          <c:idx val="0"/>
          <c:order val="0"/>
          <c:tx>
            <c:strRef>
              <c:f>Sheet1!$B$1</c:f>
              <c:strCache>
                <c:ptCount val="1"/>
                <c:pt idx="0">
                  <c:v>Percentage of Millennials Who…</c:v>
                </c:pt>
              </c:strCache>
            </c:strRef>
          </c:tx>
          <c:dLbls>
            <c:dLbl>
              <c:idx val="0"/>
              <c:layout>
                <c:manualLayout>
                  <c:x val="-4.8076923076923114E-3"/>
                  <c:y val="9.7402597402597296E-2"/>
                </c:manualLayout>
              </c:layout>
              <c:showVal val="1"/>
            </c:dLbl>
            <c:dLbl>
              <c:idx val="1"/>
              <c:layout>
                <c:manualLayout>
                  <c:x val="-4.8076923076923114E-3"/>
                  <c:y val="9.090909090909105E-2"/>
                </c:manualLayout>
              </c:layout>
              <c:showVal val="1"/>
            </c:dLbl>
            <c:dLbl>
              <c:idx val="2"/>
              <c:layout>
                <c:manualLayout>
                  <c:x val="-3.2051282051282076E-3"/>
                  <c:y val="9.3073593073593225E-2"/>
                </c:manualLayout>
              </c:layout>
              <c:showVal val="1"/>
            </c:dLbl>
            <c:dLbl>
              <c:idx val="3"/>
              <c:layout>
                <c:manualLayout>
                  <c:x val="-1.6025641025641025E-3"/>
                  <c:y val="8.4415584415584416E-2"/>
                </c:manualLayout>
              </c:layout>
              <c:showVal val="1"/>
            </c:dLbl>
            <c:spPr>
              <a:noFill/>
              <a:ln>
                <a:noFill/>
              </a:ln>
            </c:spPr>
            <c:txPr>
              <a:bodyPr/>
              <a:lstStyle/>
              <a:p>
                <a:pPr>
                  <a:defRPr sz="2000" b="1"/>
                </a:pPr>
                <a:endParaRPr lang="en-US"/>
              </a:p>
            </c:txPr>
            <c:showVal val="1"/>
          </c:dLbls>
          <c:cat>
            <c:strRef>
              <c:f>Sheet1!$A$2:$A$4</c:f>
              <c:strCache>
                <c:ptCount val="3"/>
                <c:pt idx="0">
                  <c:v>Place importance on keeping up with the news</c:v>
                </c:pt>
                <c:pt idx="1">
                  <c:v>Get news daily</c:v>
                </c:pt>
                <c:pt idx="2">
                  <c:v>Regularly follow five or more "hard news" topics</c:v>
                </c:pt>
              </c:strCache>
            </c:strRef>
          </c:cat>
          <c:val>
            <c:numRef>
              <c:f>Sheet1!$B$2:$B$4</c:f>
              <c:numCache>
                <c:formatCode>0%</c:formatCode>
                <c:ptCount val="3"/>
                <c:pt idx="0">
                  <c:v>0.85000000000000053</c:v>
                </c:pt>
                <c:pt idx="1">
                  <c:v>0.6900000000000005</c:v>
                </c:pt>
                <c:pt idx="2">
                  <c:v>0.45</c:v>
                </c:pt>
              </c:numCache>
            </c:numRef>
          </c:val>
        </c:ser>
        <c:axId val="48945408"/>
        <c:axId val="49020928"/>
      </c:barChart>
      <c:catAx>
        <c:axId val="48945408"/>
        <c:scaling>
          <c:orientation val="minMax"/>
        </c:scaling>
        <c:axPos val="b"/>
        <c:tickLblPos val="nextTo"/>
        <c:txPr>
          <a:bodyPr rot="0" anchor="ctr" anchorCtr="1"/>
          <a:lstStyle/>
          <a:p>
            <a:pPr>
              <a:defRPr sz="2000"/>
            </a:pPr>
            <a:endParaRPr lang="en-US"/>
          </a:p>
        </c:txPr>
        <c:crossAx val="49020928"/>
        <c:crosses val="autoZero"/>
        <c:lblAlgn val="ctr"/>
        <c:lblOffset val="100"/>
      </c:catAx>
      <c:valAx>
        <c:axId val="49020928"/>
        <c:scaling>
          <c:orientation val="minMax"/>
        </c:scaling>
        <c:axPos val="l"/>
        <c:majorGridlines/>
        <c:numFmt formatCode="0%" sourceLinked="1"/>
        <c:tickLblPos val="nextTo"/>
        <c:crossAx val="48945408"/>
        <c:crosses val="autoZero"/>
        <c:crossBetween val="between"/>
      </c:valAx>
    </c:plotArea>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6CCAB0-83E7-4CAE-B7A7-7D5AE1415954}"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9DF3C1-F331-406E-8216-13C70B281C6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srn.com/abstract=2363701"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dx.doi.org/10.2139/ssrn.2363701"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Sources:  </a:t>
            </a:r>
          </a:p>
          <a:p>
            <a:r>
              <a:rPr lang="en-US" dirty="0" smtClean="0"/>
              <a:t>(1)  “</a:t>
            </a:r>
            <a:r>
              <a:rPr lang="en-US" sz="1200" b="0" i="0" kern="1200" dirty="0" smtClean="0">
                <a:solidFill>
                  <a:schemeClr val="tx1"/>
                </a:solidFill>
                <a:latin typeface="+mn-lt"/>
                <a:ea typeface="+mn-ea"/>
                <a:cs typeface="+mn-cs"/>
              </a:rPr>
              <a:t>How social media influences </a:t>
            </a:r>
            <a:r>
              <a:rPr lang="en-US" sz="1200" b="0" i="0" kern="1200" dirty="0" err="1" smtClean="0">
                <a:solidFill>
                  <a:schemeClr val="tx1"/>
                </a:solidFill>
                <a:latin typeface="+mn-lt"/>
                <a:ea typeface="+mn-ea"/>
                <a:cs typeface="+mn-cs"/>
              </a:rPr>
              <a:t>Millennials</a:t>
            </a:r>
            <a:r>
              <a:rPr lang="en-US" sz="1200" b="0" i="0" kern="1200" dirty="0" smtClean="0">
                <a:solidFill>
                  <a:schemeClr val="tx1"/>
                </a:solidFill>
                <a:latin typeface="+mn-lt"/>
                <a:ea typeface="+mn-ea"/>
                <a:cs typeface="+mn-cs"/>
              </a:rPr>
              <a:t>’ political views.”  Harvard</a:t>
            </a:r>
            <a:r>
              <a:rPr lang="en-US" sz="1200" b="0" i="0" kern="1200" baseline="0" dirty="0" smtClean="0">
                <a:solidFill>
                  <a:schemeClr val="tx1"/>
                </a:solidFill>
                <a:latin typeface="+mn-lt"/>
                <a:ea typeface="+mn-ea"/>
                <a:cs typeface="+mn-cs"/>
              </a:rPr>
              <a:t> Kennedy School Shorenstein Center on Media, Politics, and Public Policy. Last update December 3, 2015.  </a:t>
            </a:r>
            <a:r>
              <a:rPr lang="en-US" sz="1200" b="0" i="0" kern="1200" dirty="0" smtClean="0">
                <a:solidFill>
                  <a:schemeClr val="tx1"/>
                </a:solidFill>
                <a:latin typeface="+mn-lt"/>
                <a:ea typeface="+mn-ea"/>
                <a:cs typeface="+mn-cs"/>
              </a:rPr>
              <a:t>http://journalistsresource.org/studies/society/social-media/facebook-millennial-politics-election</a:t>
            </a:r>
            <a:endParaRPr lang="en-US" dirty="0" smtClean="0"/>
          </a:p>
          <a:p>
            <a:pPr marL="228600" indent="-228600">
              <a:buAutoNum type="arabicParenBoth" startAt="2"/>
            </a:pPr>
            <a:r>
              <a:rPr lang="en-US" dirty="0" smtClean="0"/>
              <a:t>Media Insight Project.  “How </a:t>
            </a:r>
            <a:r>
              <a:rPr lang="en-US" dirty="0" err="1" smtClean="0"/>
              <a:t>Millennials</a:t>
            </a:r>
            <a:r>
              <a:rPr lang="en-US" dirty="0" smtClean="0"/>
              <a:t> Get News:  Inside the habits of America’s first digital generation.”  American Press Institute</a:t>
            </a:r>
            <a:r>
              <a:rPr lang="en-US" baseline="0" dirty="0" smtClean="0"/>
              <a:t> and the Associated Press-NORC Center for Public Affairs Research.  March 16, 2015. http://www.americanpressinstitute.org/publications/reports/survey-research/millennials-news/</a:t>
            </a:r>
          </a:p>
          <a:p>
            <a:pPr marL="228600" indent="-228600">
              <a:buAutoNum type="arabicParenBoth" startAt="2"/>
            </a:pPr>
            <a:r>
              <a:rPr lang="en-US" baseline="0" dirty="0" smtClean="0"/>
              <a:t> Douglas, Sara, Roxanne B. </a:t>
            </a:r>
            <a:r>
              <a:rPr lang="en-US" baseline="0" dirty="0" err="1" smtClean="0"/>
              <a:t>Raine</a:t>
            </a:r>
            <a:r>
              <a:rPr lang="en-US" baseline="0" dirty="0" smtClean="0"/>
              <a:t>, </a:t>
            </a:r>
            <a:r>
              <a:rPr lang="en-US" baseline="0" dirty="0" err="1" smtClean="0"/>
              <a:t>Misa</a:t>
            </a:r>
            <a:r>
              <a:rPr lang="en-US" baseline="0" dirty="0" smtClean="0"/>
              <a:t>  Maruyama, Bryan  </a:t>
            </a:r>
            <a:r>
              <a:rPr lang="en-US" baseline="0" dirty="0" err="1" smtClean="0"/>
              <a:t>Semaan</a:t>
            </a:r>
            <a:r>
              <a:rPr lang="en-US" baseline="0" dirty="0" smtClean="0"/>
              <a:t>, Scott P. Robertson.  “Community matters: How young adults use </a:t>
            </a:r>
            <a:r>
              <a:rPr lang="en-US" baseline="0" dirty="0" err="1" smtClean="0"/>
              <a:t>Facebook</a:t>
            </a:r>
            <a:r>
              <a:rPr lang="en-US" baseline="0" dirty="0" smtClean="0"/>
              <a:t> to evaluate political candidates.” </a:t>
            </a:r>
            <a:r>
              <a:rPr lang="en-US" i="1" baseline="0" dirty="0" smtClean="0"/>
              <a:t>Information Polity</a:t>
            </a:r>
            <a:r>
              <a:rPr lang="en-US" baseline="0" dirty="0" smtClean="0"/>
              <a:t>, vol. 20, no. 2,3, pp. 135-150, 2015.  </a:t>
            </a:r>
          </a:p>
          <a:p>
            <a:pPr marL="228600" indent="-228600">
              <a:buAutoNum type="arabicParenBoth" startAt="2"/>
            </a:pPr>
            <a:r>
              <a:rPr lang="en-US" baseline="0" dirty="0" smtClean="0"/>
              <a:t> </a:t>
            </a:r>
            <a:r>
              <a:rPr lang="en-US" baseline="0" dirty="0" err="1" smtClean="0"/>
              <a:t>Tuschman</a:t>
            </a:r>
            <a:r>
              <a:rPr lang="en-US" baseline="0" dirty="0" smtClean="0"/>
              <a:t>, </a:t>
            </a:r>
            <a:r>
              <a:rPr lang="en-US" baseline="0" dirty="0" err="1" smtClean="0"/>
              <a:t>Avi</a:t>
            </a:r>
            <a:r>
              <a:rPr lang="en-US" baseline="0" dirty="0" smtClean="0"/>
              <a:t>.  “Why Americans Are So Polarized: Education and Evolution.”  </a:t>
            </a:r>
            <a:r>
              <a:rPr lang="en-US" i="1" baseline="0" dirty="0" smtClean="0"/>
              <a:t>The Atlantic</a:t>
            </a:r>
            <a:r>
              <a:rPr lang="en-US" baseline="0" dirty="0" smtClean="0"/>
              <a:t>, February 28, 2014. http://www.theatlantic.com/politics/archive/2014/02/why-americans-are-so-polarized-education-and-evolution/284098/</a:t>
            </a:r>
            <a:endParaRPr lang="en-US" dirty="0"/>
          </a:p>
        </p:txBody>
      </p:sp>
      <p:sp>
        <p:nvSpPr>
          <p:cNvPr id="4" name="Slide Number Placeholder 3"/>
          <p:cNvSpPr>
            <a:spLocks noGrp="1"/>
          </p:cNvSpPr>
          <p:nvPr>
            <p:ph type="sldNum" sz="quarter" idx="10"/>
          </p:nvPr>
        </p:nvSpPr>
        <p:spPr/>
        <p:txBody>
          <a:bodyPr/>
          <a:lstStyle/>
          <a:p>
            <a:fld id="{669DF3C1-F331-406E-8216-13C70B281C6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People in the “Millennial Generation” were born between 1981 and 1997. This cohort is often included in a “Generation Y,” which includes people born in the mid-2000s. </a:t>
            </a:r>
            <a:endParaRPr lang="en-US" i="1" dirty="0"/>
          </a:p>
        </p:txBody>
      </p:sp>
      <p:sp>
        <p:nvSpPr>
          <p:cNvPr id="4" name="Slide Number Placeholder 3"/>
          <p:cNvSpPr>
            <a:spLocks noGrp="1"/>
          </p:cNvSpPr>
          <p:nvPr>
            <p:ph type="sldNum" sz="quarter" idx="10"/>
          </p:nvPr>
        </p:nvSpPr>
        <p:spPr/>
        <p:txBody>
          <a:bodyPr/>
          <a:lstStyle/>
          <a:p>
            <a:fld id="{669DF3C1-F331-406E-8216-13C70B281C6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Studies find that </a:t>
            </a:r>
            <a:r>
              <a:rPr lang="en-US" sz="1200" i="1" kern="1200" dirty="0" err="1" smtClean="0">
                <a:solidFill>
                  <a:schemeClr val="tx1"/>
                </a:solidFill>
                <a:latin typeface="+mn-lt"/>
                <a:ea typeface="+mn-ea"/>
                <a:cs typeface="+mn-cs"/>
              </a:rPr>
              <a:t>Millennials</a:t>
            </a:r>
            <a:r>
              <a:rPr lang="en-US" sz="1200" i="1" kern="1200" dirty="0" smtClean="0">
                <a:solidFill>
                  <a:schemeClr val="tx1"/>
                </a:solidFill>
                <a:latin typeface="+mn-lt"/>
                <a:ea typeface="+mn-ea"/>
                <a:cs typeface="+mn-cs"/>
              </a:rPr>
              <a:t> are both knowledgeable and engaged in political events. Unlike older cohorts, however, </a:t>
            </a:r>
            <a:r>
              <a:rPr lang="en-US" sz="1200" i="1" kern="1200" dirty="0" err="1" smtClean="0">
                <a:solidFill>
                  <a:schemeClr val="tx1"/>
                </a:solidFill>
                <a:latin typeface="+mn-lt"/>
                <a:ea typeface="+mn-ea"/>
                <a:cs typeface="+mn-cs"/>
              </a:rPr>
              <a:t>Millennials</a:t>
            </a:r>
            <a:r>
              <a:rPr lang="en-US" sz="1200" i="1" kern="1200" dirty="0" smtClean="0">
                <a:solidFill>
                  <a:schemeClr val="tx1"/>
                </a:solidFill>
                <a:latin typeface="+mn-lt"/>
                <a:ea typeface="+mn-ea"/>
                <a:cs typeface="+mn-cs"/>
              </a:rPr>
              <a:t> do not “watch the news” at specific times. Rather, they absorb news as they use social media, participate in social networks, and carry out their work and civic activity. </a:t>
            </a:r>
          </a:p>
          <a:p>
            <a:endParaRPr lang="en-US" dirty="0"/>
          </a:p>
        </p:txBody>
      </p:sp>
      <p:sp>
        <p:nvSpPr>
          <p:cNvPr id="4" name="Slide Number Placeholder 3"/>
          <p:cNvSpPr>
            <a:spLocks noGrp="1"/>
          </p:cNvSpPr>
          <p:nvPr>
            <p:ph type="sldNum" sz="quarter" idx="10"/>
          </p:nvPr>
        </p:nvSpPr>
        <p:spPr/>
        <p:txBody>
          <a:bodyPr/>
          <a:lstStyle/>
          <a:p>
            <a:fld id="{669DF3C1-F331-406E-8216-13C70B281C6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err="1" smtClean="0">
                <a:solidFill>
                  <a:schemeClr val="tx1"/>
                </a:solidFill>
                <a:latin typeface="+mn-lt"/>
                <a:ea typeface="+mn-ea"/>
                <a:cs typeface="+mn-cs"/>
              </a:rPr>
              <a:t>Millennials</a:t>
            </a:r>
            <a:r>
              <a:rPr lang="en-US" sz="1200" i="1" kern="1200" dirty="0" smtClean="0">
                <a:solidFill>
                  <a:schemeClr val="tx1"/>
                </a:solidFill>
                <a:latin typeface="+mn-lt"/>
                <a:ea typeface="+mn-ea"/>
                <a:cs typeface="+mn-cs"/>
              </a:rPr>
              <a:t> make extensive use of social media, especially </a:t>
            </a:r>
            <a:r>
              <a:rPr lang="en-US" sz="1200" i="1" kern="1200" dirty="0" err="1" smtClean="0">
                <a:solidFill>
                  <a:schemeClr val="tx1"/>
                </a:solidFill>
                <a:latin typeface="+mn-lt"/>
                <a:ea typeface="+mn-ea"/>
                <a:cs typeface="+mn-cs"/>
              </a:rPr>
              <a:t>Facebook</a:t>
            </a:r>
            <a:r>
              <a:rPr lang="en-US" sz="1200" i="1" kern="1200" dirty="0" smtClean="0">
                <a:solidFill>
                  <a:schemeClr val="tx1"/>
                </a:solidFill>
                <a:latin typeface="+mn-lt"/>
                <a:ea typeface="+mn-ea"/>
                <a:cs typeface="+mn-cs"/>
              </a:rPr>
              <a:t>. Researchers found that older people in this cohort are more engaged with </a:t>
            </a:r>
            <a:r>
              <a:rPr lang="en-US" sz="1200" i="1" kern="1200" dirty="0" err="1" smtClean="0">
                <a:solidFill>
                  <a:schemeClr val="tx1"/>
                </a:solidFill>
                <a:latin typeface="+mn-lt"/>
                <a:ea typeface="+mn-ea"/>
                <a:cs typeface="+mn-cs"/>
              </a:rPr>
              <a:t>Facebook</a:t>
            </a:r>
            <a:r>
              <a:rPr lang="en-US" sz="1200" i="1" kern="1200" dirty="0" smtClean="0">
                <a:solidFill>
                  <a:schemeClr val="tx1"/>
                </a:solidFill>
                <a:latin typeface="+mn-lt"/>
                <a:ea typeface="+mn-ea"/>
                <a:cs typeface="+mn-cs"/>
              </a:rPr>
              <a:t> than younger people, who tend to use a larger number</a:t>
            </a:r>
            <a:r>
              <a:rPr lang="en-US" sz="1200" i="1" kern="1200" baseline="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of social media sites and change them more frequently.  </a:t>
            </a:r>
            <a:endParaRPr lang="en-US" sz="1200" i="1"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69DF3C1-F331-406E-8216-13C70B281C6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One question researchers asked is whether or not </a:t>
            </a:r>
            <a:r>
              <a:rPr lang="en-US" sz="1200" i="1" kern="1200" dirty="0" err="1" smtClean="0">
                <a:solidFill>
                  <a:schemeClr val="tx1"/>
                </a:solidFill>
                <a:latin typeface="+mn-lt"/>
                <a:ea typeface="+mn-ea"/>
                <a:cs typeface="+mn-cs"/>
              </a:rPr>
              <a:t>Millennials</a:t>
            </a:r>
            <a:r>
              <a:rPr lang="en-US" sz="1200" i="1" kern="1200" dirty="0" smtClean="0">
                <a:solidFill>
                  <a:schemeClr val="tx1"/>
                </a:solidFill>
                <a:latin typeface="+mn-lt"/>
                <a:ea typeface="+mn-ea"/>
                <a:cs typeface="+mn-cs"/>
              </a:rPr>
              <a:t> are becoming more polarized politically. On this point, as the following slides indicate, research does not support a clear conclusion. In other words, some evidence suggests that using social media encourages taking more left or right opinions. But other research suggests that social media are varied enough to expose young people to a range of political positions, perhaps even more than older cohorts.</a:t>
            </a: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69DF3C1-F331-406E-8216-13C70B281C6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research</a:t>
            </a:r>
            <a:r>
              <a:rPr lang="en-US" baseline="0" dirty="0" smtClean="0"/>
              <a:t> that supports this position, see</a:t>
            </a:r>
          </a:p>
          <a:p>
            <a:r>
              <a:rPr lang="en-US" baseline="0" dirty="0" smtClean="0"/>
              <a:t>(1) Douglas, Sara, Roxanne B. </a:t>
            </a:r>
            <a:r>
              <a:rPr lang="en-US" baseline="0" dirty="0" err="1" smtClean="0"/>
              <a:t>Raine</a:t>
            </a:r>
            <a:r>
              <a:rPr lang="en-US" baseline="0" dirty="0" smtClean="0"/>
              <a:t>, </a:t>
            </a:r>
            <a:r>
              <a:rPr lang="en-US" baseline="0" dirty="0" err="1" smtClean="0"/>
              <a:t>Misa</a:t>
            </a:r>
            <a:r>
              <a:rPr lang="en-US" baseline="0" dirty="0" smtClean="0"/>
              <a:t>  Maruyama, Bryan  </a:t>
            </a:r>
            <a:r>
              <a:rPr lang="en-US" baseline="0" dirty="0" err="1" smtClean="0"/>
              <a:t>Semaan</a:t>
            </a:r>
            <a:r>
              <a:rPr lang="en-US" baseline="0" dirty="0" smtClean="0"/>
              <a:t>, Scott P. Robertson.  “Community matters: How young adults use </a:t>
            </a:r>
            <a:r>
              <a:rPr lang="en-US" baseline="0" dirty="0" err="1" smtClean="0"/>
              <a:t>Facebook</a:t>
            </a:r>
            <a:r>
              <a:rPr lang="en-US" baseline="0" dirty="0" smtClean="0"/>
              <a:t> to evaluate political candidates.” </a:t>
            </a:r>
            <a:r>
              <a:rPr lang="en-US" i="1" baseline="0" dirty="0" smtClean="0"/>
              <a:t>Information Polity</a:t>
            </a:r>
            <a:r>
              <a:rPr lang="en-US" baseline="0" dirty="0" smtClean="0"/>
              <a:t>, vol. 20, no. 2,3, pp. 135-150, 2015. </a:t>
            </a:r>
          </a:p>
          <a:p>
            <a:r>
              <a:rPr lang="en-US" sz="1200" b="0" i="0" kern="1200" baseline="0" dirty="0" smtClean="0">
                <a:solidFill>
                  <a:schemeClr val="tx1"/>
                </a:solidFill>
                <a:latin typeface="+mn-lt"/>
                <a:ea typeface="+mn-ea"/>
                <a:cs typeface="+mn-cs"/>
              </a:rPr>
              <a:t>(2) </a:t>
            </a:r>
            <a:r>
              <a:rPr lang="en-US" sz="1200" b="0" i="0" kern="1200" dirty="0" smtClean="0">
                <a:solidFill>
                  <a:schemeClr val="tx1"/>
                </a:solidFill>
                <a:latin typeface="+mn-lt"/>
                <a:ea typeface="+mn-ea"/>
                <a:cs typeface="+mn-cs"/>
              </a:rPr>
              <a:t>Flaxman, Seth and </a:t>
            </a:r>
            <a:r>
              <a:rPr lang="en-US" sz="1200" b="0" i="0" kern="1200" dirty="0" err="1" smtClean="0">
                <a:solidFill>
                  <a:schemeClr val="tx1"/>
                </a:solidFill>
                <a:latin typeface="+mn-lt"/>
                <a:ea typeface="+mn-ea"/>
                <a:cs typeface="+mn-cs"/>
              </a:rPr>
              <a:t>Goel</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Sharad</a:t>
            </a:r>
            <a:r>
              <a:rPr lang="en-US" sz="1200" b="0" i="0" kern="1200" dirty="0" smtClean="0">
                <a:solidFill>
                  <a:schemeClr val="tx1"/>
                </a:solidFill>
                <a:latin typeface="+mn-lt"/>
                <a:ea typeface="+mn-ea"/>
                <a:cs typeface="+mn-cs"/>
              </a:rPr>
              <a:t> and </a:t>
            </a:r>
            <a:r>
              <a:rPr lang="en-US" sz="1200" b="0" i="0" kern="1200" dirty="0" err="1" smtClean="0">
                <a:solidFill>
                  <a:schemeClr val="tx1"/>
                </a:solidFill>
                <a:latin typeface="+mn-lt"/>
                <a:ea typeface="+mn-ea"/>
                <a:cs typeface="+mn-cs"/>
              </a:rPr>
              <a:t>Rao</a:t>
            </a:r>
            <a:r>
              <a:rPr lang="en-US" sz="1200" b="0" i="0" kern="1200" dirty="0" smtClean="0">
                <a:solidFill>
                  <a:schemeClr val="tx1"/>
                </a:solidFill>
                <a:latin typeface="+mn-lt"/>
                <a:ea typeface="+mn-ea"/>
                <a:cs typeface="+mn-cs"/>
              </a:rPr>
              <a:t>, Justin M., Ideological Segregation and the Effects of Social Media on News Consumption (December 4, 2013). Available at SSRN: </a:t>
            </a:r>
            <a:r>
              <a:rPr lang="en-US" sz="1200" b="0" i="0" u="sng" kern="1200" dirty="0" smtClean="0">
                <a:solidFill>
                  <a:schemeClr val="tx1"/>
                </a:solidFill>
                <a:latin typeface="+mn-lt"/>
                <a:ea typeface="+mn-ea"/>
                <a:cs typeface="+mn-cs"/>
                <a:hlinkClick r:id="rId3"/>
              </a:rPr>
              <a:t>http://ssrn.com/abstract=2363701</a:t>
            </a:r>
            <a:r>
              <a:rPr lang="en-US" sz="1200" b="0" i="0" kern="1200" dirty="0" smtClean="0">
                <a:solidFill>
                  <a:schemeClr val="tx1"/>
                </a:solidFill>
                <a:latin typeface="+mn-lt"/>
                <a:ea typeface="+mn-ea"/>
                <a:cs typeface="+mn-cs"/>
              </a:rPr>
              <a:t> or</a:t>
            </a:r>
            <a:r>
              <a:rPr lang="en-US" sz="1200" b="0" i="0" u="sng" kern="1200" dirty="0" smtClean="0">
                <a:solidFill>
                  <a:schemeClr val="tx1"/>
                </a:solidFill>
                <a:latin typeface="+mn-lt"/>
                <a:ea typeface="+mn-ea"/>
                <a:cs typeface="+mn-cs"/>
                <a:hlinkClick r:id="rId4"/>
              </a:rPr>
              <a:t>http://dx.doi.org/10.2139/ssrn.2363701</a:t>
            </a:r>
            <a:endParaRPr lang="en-US" dirty="0"/>
          </a:p>
        </p:txBody>
      </p:sp>
      <p:sp>
        <p:nvSpPr>
          <p:cNvPr id="4" name="Slide Number Placeholder 3"/>
          <p:cNvSpPr>
            <a:spLocks noGrp="1"/>
          </p:cNvSpPr>
          <p:nvPr>
            <p:ph type="sldNum" sz="quarter" idx="10"/>
          </p:nvPr>
        </p:nvSpPr>
        <p:spPr/>
        <p:txBody>
          <a:bodyPr/>
          <a:lstStyle/>
          <a:p>
            <a:fld id="{669DF3C1-F331-406E-8216-13C70B281C6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research</a:t>
            </a:r>
            <a:r>
              <a:rPr lang="en-US" baseline="0" dirty="0" smtClean="0"/>
              <a:t> that supports this position, see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(1) </a:t>
            </a:r>
            <a:r>
              <a:rPr lang="en-US" dirty="0" smtClean="0"/>
              <a:t>Media Insight Project.  “How </a:t>
            </a:r>
            <a:r>
              <a:rPr lang="en-US" dirty="0" err="1" smtClean="0"/>
              <a:t>Millenials</a:t>
            </a:r>
            <a:r>
              <a:rPr lang="en-US" dirty="0" smtClean="0"/>
              <a:t> Get News:  Inside the habits of America’s first digital generation.”  American Press Institute</a:t>
            </a:r>
            <a:r>
              <a:rPr lang="en-US" baseline="0" dirty="0" smtClean="0"/>
              <a:t> and the Associated Press-NORC Center for Public Affairs Research.  March 16, 2015. http://www.americanpressinstitute.org/publications/reports/survey-research/millennials-news/</a:t>
            </a:r>
          </a:p>
          <a:p>
            <a:endParaRPr lang="en-US" dirty="0"/>
          </a:p>
        </p:txBody>
      </p:sp>
      <p:sp>
        <p:nvSpPr>
          <p:cNvPr id="4" name="Slide Number Placeholder 3"/>
          <p:cNvSpPr>
            <a:spLocks noGrp="1"/>
          </p:cNvSpPr>
          <p:nvPr>
            <p:ph type="sldNum" sz="quarter" idx="10"/>
          </p:nvPr>
        </p:nvSpPr>
        <p:spPr/>
        <p:txBody>
          <a:bodyPr/>
          <a:lstStyle/>
          <a:p>
            <a:fld id="{669DF3C1-F331-406E-8216-13C70B281C6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In 2012, young people supported Obama over Romney by 67 percent to 30 percent, a margin that probably helped Mr. Obama carry a number of key states, including Ohio, Pennsylvania,</a:t>
            </a:r>
            <a:r>
              <a:rPr lang="en-US" i="1" baseline="0" dirty="0" smtClean="0"/>
              <a:t> </a:t>
            </a:r>
            <a:r>
              <a:rPr lang="en-US" i="1" dirty="0" smtClean="0"/>
              <a:t>Virginia, and Florida. So </a:t>
            </a:r>
            <a:r>
              <a:rPr lang="en-US" i="1" dirty="0" err="1" smtClean="0"/>
              <a:t>millennials</a:t>
            </a:r>
            <a:r>
              <a:rPr lang="en-US" i="1" dirty="0" smtClean="0"/>
              <a:t> do</a:t>
            </a:r>
            <a:r>
              <a:rPr lang="en-US" i="1" baseline="0" dirty="0" smtClean="0"/>
              <a:t> lean Democratic. At the same time, only about half of these people voted.</a:t>
            </a:r>
            <a:endParaRPr lang="en-US" i="1" dirty="0" smtClean="0"/>
          </a:p>
          <a:p>
            <a:endParaRPr lang="en-US" dirty="0"/>
          </a:p>
        </p:txBody>
      </p:sp>
      <p:sp>
        <p:nvSpPr>
          <p:cNvPr id="4" name="Slide Number Placeholder 3"/>
          <p:cNvSpPr>
            <a:spLocks noGrp="1"/>
          </p:cNvSpPr>
          <p:nvPr>
            <p:ph type="sldNum" sz="quarter" idx="10"/>
          </p:nvPr>
        </p:nvSpPr>
        <p:spPr/>
        <p:txBody>
          <a:bodyPr/>
          <a:lstStyle/>
          <a:p>
            <a:fld id="{669DF3C1-F331-406E-8216-13C70B281C6D}"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D1A878-4E79-4F58-BB6A-7FF07551D3F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F813B-F9BA-424A-B15B-30376CEE295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D1A878-4E79-4F58-BB6A-7FF07551D3F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F813B-F9BA-424A-B15B-30376CEE29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D1A878-4E79-4F58-BB6A-7FF07551D3F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F813B-F9BA-424A-B15B-30376CEE295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D1A878-4E79-4F58-BB6A-7FF07551D3F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F813B-F9BA-424A-B15B-30376CEE295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1A878-4E79-4F58-BB6A-7FF07551D3F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F813B-F9BA-424A-B15B-30376CEE295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D1A878-4E79-4F58-BB6A-7FF07551D3F8}"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F813B-F9BA-424A-B15B-30376CEE29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D1A878-4E79-4F58-BB6A-7FF07551D3F8}"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8F813B-F9BA-424A-B15B-30376CEE295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D1A878-4E79-4F58-BB6A-7FF07551D3F8}"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8F813B-F9BA-424A-B15B-30376CEE295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1A878-4E79-4F58-BB6A-7FF07551D3F8}"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8F813B-F9BA-424A-B15B-30376CEE29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1A878-4E79-4F58-BB6A-7FF07551D3F8}"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F813B-F9BA-424A-B15B-30376CEE295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1A878-4E79-4F58-BB6A-7FF07551D3F8}"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F813B-F9BA-424A-B15B-30376CEE295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1A878-4E79-4F58-BB6A-7FF07551D3F8}"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8F813B-F9BA-424A-B15B-30376CEE295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8200" y="457200"/>
            <a:ext cx="4114800" cy="2971800"/>
          </a:xfrm>
        </p:spPr>
        <p:txBody>
          <a:bodyPr>
            <a:normAutofit/>
          </a:bodyPr>
          <a:lstStyle/>
          <a:p>
            <a:r>
              <a:rPr lang="en-US" sz="3600" dirty="0" err="1" smtClean="0"/>
              <a:t>Millennials</a:t>
            </a:r>
            <a:r>
              <a:rPr lang="en-US" sz="3600" dirty="0" smtClean="0"/>
              <a:t>:  Social Media and Political Polarization… </a:t>
            </a:r>
            <a:br>
              <a:rPr lang="en-US" sz="3600" dirty="0" smtClean="0"/>
            </a:br>
            <a:r>
              <a:rPr lang="en-US" sz="3600" dirty="0" smtClean="0"/>
              <a:t>or Not?</a:t>
            </a:r>
            <a:endParaRPr lang="en-US" sz="3600" dirty="0"/>
          </a:p>
        </p:txBody>
      </p:sp>
      <p:sp>
        <p:nvSpPr>
          <p:cNvPr id="4" name="Subtitle 2"/>
          <p:cNvSpPr txBox="1">
            <a:spLocks/>
          </p:cNvSpPr>
          <p:nvPr/>
        </p:nvSpPr>
        <p:spPr>
          <a:xfrm>
            <a:off x="304800" y="3962400"/>
            <a:ext cx="8305800" cy="21336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92D050"/>
                </a:solidFill>
                <a:effectLst/>
                <a:uLnTx/>
                <a:uFillTx/>
                <a:latin typeface="+mn-lt"/>
                <a:ea typeface="+mn-ea"/>
                <a:cs typeface="+mn-cs"/>
              </a:rPr>
              <a:t>Sociology</a:t>
            </a:r>
          </a:p>
          <a:p>
            <a:pPr algn="ctr"/>
            <a:r>
              <a:rPr lang="en-US" sz="2000" dirty="0" smtClean="0"/>
              <a:t>Chapter 17:  Politics and Government</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00B0F0"/>
                </a:solidFill>
                <a:effectLst/>
                <a:uLnTx/>
                <a:uFillTx/>
                <a:latin typeface="+mn-lt"/>
                <a:ea typeface="+mn-ea"/>
                <a:cs typeface="+mn-cs"/>
              </a:rPr>
              <a:t>Society:  The Basics</a:t>
            </a:r>
          </a:p>
          <a:p>
            <a:pPr lvl="0" algn="ct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Chapter 12</a:t>
            </a:r>
            <a:r>
              <a:rPr lang="en-US" sz="2000" dirty="0" smtClean="0">
                <a:solidFill>
                  <a:schemeClr val="tx1">
                    <a:tint val="75000"/>
                  </a:schemeClr>
                </a:solidFill>
              </a:rPr>
              <a:t>:  Economics and Politics</a:t>
            </a:r>
            <a:endParaRPr kumimoji="0" lang="en-US" sz="2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15366" name="Picture 6" descr="https://assetlibrary.pearson.com/Website/Download.aspx?DownloadToken=b0563e9e-e5cc-40c4-a05a-0fd8b15722f8&amp;Purpose=AssetManager"/>
          <p:cNvPicPr>
            <a:picLocks noChangeAspect="1" noChangeArrowheads="1"/>
          </p:cNvPicPr>
          <p:nvPr/>
        </p:nvPicPr>
        <p:blipFill>
          <a:blip r:embed="rId3" cstate="print"/>
          <a:stretch>
            <a:fillRect/>
          </a:stretch>
        </p:blipFill>
        <p:spPr bwMode="auto">
          <a:xfrm>
            <a:off x="0" y="1"/>
            <a:ext cx="4761216" cy="3175694"/>
          </a:xfrm>
          <a:prstGeom prst="rect">
            <a:avLst/>
          </a:prstGeom>
          <a:noFill/>
          <a:effectLst>
            <a:reflection blurRad="6350" stA="52000" endA="300" endPos="35000" dir="5400000" sy="-100000" algn="bl" rotWithShape="0"/>
          </a:effectLst>
        </p:spPr>
      </p:pic>
      <p:pic>
        <p:nvPicPr>
          <p:cNvPr id="5" name="Picture 4" descr="Sociology-16e-cover.jpg"/>
          <p:cNvPicPr>
            <a:picLocks noChangeAspect="1"/>
          </p:cNvPicPr>
          <p:nvPr/>
        </p:nvPicPr>
        <p:blipFill>
          <a:blip r:embed="rId4" cstate="print"/>
          <a:srcRect t="1603" b="601"/>
          <a:stretch>
            <a:fillRect/>
          </a:stretch>
        </p:blipFill>
        <p:spPr>
          <a:xfrm>
            <a:off x="304800" y="4419600"/>
            <a:ext cx="1118264"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Society-14e-cover.jpg"/>
          <p:cNvPicPr>
            <a:picLocks noChangeAspect="1"/>
          </p:cNvPicPr>
          <p:nvPr/>
        </p:nvPicPr>
        <p:blipFill>
          <a:blip r:embed="rId5" cstate="print"/>
          <a:srcRect l="2100" r="3400" b="1667"/>
          <a:stretch>
            <a:fillRect/>
          </a:stretch>
        </p:blipFill>
        <p:spPr>
          <a:xfrm>
            <a:off x="7772400" y="4419600"/>
            <a:ext cx="1115880"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762000"/>
            <a:ext cx="7156126" cy="923330"/>
          </a:xfrm>
          <a:prstGeom prst="rect">
            <a:avLst/>
          </a:prstGeom>
          <a:noFill/>
        </p:spPr>
        <p:txBody>
          <a:bodyPr wrap="none" lIns="91440" tIns="45720" rIns="91440" bIns="45720">
            <a:spAutoFit/>
          </a:bodyPr>
          <a:lstStyle/>
          <a:p>
            <a:pPr algn="ctr"/>
            <a:r>
              <a:rPr lang="en-US" sz="5400" b="1" spc="0" dirty="0" err="1" smtClean="0">
                <a:ln w="9000" cmpd="sng">
                  <a:solidFill>
                    <a:schemeClr val="accent4">
                      <a:shade val="50000"/>
                      <a:satMod val="120000"/>
                    </a:schemeClr>
                  </a:solidFill>
                  <a:prstDash val="solid"/>
                </a:ln>
                <a:solidFill>
                  <a:schemeClr val="accent4">
                    <a:lumMod val="60000"/>
                    <a:lumOff val="40000"/>
                  </a:schemeClr>
                </a:solidFill>
                <a:effectLst>
                  <a:reflection blurRad="12700" stA="28000" endPos="45000" dist="1000" dir="5400000" sy="-100000" algn="bl" rotWithShape="0"/>
                </a:effectLst>
                <a:latin typeface="Lucida Handwriting" pitchFamily="66" charset="0"/>
              </a:rPr>
              <a:t>Millennials</a:t>
            </a:r>
            <a:r>
              <a:rPr lang="en-US" sz="5400" b="1" spc="0" dirty="0" smtClean="0">
                <a:ln w="9000" cmpd="sng">
                  <a:solidFill>
                    <a:schemeClr val="accent4">
                      <a:shade val="50000"/>
                      <a:satMod val="120000"/>
                    </a:schemeClr>
                  </a:solidFill>
                  <a:prstDash val="solid"/>
                </a:ln>
                <a:solidFill>
                  <a:schemeClr val="accent4">
                    <a:lumMod val="60000"/>
                    <a:lumOff val="40000"/>
                  </a:schemeClr>
                </a:solidFill>
                <a:effectLst>
                  <a:reflection blurRad="12700" stA="28000" endPos="45000" dist="1000" dir="5400000" sy="-100000" algn="bl" rotWithShape="0"/>
                </a:effectLst>
                <a:latin typeface="Lucida Handwriting" pitchFamily="66" charset="0"/>
              </a:rPr>
              <a:t> are …</a:t>
            </a:r>
            <a:endParaRPr lang="en-US" sz="5400" b="1" spc="0" dirty="0">
              <a:ln w="9000" cmpd="sng">
                <a:solidFill>
                  <a:schemeClr val="accent4">
                    <a:shade val="50000"/>
                    <a:satMod val="120000"/>
                  </a:schemeClr>
                </a:solidFill>
                <a:prstDash val="solid"/>
              </a:ln>
              <a:solidFill>
                <a:schemeClr val="accent4">
                  <a:lumMod val="60000"/>
                  <a:lumOff val="40000"/>
                </a:schemeClr>
              </a:solidFill>
              <a:effectLst>
                <a:reflection blurRad="12700" stA="28000" endPos="45000" dist="1000" dir="5400000" sy="-100000" algn="bl" rotWithShape="0"/>
              </a:effectLst>
              <a:latin typeface="Lucida Handwriting" pitchFamily="66" charset="0"/>
            </a:endParaRPr>
          </a:p>
        </p:txBody>
      </p:sp>
      <p:sp>
        <p:nvSpPr>
          <p:cNvPr id="6" name="TextBox 5"/>
          <p:cNvSpPr txBox="1"/>
          <p:nvPr/>
        </p:nvSpPr>
        <p:spPr>
          <a:xfrm>
            <a:off x="609600" y="1981200"/>
            <a:ext cx="7086600" cy="4154984"/>
          </a:xfrm>
          <a:prstGeom prst="rect">
            <a:avLst/>
          </a:prstGeom>
          <a:noFill/>
        </p:spPr>
        <p:txBody>
          <a:bodyPr wrap="square" rtlCol="0">
            <a:spAutoFit/>
          </a:bodyPr>
          <a:lstStyle/>
          <a:p>
            <a:pPr marL="347663" indent="-292100">
              <a:spcAft>
                <a:spcPts val="1200"/>
              </a:spcAft>
              <a:buClr>
                <a:srgbClr val="7030A0"/>
              </a:buClr>
              <a:buSzPct val="125000"/>
              <a:buFont typeface="Arial" pitchFamily="34" charset="0"/>
              <a:buChar char="•"/>
            </a:pPr>
            <a:r>
              <a:rPr lang="en-US" sz="2800" dirty="0"/>
              <a:t>l</a:t>
            </a:r>
            <a:r>
              <a:rPr lang="en-US" sz="2800" dirty="0" smtClean="0"/>
              <a:t>ess likely to be affiliated with religion,</a:t>
            </a:r>
          </a:p>
          <a:p>
            <a:pPr marL="347663" indent="-292100">
              <a:spcAft>
                <a:spcPts val="1200"/>
              </a:spcAft>
              <a:buClr>
                <a:srgbClr val="7030A0"/>
              </a:buClr>
              <a:buSzPct val="125000"/>
              <a:buFont typeface="Arial" pitchFamily="34" charset="0"/>
              <a:buChar char="•"/>
            </a:pPr>
            <a:r>
              <a:rPr lang="en-US" sz="2800" dirty="0"/>
              <a:t>m</a:t>
            </a:r>
            <a:r>
              <a:rPr lang="en-US" sz="2800" dirty="0" smtClean="0"/>
              <a:t>ore likely to be politically independent,</a:t>
            </a:r>
          </a:p>
          <a:p>
            <a:pPr marL="347663" indent="-292100">
              <a:spcAft>
                <a:spcPts val="1200"/>
              </a:spcAft>
              <a:buClr>
                <a:srgbClr val="7030A0"/>
              </a:buClr>
              <a:buSzPct val="125000"/>
              <a:buFont typeface="Arial" pitchFamily="34" charset="0"/>
              <a:buChar char="•"/>
            </a:pPr>
            <a:r>
              <a:rPr lang="en-US" sz="2800" dirty="0"/>
              <a:t>t</a:t>
            </a:r>
            <a:r>
              <a:rPr lang="en-US" sz="2800" dirty="0" smtClean="0"/>
              <a:t>he most diverse and educated generation in U.S. history,</a:t>
            </a:r>
          </a:p>
          <a:p>
            <a:pPr marL="347663" indent="-292100">
              <a:spcAft>
                <a:spcPts val="1200"/>
              </a:spcAft>
              <a:buClr>
                <a:srgbClr val="7030A0"/>
              </a:buClr>
              <a:buSzPct val="125000"/>
              <a:buFont typeface="Arial" pitchFamily="34" charset="0"/>
              <a:buChar char="•"/>
            </a:pPr>
            <a:r>
              <a:rPr lang="en-US" sz="2800" dirty="0" smtClean="0"/>
              <a:t>the largest generation in the U.S. labor force,</a:t>
            </a:r>
          </a:p>
          <a:p>
            <a:pPr marL="347663" indent="-292100">
              <a:spcAft>
                <a:spcPts val="1200"/>
              </a:spcAft>
              <a:buClr>
                <a:srgbClr val="7030A0"/>
              </a:buClr>
              <a:buSzPct val="125000"/>
              <a:buFont typeface="Arial" pitchFamily="34" charset="0"/>
              <a:buChar char="•"/>
            </a:pPr>
            <a:r>
              <a:rPr lang="en-US" sz="2800" dirty="0"/>
              <a:t>t</a:t>
            </a:r>
            <a:r>
              <a:rPr lang="en-US" sz="2800" dirty="0" smtClean="0"/>
              <a:t>he first generation to grow up with the Internet, cell phones, smart phones, and tablets.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1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1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1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1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left)">
                                      <p:cBhvr>
                                        <p:cTn id="27" dur="1000"/>
                                        <p:tgtEl>
                                          <p:spTgt spid="6">
                                            <p:txEl>
                                              <p:pRg st="4" end="4"/>
                                            </p:txEl>
                                          </p:spTgt>
                                        </p:tgtEl>
                                      </p:cBhvr>
                                    </p:animEffect>
                                  </p:childTnLst>
                                </p:cTn>
                              </p:par>
                            </p:childTnLst>
                          </p:cTn>
                        </p:par>
                        <p:par>
                          <p:cTn id="28" fill="hold">
                            <p:stCondLst>
                              <p:cond delay="1000"/>
                            </p:stCondLst>
                            <p:childTnLst>
                              <p:par>
                                <p:cTn id="29" presetID="3" presetClass="emph" presetSubtype="2" fill="hold" nodeType="afterEffect">
                                  <p:stCondLst>
                                    <p:cond delay="0"/>
                                  </p:stCondLst>
                                  <p:childTnLst>
                                    <p:animClr clrSpc="rgb">
                                      <p:cBhvr override="childStyle">
                                        <p:cTn id="30" dur="2000" fill="hold"/>
                                        <p:tgtEl>
                                          <p:spTgt spid="6">
                                            <p:txEl>
                                              <p:pRg st="4" end="4"/>
                                            </p:txEl>
                                          </p:spTgt>
                                        </p:tgtEl>
                                        <p:attrNameLst>
                                          <p:attrName>style.color</p:attrName>
                                        </p:attrNameLst>
                                      </p:cBhvr>
                                      <p:to>
                                        <a:srgbClr val="9966FF"/>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609600" y="457200"/>
          <a:ext cx="7924800" cy="5867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graphicEl>
                                              <a:chart seriesIdx="-3" categoryIdx="-3" bldStep="gridLegend"/>
                                            </p:graphicEl>
                                          </p:spTgt>
                                        </p:tgtEl>
                                        <p:attrNameLst>
                                          <p:attrName>style.visibility</p:attrName>
                                        </p:attrNameLst>
                                      </p:cBhvr>
                                      <p:to>
                                        <p:strVal val="visible"/>
                                      </p:to>
                                    </p:set>
                                  </p:childTnLst>
                                </p:cTn>
                              </p:par>
                            </p:childTnLst>
                          </p:cTn>
                        </p:par>
                        <p:par>
                          <p:cTn id="7" fill="hold">
                            <p:stCondLst>
                              <p:cond delay="0"/>
                            </p:stCondLst>
                            <p:childTnLst>
                              <p:par>
                                <p:cTn id="8" presetID="22" presetClass="entr" presetSubtype="4" fill="hold" grpId="0" nodeType="afterEffect">
                                  <p:stCondLst>
                                    <p:cond delay="0"/>
                                  </p:stCondLst>
                                  <p:childTnLst>
                                    <p:set>
                                      <p:cBhvr>
                                        <p:cTn id="9" dur="1" fill="hold">
                                          <p:stCondLst>
                                            <p:cond delay="0"/>
                                          </p:stCondLst>
                                        </p:cTn>
                                        <p:tgtEl>
                                          <p:spTgt spid="3">
                                            <p:graphicEl>
                                              <a:chart seriesIdx="-4" categoryIdx="0" bldStep="category"/>
                                            </p:graphicEl>
                                          </p:spTgt>
                                        </p:tgtEl>
                                        <p:attrNameLst>
                                          <p:attrName>style.visibility</p:attrName>
                                        </p:attrNameLst>
                                      </p:cBhvr>
                                      <p:to>
                                        <p:strVal val="visible"/>
                                      </p:to>
                                    </p:set>
                                    <p:animEffect transition="in" filter="wipe(down)">
                                      <p:cBhvr>
                                        <p:cTn id="10" dur="1000"/>
                                        <p:tgtEl>
                                          <p:spTgt spid="3">
                                            <p:graphicEl>
                                              <a:chart seriesIdx="-4" categoryIdx="0" bldStep="category"/>
                                            </p:graphicEl>
                                          </p:spTgt>
                                        </p:tgtEl>
                                      </p:cBhvr>
                                    </p:animEffect>
                                  </p:childTnLst>
                                </p:cTn>
                              </p:par>
                            </p:childTnLst>
                          </p:cTn>
                        </p:par>
                        <p:par>
                          <p:cTn id="11" fill="hold">
                            <p:stCondLst>
                              <p:cond delay="1000"/>
                            </p:stCondLst>
                            <p:childTnLst>
                              <p:par>
                                <p:cTn id="12" presetID="22" presetClass="entr" presetSubtype="4" fill="hold" grpId="0" nodeType="afterEffect">
                                  <p:stCondLst>
                                    <p:cond delay="0"/>
                                  </p:stCondLst>
                                  <p:childTnLst>
                                    <p:set>
                                      <p:cBhvr>
                                        <p:cTn id="13" dur="1" fill="hold">
                                          <p:stCondLst>
                                            <p:cond delay="0"/>
                                          </p:stCondLst>
                                        </p:cTn>
                                        <p:tgtEl>
                                          <p:spTgt spid="3">
                                            <p:graphicEl>
                                              <a:chart seriesIdx="-4" categoryIdx="1" bldStep="category"/>
                                            </p:graphicEl>
                                          </p:spTgt>
                                        </p:tgtEl>
                                        <p:attrNameLst>
                                          <p:attrName>style.visibility</p:attrName>
                                        </p:attrNameLst>
                                      </p:cBhvr>
                                      <p:to>
                                        <p:strVal val="visible"/>
                                      </p:to>
                                    </p:set>
                                    <p:animEffect transition="in" filter="wipe(down)">
                                      <p:cBhvr>
                                        <p:cTn id="14" dur="1000"/>
                                        <p:tgtEl>
                                          <p:spTgt spid="3">
                                            <p:graphicEl>
                                              <a:chart seriesIdx="-4" categoryIdx="1" bldStep="category"/>
                                            </p:graphicEl>
                                          </p:spTgt>
                                        </p:tgtEl>
                                      </p:cBhvr>
                                    </p:animEffect>
                                  </p:childTnLst>
                                </p:cTn>
                              </p:par>
                            </p:childTnLst>
                          </p:cTn>
                        </p:par>
                        <p:par>
                          <p:cTn id="15" fill="hold">
                            <p:stCondLst>
                              <p:cond delay="2000"/>
                            </p:stCondLst>
                            <p:childTnLst>
                              <p:par>
                                <p:cTn id="16" presetID="22" presetClass="entr" presetSubtype="4" fill="hold" grpId="0" nodeType="afterEffect">
                                  <p:stCondLst>
                                    <p:cond delay="0"/>
                                  </p:stCondLst>
                                  <p:childTnLst>
                                    <p:set>
                                      <p:cBhvr>
                                        <p:cTn id="17" dur="1" fill="hold">
                                          <p:stCondLst>
                                            <p:cond delay="0"/>
                                          </p:stCondLst>
                                        </p:cTn>
                                        <p:tgtEl>
                                          <p:spTgt spid="3">
                                            <p:graphicEl>
                                              <a:chart seriesIdx="-4" categoryIdx="2" bldStep="category"/>
                                            </p:graphicEl>
                                          </p:spTgt>
                                        </p:tgtEl>
                                        <p:attrNameLst>
                                          <p:attrName>style.visibility</p:attrName>
                                        </p:attrNameLst>
                                      </p:cBhvr>
                                      <p:to>
                                        <p:strVal val="visible"/>
                                      </p:to>
                                    </p:set>
                                    <p:animEffect transition="in" filter="wipe(down)">
                                      <p:cBhvr>
                                        <p:cTn id="18" dur="1000"/>
                                        <p:tgtEl>
                                          <p:spTgt spid="3">
                                            <p:graphicEl>
                                              <a:chart seriesIdx="-4" categoryIdx="2"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Chart bld="category"/>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000" y="3352800"/>
            <a:ext cx="3048000" cy="2492990"/>
          </a:xfrm>
          <a:prstGeom prst="rect">
            <a:avLst/>
          </a:prstGeom>
          <a:noFill/>
          <a:ln w="9525">
            <a:solidFill>
              <a:schemeClr val="accent4">
                <a:lumMod val="60000"/>
                <a:lumOff val="40000"/>
              </a:schemeClr>
            </a:solidFill>
          </a:ln>
        </p:spPr>
        <p:txBody>
          <a:bodyPr wrap="square" rtlCol="0">
            <a:spAutoFit/>
          </a:bodyPr>
          <a:lstStyle/>
          <a:p>
            <a:pPr algn="ctr"/>
            <a:r>
              <a:rPr lang="en-US" sz="2800" dirty="0" smtClean="0"/>
              <a:t>Older </a:t>
            </a:r>
            <a:r>
              <a:rPr lang="en-US" sz="2800" dirty="0" err="1" smtClean="0"/>
              <a:t>Millenials</a:t>
            </a:r>
            <a:r>
              <a:rPr lang="en-US" sz="2800" dirty="0" smtClean="0"/>
              <a:t> use an average of </a:t>
            </a:r>
            <a:r>
              <a:rPr lang="en-US" sz="3600" b="1" dirty="0" smtClean="0">
                <a:solidFill>
                  <a:schemeClr val="accent4">
                    <a:lumMod val="60000"/>
                    <a:lumOff val="40000"/>
                  </a:schemeClr>
                </a:solidFill>
              </a:rPr>
              <a:t>3</a:t>
            </a:r>
            <a:r>
              <a:rPr lang="en-US" sz="2800" dirty="0" smtClean="0"/>
              <a:t> social networks; younger </a:t>
            </a:r>
            <a:r>
              <a:rPr lang="en-US" sz="2800" dirty="0" err="1" smtClean="0"/>
              <a:t>Millennials</a:t>
            </a:r>
            <a:r>
              <a:rPr lang="en-US" sz="2800" dirty="0" smtClean="0"/>
              <a:t> an average of </a:t>
            </a:r>
            <a:r>
              <a:rPr lang="en-US" sz="3600" b="1" dirty="0" smtClean="0">
                <a:solidFill>
                  <a:schemeClr val="accent4">
                    <a:lumMod val="60000"/>
                    <a:lumOff val="40000"/>
                  </a:schemeClr>
                </a:solidFill>
              </a:rPr>
              <a:t>4</a:t>
            </a:r>
            <a:r>
              <a:rPr lang="en-US" sz="2800" dirty="0" smtClean="0"/>
              <a:t>.</a:t>
            </a:r>
            <a:endParaRPr lang="en-US" sz="2800" dirty="0"/>
          </a:p>
        </p:txBody>
      </p:sp>
      <p:grpSp>
        <p:nvGrpSpPr>
          <p:cNvPr id="8" name="Group 7"/>
          <p:cNvGrpSpPr/>
          <p:nvPr/>
        </p:nvGrpSpPr>
        <p:grpSpPr>
          <a:xfrm>
            <a:off x="381000" y="914400"/>
            <a:ext cx="8382000" cy="1371600"/>
            <a:chOff x="304800" y="1524000"/>
            <a:chExt cx="8382000" cy="1371600"/>
          </a:xfrm>
        </p:grpSpPr>
        <p:sp>
          <p:nvSpPr>
            <p:cNvPr id="4" name="TextBox 3"/>
            <p:cNvSpPr txBox="1"/>
            <p:nvPr/>
          </p:nvSpPr>
          <p:spPr>
            <a:xfrm>
              <a:off x="1676400" y="1600200"/>
              <a:ext cx="6400800" cy="954107"/>
            </a:xfrm>
            <a:prstGeom prst="rect">
              <a:avLst/>
            </a:prstGeom>
            <a:noFill/>
          </p:spPr>
          <p:txBody>
            <a:bodyPr wrap="square" rtlCol="0">
              <a:spAutoFit/>
            </a:bodyPr>
            <a:lstStyle/>
            <a:p>
              <a:r>
                <a:rPr lang="en-US" sz="2800" dirty="0" smtClean="0"/>
                <a:t>of </a:t>
              </a:r>
              <a:r>
                <a:rPr lang="en-US" sz="2800" dirty="0" err="1" smtClean="0"/>
                <a:t>Millennials</a:t>
              </a:r>
              <a:r>
                <a:rPr lang="en-US" sz="2800" dirty="0" smtClean="0"/>
                <a:t> get news from </a:t>
              </a:r>
              <a:r>
                <a:rPr lang="en-US" sz="2800" dirty="0" err="1" smtClean="0"/>
                <a:t>Facebook</a:t>
              </a:r>
              <a:r>
                <a:rPr lang="en-US" sz="2800" dirty="0" smtClean="0"/>
                <a:t> regularly; more than half do so daily.</a:t>
              </a:r>
            </a:p>
          </p:txBody>
        </p:sp>
        <p:sp>
          <p:nvSpPr>
            <p:cNvPr id="5" name="Rectangle 4"/>
            <p:cNvSpPr/>
            <p:nvPr/>
          </p:nvSpPr>
          <p:spPr>
            <a:xfrm>
              <a:off x="304800" y="1600200"/>
              <a:ext cx="1391728"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solidFill>
                    <a:schemeClr val="accent4"/>
                  </a:solidFill>
                  <a:effectLst>
                    <a:reflection blurRad="12700" stA="50000" endPos="50000" dist="5000" dir="5400000" sy="-100000" rotWithShape="0"/>
                  </a:effectLst>
                </a:rPr>
                <a:t>88%</a:t>
              </a:r>
              <a:endParaRPr lang="en-US" sz="5400" b="1" cap="all" spc="0" dirty="0">
                <a:ln w="0"/>
                <a:solidFill>
                  <a:schemeClr val="accent4"/>
                </a:solidFill>
                <a:effectLst>
                  <a:reflection blurRad="12700" stA="50000" endPos="50000" dist="5000" dir="5400000" sy="-100000" rotWithShape="0"/>
                </a:effectLst>
              </a:endParaRPr>
            </a:p>
          </p:txBody>
        </p:sp>
        <p:sp>
          <p:nvSpPr>
            <p:cNvPr id="7" name="Rectangle 6"/>
            <p:cNvSpPr/>
            <p:nvPr/>
          </p:nvSpPr>
          <p:spPr>
            <a:xfrm>
              <a:off x="304800" y="1524000"/>
              <a:ext cx="8382000" cy="1371600"/>
            </a:xfrm>
            <a:prstGeom prst="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p:cNvGrpSpPr/>
          <p:nvPr/>
        </p:nvGrpSpPr>
        <p:grpSpPr>
          <a:xfrm>
            <a:off x="4724400" y="2743200"/>
            <a:ext cx="3657600" cy="3352800"/>
            <a:chOff x="4572000" y="3124200"/>
            <a:chExt cx="3657600" cy="3352800"/>
          </a:xfrm>
        </p:grpSpPr>
        <p:sp>
          <p:nvSpPr>
            <p:cNvPr id="9" name="TextBox 8"/>
            <p:cNvSpPr txBox="1"/>
            <p:nvPr/>
          </p:nvSpPr>
          <p:spPr>
            <a:xfrm>
              <a:off x="4800600" y="3505200"/>
              <a:ext cx="3200400" cy="2739211"/>
            </a:xfrm>
            <a:prstGeom prst="rect">
              <a:avLst/>
            </a:prstGeom>
            <a:noFill/>
          </p:spPr>
          <p:txBody>
            <a:bodyPr wrap="square" rtlCol="0">
              <a:spAutoFit/>
            </a:bodyPr>
            <a:lstStyle/>
            <a:p>
              <a:pPr algn="ctr"/>
              <a:r>
                <a:rPr lang="en-US" sz="2800" dirty="0" err="1" smtClean="0"/>
                <a:t>Facebook</a:t>
              </a:r>
              <a:r>
                <a:rPr lang="en-US" sz="2800" dirty="0" smtClean="0"/>
                <a:t> was the most-cited “gateway” to news for </a:t>
              </a:r>
              <a:r>
                <a:rPr lang="en-US" sz="3200" b="1" dirty="0" smtClean="0">
                  <a:solidFill>
                    <a:schemeClr val="accent4">
                      <a:lumMod val="60000"/>
                      <a:lumOff val="40000"/>
                    </a:schemeClr>
                  </a:solidFill>
                </a:rPr>
                <a:t>20 of 24 </a:t>
              </a:r>
              <a:r>
                <a:rPr lang="en-US" sz="2800" dirty="0" smtClean="0"/>
                <a:t>separate news and information topics.</a:t>
              </a:r>
              <a:endParaRPr lang="en-US" sz="2800" dirty="0"/>
            </a:p>
          </p:txBody>
        </p:sp>
        <p:sp>
          <p:nvSpPr>
            <p:cNvPr id="11" name="Rectangle 10"/>
            <p:cNvSpPr/>
            <p:nvPr/>
          </p:nvSpPr>
          <p:spPr>
            <a:xfrm>
              <a:off x="4572000" y="3124200"/>
              <a:ext cx="3657600" cy="3352800"/>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00" y="2286000"/>
            <a:ext cx="7467600" cy="1754326"/>
          </a:xfrm>
          <a:prstGeom prst="rect">
            <a:avLst/>
          </a:prstGeom>
          <a:noFill/>
        </p:spPr>
        <p:txBody>
          <a:bodyPr wrap="square" lIns="91440" tIns="45720" rIns="91440" bIns="45720">
            <a:spAutoFit/>
          </a:bodyPr>
          <a:lstStyle/>
          <a:p>
            <a:pPr algn="ctr"/>
            <a:r>
              <a:rPr lang="en-US"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But do these behaviors have a polarizing effect?</a:t>
            </a:r>
          </a:p>
        </p:txBody>
      </p:sp>
      <p:sp>
        <p:nvSpPr>
          <p:cNvPr id="4" name="Striped Right Arrow 3"/>
          <p:cNvSpPr/>
          <p:nvPr/>
        </p:nvSpPr>
        <p:spPr>
          <a:xfrm>
            <a:off x="1066800" y="838200"/>
            <a:ext cx="6934200" cy="990600"/>
          </a:xfrm>
          <a:prstGeom prst="stripedRightArrow">
            <a:avLst/>
          </a:prstGeom>
          <a:solidFill>
            <a:schemeClr val="accent2"/>
          </a:solidFill>
          <a:ln>
            <a:noFill/>
          </a:ln>
          <a:scene3d>
            <a:camera prst="orthographicFront"/>
            <a:lightRig rig="sunset" dir="t"/>
          </a:scene3d>
          <a:sp3d prstMaterial="metal">
            <a:bevelT/>
          </a:sp3d>
        </p:spPr>
        <p:style>
          <a:lnRef idx="2">
            <a:schemeClr val="accent1">
              <a:shade val="50000"/>
            </a:schemeClr>
          </a:lnRef>
          <a:fillRef idx="1">
            <a:schemeClr val="accent1"/>
          </a:fillRef>
          <a:effectRef idx="0">
            <a:schemeClr val="accent1"/>
          </a:effectRef>
          <a:fontRef idx="minor">
            <a:schemeClr val="lt1"/>
          </a:fontRef>
        </p:style>
        <p:txBody>
          <a:bodyPr rtlCol="0" anchor="ctr">
            <a:sp3d extrusionH="57150" prstMaterial="metal">
              <a:bevelT w="38100" h="38100" prst="relaxedInset"/>
            </a:sp3d>
          </a:bodyPr>
          <a:lstStyle/>
          <a:p>
            <a:pPr algn="ctr"/>
            <a:endParaRPr lang="en-US"/>
          </a:p>
        </p:txBody>
      </p:sp>
      <p:sp>
        <p:nvSpPr>
          <p:cNvPr id="5" name="Striped Right Arrow 4"/>
          <p:cNvSpPr/>
          <p:nvPr/>
        </p:nvSpPr>
        <p:spPr>
          <a:xfrm flipH="1">
            <a:off x="1219200" y="4724400"/>
            <a:ext cx="6934200" cy="990600"/>
          </a:xfrm>
          <a:prstGeom prst="stripedRightArrow">
            <a:avLst/>
          </a:prstGeom>
          <a:solidFill>
            <a:schemeClr val="accent1"/>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sp3d extrusionH="57150" prstMaterial="metal">
              <a:bevelT w="38100" h="38100" prst="relaxedInset"/>
            </a:sp3d>
          </a:bodyP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2000"/>
                                        <p:tgtEl>
                                          <p:spTgt spid="4"/>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right)">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imberlee\AppData\Local\Microsoft\Windows\Temporary Internet Files\Content.IE5\6MJYOU9Y\gi01b201408261100[1].png"/>
          <p:cNvPicPr>
            <a:picLocks noChangeAspect="1" noChangeArrowheads="1"/>
          </p:cNvPicPr>
          <p:nvPr/>
        </p:nvPicPr>
        <p:blipFill>
          <a:blip r:embed="rId3" cstate="print"/>
          <a:srcRect/>
          <a:stretch>
            <a:fillRect/>
          </a:stretch>
        </p:blipFill>
        <p:spPr bwMode="auto">
          <a:xfrm>
            <a:off x="5791200" y="0"/>
            <a:ext cx="2855161" cy="2362200"/>
          </a:xfrm>
          <a:prstGeom prst="rect">
            <a:avLst/>
          </a:prstGeom>
          <a:noFill/>
        </p:spPr>
      </p:pic>
      <p:sp>
        <p:nvSpPr>
          <p:cNvPr id="4" name="TextBox 3"/>
          <p:cNvSpPr txBox="1"/>
          <p:nvPr/>
        </p:nvSpPr>
        <p:spPr>
          <a:xfrm>
            <a:off x="381000" y="3962400"/>
            <a:ext cx="3429000" cy="2092881"/>
          </a:xfrm>
          <a:prstGeom prst="rect">
            <a:avLst/>
          </a:prstGeom>
          <a:noFill/>
          <a:ln w="9525">
            <a:solidFill>
              <a:schemeClr val="tx1"/>
            </a:solidFill>
          </a:ln>
        </p:spPr>
        <p:txBody>
          <a:bodyPr wrap="square" rtlCol="0">
            <a:spAutoFit/>
          </a:bodyPr>
          <a:lstStyle/>
          <a:p>
            <a:pPr algn="ctr"/>
            <a:r>
              <a:rPr lang="en-US" sz="2600" dirty="0" smtClean="0"/>
              <a:t>…they tended to </a:t>
            </a:r>
            <a:r>
              <a:rPr lang="en-US" sz="2600" dirty="0"/>
              <a:t>base their </a:t>
            </a:r>
            <a:r>
              <a:rPr lang="en-US" sz="2600" dirty="0">
                <a:ln w="12700">
                  <a:solidFill>
                    <a:schemeClr val="tx1"/>
                  </a:solidFill>
                </a:ln>
              </a:rPr>
              <a:t>opinions</a:t>
            </a:r>
            <a:r>
              <a:rPr lang="en-US" sz="2600" dirty="0"/>
              <a:t> </a:t>
            </a:r>
            <a:r>
              <a:rPr lang="en-US" sz="2600" dirty="0" smtClean="0"/>
              <a:t>of the candidates on </a:t>
            </a:r>
            <a:r>
              <a:rPr lang="en-US" sz="2600" dirty="0" err="1"/>
              <a:t>Facebook</a:t>
            </a:r>
            <a:r>
              <a:rPr lang="en-US" sz="2600" dirty="0"/>
              <a:t> </a:t>
            </a:r>
            <a:r>
              <a:rPr lang="en-US" sz="2600" dirty="0" smtClean="0"/>
              <a:t>“community-based </a:t>
            </a:r>
            <a:r>
              <a:rPr lang="en-US" sz="2600" dirty="0"/>
              <a:t>cues</a:t>
            </a:r>
            <a:r>
              <a:rPr lang="en-US" sz="2600" dirty="0" smtClean="0"/>
              <a:t>.”</a:t>
            </a:r>
            <a:endParaRPr lang="en-US" sz="2600" dirty="0"/>
          </a:p>
        </p:txBody>
      </p:sp>
      <p:sp>
        <p:nvSpPr>
          <p:cNvPr id="5" name="TextBox 4"/>
          <p:cNvSpPr txBox="1"/>
          <p:nvPr/>
        </p:nvSpPr>
        <p:spPr>
          <a:xfrm>
            <a:off x="4572000" y="3962400"/>
            <a:ext cx="4191000" cy="2092881"/>
          </a:xfrm>
          <a:prstGeom prst="rect">
            <a:avLst/>
          </a:prstGeom>
          <a:solidFill>
            <a:schemeClr val="tx1"/>
          </a:solidFill>
          <a:ln w="9525">
            <a:solidFill>
              <a:schemeClr val="tx1"/>
            </a:solidFill>
          </a:ln>
        </p:spPr>
        <p:txBody>
          <a:bodyPr wrap="square" rtlCol="0">
            <a:spAutoFit/>
          </a:bodyPr>
          <a:lstStyle/>
          <a:p>
            <a:pPr algn="ctr"/>
            <a:r>
              <a:rPr lang="en-US" sz="2600" dirty="0" smtClean="0">
                <a:solidFill>
                  <a:schemeClr val="bg1"/>
                </a:solidFill>
              </a:rPr>
              <a:t>…they read the comments </a:t>
            </a:r>
            <a:r>
              <a:rPr lang="en-US" sz="2600" dirty="0">
                <a:solidFill>
                  <a:schemeClr val="bg1"/>
                </a:solidFill>
              </a:rPr>
              <a:t>to gauge </a:t>
            </a:r>
            <a:r>
              <a:rPr lang="en-US" sz="2600" dirty="0" smtClean="0">
                <a:solidFill>
                  <a:schemeClr val="bg1"/>
                </a:solidFill>
              </a:rPr>
              <a:t>others’ </a:t>
            </a:r>
            <a:r>
              <a:rPr lang="en-US" sz="2600" dirty="0">
                <a:solidFill>
                  <a:schemeClr val="bg1"/>
                </a:solidFill>
              </a:rPr>
              <a:t>opinions of the </a:t>
            </a:r>
            <a:r>
              <a:rPr lang="en-US" sz="2600" dirty="0" smtClean="0">
                <a:solidFill>
                  <a:schemeClr val="bg1"/>
                </a:solidFill>
              </a:rPr>
              <a:t>candidates as well as to </a:t>
            </a:r>
            <a:r>
              <a:rPr lang="en-US" sz="2600" dirty="0">
                <a:solidFill>
                  <a:schemeClr val="bg1"/>
                </a:solidFill>
              </a:rPr>
              <a:t>see how candidates responded to and interacted </a:t>
            </a:r>
            <a:r>
              <a:rPr lang="en-US" sz="2600" dirty="0" smtClean="0">
                <a:solidFill>
                  <a:schemeClr val="bg1"/>
                </a:solidFill>
              </a:rPr>
              <a:t>with citizens.</a:t>
            </a:r>
            <a:endParaRPr lang="en-US" sz="2600" dirty="0">
              <a:solidFill>
                <a:schemeClr val="bg1"/>
              </a:solidFill>
            </a:endParaRPr>
          </a:p>
        </p:txBody>
      </p:sp>
      <p:sp>
        <p:nvSpPr>
          <p:cNvPr id="6" name="TextBox 5"/>
          <p:cNvSpPr txBox="1"/>
          <p:nvPr/>
        </p:nvSpPr>
        <p:spPr>
          <a:xfrm>
            <a:off x="609600" y="381000"/>
            <a:ext cx="7924800" cy="1077218"/>
          </a:xfrm>
          <a:prstGeom prst="rect">
            <a:avLst/>
          </a:prstGeom>
          <a:noFill/>
        </p:spPr>
        <p:txBody>
          <a:bodyPr wrap="square" rtlCol="0">
            <a:spAutoFit/>
          </a:bodyPr>
          <a:lstStyle/>
          <a:p>
            <a:r>
              <a:rPr lang="en-US" sz="3600" dirty="0" smtClean="0">
                <a:solidFill>
                  <a:schemeClr val="accent4">
                    <a:lumMod val="60000"/>
                    <a:lumOff val="40000"/>
                  </a:schemeClr>
                </a:solidFill>
              </a:rPr>
              <a:t>Some evidence </a:t>
            </a:r>
            <a:r>
              <a:rPr lang="en-US" sz="2800" dirty="0" smtClean="0"/>
              <a:t>suggests that obtaining news via social media creates a polarizing “filter bubble.”</a:t>
            </a:r>
            <a:endParaRPr lang="en-US" sz="2800" dirty="0"/>
          </a:p>
        </p:txBody>
      </p:sp>
      <p:sp>
        <p:nvSpPr>
          <p:cNvPr id="7" name="TextBox 6"/>
          <p:cNvSpPr txBox="1"/>
          <p:nvPr/>
        </p:nvSpPr>
        <p:spPr>
          <a:xfrm>
            <a:off x="609600" y="1752600"/>
            <a:ext cx="6553200" cy="1569660"/>
          </a:xfrm>
          <a:prstGeom prst="rect">
            <a:avLst/>
          </a:prstGeom>
          <a:noFill/>
        </p:spPr>
        <p:txBody>
          <a:bodyPr wrap="square" rtlCol="0">
            <a:spAutoFit/>
          </a:bodyPr>
          <a:lstStyle/>
          <a:p>
            <a:r>
              <a:rPr lang="en-US" sz="3200" dirty="0" smtClean="0">
                <a:solidFill>
                  <a:schemeClr val="accent4">
                    <a:lumMod val="60000"/>
                    <a:lumOff val="40000"/>
                  </a:schemeClr>
                </a:solidFill>
              </a:rPr>
              <a:t>When college students viewed the </a:t>
            </a:r>
            <a:r>
              <a:rPr lang="en-US" sz="3200" dirty="0" err="1" smtClean="0">
                <a:solidFill>
                  <a:schemeClr val="accent4">
                    <a:lumMod val="60000"/>
                    <a:lumOff val="40000"/>
                  </a:schemeClr>
                </a:solidFill>
              </a:rPr>
              <a:t>Facebook</a:t>
            </a:r>
            <a:r>
              <a:rPr lang="en-US" sz="3200" dirty="0" smtClean="0">
                <a:solidFill>
                  <a:schemeClr val="accent4">
                    <a:lumMod val="60000"/>
                    <a:lumOff val="40000"/>
                  </a:schemeClr>
                </a:solidFill>
              </a:rPr>
              <a:t> pages of political candidates…</a:t>
            </a:r>
            <a:endParaRPr lang="en-US" sz="3200" dirty="0">
              <a:solidFill>
                <a:schemeClr val="accent4">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path" presetSubtype="0" accel="50000" decel="50000" fill="hold" nodeType="withEffect">
                                  <p:stCondLst>
                                    <p:cond delay="0"/>
                                  </p:stCondLst>
                                  <p:childTnLst>
                                    <p:animMotion origin="layout" path="M 1.11022E-16 3.33333E-6 L -0.03993 0.07592 C -0.04896 0.09166 -0.05399 0.11551 -0.05399 0.14027 C -0.05399 0.16875 -0.04896 0.19143 -0.03993 0.20717 L 1.11022E-16 0.28333 " pathEditMode="relative" rAng="0" ptsTypes="FffFF">
                                      <p:cBhvr>
                                        <p:cTn id="6" dur="2000" fill="hold"/>
                                        <p:tgtEl>
                                          <p:spTgt spid="1026"/>
                                        </p:tgtEl>
                                        <p:attrNameLst>
                                          <p:attrName>ppt_x</p:attrName>
                                          <p:attrName>ppt_y</p:attrName>
                                        </p:attrNameLst>
                                      </p:cBhvr>
                                      <p:rCtr x="-27" y="142"/>
                                    </p:animMotion>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819400"/>
            <a:ext cx="3962400" cy="3170099"/>
          </a:xfrm>
          <a:prstGeom prst="rect">
            <a:avLst/>
          </a:prstGeom>
          <a:noFill/>
          <a:ln w="9525">
            <a:solidFill>
              <a:schemeClr val="tx1"/>
            </a:solidFill>
          </a:ln>
        </p:spPr>
        <p:txBody>
          <a:bodyPr wrap="square" rtlCol="0">
            <a:spAutoFit/>
          </a:bodyPr>
          <a:lstStyle/>
          <a:p>
            <a:pPr algn="ctr"/>
            <a:r>
              <a:rPr lang="en-US" sz="3200" b="1" dirty="0" smtClean="0">
                <a:solidFill>
                  <a:schemeClr val="accent4">
                    <a:lumMod val="60000"/>
                    <a:lumOff val="40000"/>
                  </a:schemeClr>
                </a:solidFill>
              </a:rPr>
              <a:t>70%</a:t>
            </a:r>
            <a:r>
              <a:rPr lang="en-US" sz="2800" dirty="0" smtClean="0"/>
              <a:t> of </a:t>
            </a:r>
            <a:r>
              <a:rPr lang="en-US" sz="2800" dirty="0" err="1" smtClean="0"/>
              <a:t>Millennials</a:t>
            </a:r>
            <a:r>
              <a:rPr lang="en-US" sz="2800" dirty="0" smtClean="0"/>
              <a:t> say that their social media feeds are comprised of “diverse viewpoints evenly mixed between those similar to and different from their own.”</a:t>
            </a:r>
            <a:endParaRPr lang="en-US" sz="2600" dirty="0"/>
          </a:p>
        </p:txBody>
      </p:sp>
      <p:sp>
        <p:nvSpPr>
          <p:cNvPr id="6" name="TextBox 5"/>
          <p:cNvSpPr txBox="1"/>
          <p:nvPr/>
        </p:nvSpPr>
        <p:spPr>
          <a:xfrm>
            <a:off x="457200" y="304800"/>
            <a:ext cx="7924800" cy="1569660"/>
          </a:xfrm>
          <a:prstGeom prst="rect">
            <a:avLst/>
          </a:prstGeom>
          <a:noFill/>
        </p:spPr>
        <p:txBody>
          <a:bodyPr wrap="square" rtlCol="0">
            <a:spAutoFit/>
          </a:bodyPr>
          <a:lstStyle/>
          <a:p>
            <a:r>
              <a:rPr lang="en-US" sz="3600" dirty="0" smtClean="0">
                <a:solidFill>
                  <a:schemeClr val="accent4">
                    <a:lumMod val="60000"/>
                    <a:lumOff val="40000"/>
                  </a:schemeClr>
                </a:solidFill>
              </a:rPr>
              <a:t>Other studies </a:t>
            </a:r>
            <a:r>
              <a:rPr lang="en-US" sz="2800" dirty="0" smtClean="0"/>
              <a:t>conclude that “bumping into” news via social media </a:t>
            </a:r>
            <a:r>
              <a:rPr lang="en-US" sz="3200" i="1" dirty="0" smtClean="0"/>
              <a:t>widens</a:t>
            </a:r>
            <a:r>
              <a:rPr lang="en-US" sz="3200" dirty="0" smtClean="0"/>
              <a:t> </a:t>
            </a:r>
            <a:r>
              <a:rPr lang="en-US" sz="2800" dirty="0" smtClean="0"/>
              <a:t>the perspectives to which </a:t>
            </a:r>
            <a:r>
              <a:rPr lang="en-US" sz="2800" dirty="0" err="1" smtClean="0"/>
              <a:t>Millennials</a:t>
            </a:r>
            <a:r>
              <a:rPr lang="en-US" sz="2800" dirty="0" smtClean="0"/>
              <a:t> are exposed.</a:t>
            </a:r>
            <a:endParaRPr lang="en-US" sz="2800" dirty="0"/>
          </a:p>
        </p:txBody>
      </p:sp>
      <p:sp>
        <p:nvSpPr>
          <p:cNvPr id="8" name="TextBox 7"/>
          <p:cNvSpPr txBox="1"/>
          <p:nvPr/>
        </p:nvSpPr>
        <p:spPr>
          <a:xfrm>
            <a:off x="4876800" y="2819400"/>
            <a:ext cx="3810000" cy="2800767"/>
          </a:xfrm>
          <a:prstGeom prst="rect">
            <a:avLst/>
          </a:prstGeom>
          <a:noFill/>
          <a:ln w="9525">
            <a:solidFill>
              <a:schemeClr val="tx1"/>
            </a:solidFill>
          </a:ln>
        </p:spPr>
        <p:txBody>
          <a:bodyPr wrap="square" rtlCol="0">
            <a:spAutoFit/>
          </a:bodyPr>
          <a:lstStyle/>
          <a:p>
            <a:pPr algn="ctr"/>
            <a:r>
              <a:rPr lang="en-US" sz="2800" dirty="0" smtClean="0"/>
              <a:t>And </a:t>
            </a:r>
            <a:r>
              <a:rPr lang="en-US" sz="3200" b="1" dirty="0" smtClean="0">
                <a:solidFill>
                  <a:schemeClr val="accent4">
                    <a:lumMod val="60000"/>
                    <a:lumOff val="40000"/>
                  </a:schemeClr>
                </a:solidFill>
              </a:rPr>
              <a:t>73% </a:t>
            </a:r>
            <a:r>
              <a:rPr lang="en-US" sz="2800" dirty="0" smtClean="0"/>
              <a:t> of those investigate others’ opinions at least some of the time — with a quarter saying they do it </a:t>
            </a:r>
            <a:r>
              <a:rPr lang="en-US" sz="2800" i="1" dirty="0" smtClean="0"/>
              <a:t>always</a:t>
            </a:r>
            <a:r>
              <a:rPr lang="en-US" sz="2800" dirty="0" smtClean="0"/>
              <a:t> or </a:t>
            </a:r>
            <a:r>
              <a:rPr lang="en-US" sz="2800" i="1" dirty="0" smtClean="0"/>
              <a:t>often</a:t>
            </a:r>
            <a:r>
              <a:rPr lang="en-US" sz="3200" b="1" dirty="0" smtClean="0">
                <a:solidFill>
                  <a:schemeClr val="accent4">
                    <a:lumMod val="60000"/>
                    <a:lumOff val="40000"/>
                  </a:schemeClr>
                </a:solidFill>
              </a:rPr>
              <a:t>.</a:t>
            </a:r>
            <a:endParaRPr lang="en-US" sz="2600" dirty="0"/>
          </a:p>
        </p:txBody>
      </p:sp>
      <p:sp>
        <p:nvSpPr>
          <p:cNvPr id="9" name="Curved Down Arrow 8"/>
          <p:cNvSpPr/>
          <p:nvPr/>
        </p:nvSpPr>
        <p:spPr>
          <a:xfrm>
            <a:off x="2590800" y="1905000"/>
            <a:ext cx="3733800" cy="609600"/>
          </a:xfrm>
          <a:prstGeom prst="curvedDownArrow">
            <a:avLst/>
          </a:prstGeom>
          <a:solidFill>
            <a:schemeClr val="accent4"/>
          </a:solidFill>
          <a:ln>
            <a:solidFill>
              <a:schemeClr val="accent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1000"/>
                                        <p:tgtEl>
                                          <p:spTgt spid="9"/>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990600"/>
            <a:ext cx="5638800" cy="553998"/>
          </a:xfrm>
          <a:prstGeom prst="rect">
            <a:avLst/>
          </a:prstGeom>
          <a:noFill/>
        </p:spPr>
        <p:txBody>
          <a:bodyPr wrap="square" rtlCol="0">
            <a:spAutoFit/>
          </a:bodyPr>
          <a:lstStyle/>
          <a:p>
            <a:r>
              <a:rPr lang="en-US" sz="3000" b="1" dirty="0" smtClean="0">
                <a:solidFill>
                  <a:srgbClr val="92D050"/>
                </a:solidFill>
              </a:rPr>
              <a:t>Discussion Questions</a:t>
            </a:r>
            <a:endParaRPr lang="en-US" sz="3000" b="1" dirty="0">
              <a:solidFill>
                <a:srgbClr val="92D050"/>
              </a:solidFill>
            </a:endParaRPr>
          </a:p>
        </p:txBody>
      </p:sp>
      <p:sp>
        <p:nvSpPr>
          <p:cNvPr id="3" name="TextBox 2"/>
          <p:cNvSpPr txBox="1"/>
          <p:nvPr/>
        </p:nvSpPr>
        <p:spPr>
          <a:xfrm>
            <a:off x="990600" y="2057400"/>
            <a:ext cx="7086600" cy="2677656"/>
          </a:xfrm>
          <a:prstGeom prst="rect">
            <a:avLst/>
          </a:prstGeom>
          <a:noFill/>
        </p:spPr>
        <p:txBody>
          <a:bodyPr wrap="square" rtlCol="0">
            <a:spAutoFit/>
          </a:bodyPr>
          <a:lstStyle/>
          <a:p>
            <a:r>
              <a:rPr lang="en-US" sz="2800" dirty="0" smtClean="0"/>
              <a:t>To what degree do social media shape your political attitudes?  Explain.</a:t>
            </a:r>
          </a:p>
          <a:p>
            <a:endParaRPr lang="en-US" sz="2800" dirty="0" smtClean="0"/>
          </a:p>
          <a:p>
            <a:r>
              <a:rPr lang="en-US" sz="2800" dirty="0" smtClean="0"/>
              <a:t>Do you think social media broaden people’s political perspectives? Or do you think social media contribute to political polarization?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1286</TotalTime>
  <Words>931</Words>
  <Application>Microsoft Office PowerPoint</Application>
  <PresentationFormat>On-screen Show (4:3)</PresentationFormat>
  <Paragraphs>56</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Millennials:  Social Media and Political Polarization…  or Not?</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Millennials:  Social Media and Political Polarization</dc:title>
  <dc:creator>Kimberlee</dc:creator>
  <cp:lastModifiedBy>Kimberlee</cp:lastModifiedBy>
  <cp:revision>18</cp:revision>
  <dcterms:created xsi:type="dcterms:W3CDTF">2015-12-29T19:01:24Z</dcterms:created>
  <dcterms:modified xsi:type="dcterms:W3CDTF">2016-01-27T19:08:37Z</dcterms:modified>
</cp:coreProperties>
</file>