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3" r:id="rId8"/>
    <p:sldId id="264" r:id="rId9"/>
    <p:sldId id="262"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a:srgbClr val="F2F2F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157" autoAdjust="0"/>
  </p:normalViewPr>
  <p:slideViewPr>
    <p:cSldViewPr>
      <p:cViewPr varScale="1">
        <p:scale>
          <a:sx n="60" d="100"/>
          <a:sy n="60" d="100"/>
        </p:scale>
        <p:origin x="-84"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clustered"/>
        <c:varyColors val="1"/>
        <c:ser>
          <c:idx val="0"/>
          <c:order val="0"/>
          <c:tx>
            <c:strRef>
              <c:f>Sheet1!$A$2</c:f>
              <c:strCache>
                <c:ptCount val="1"/>
                <c:pt idx="0">
                  <c:v> </c:v>
                </c:pt>
              </c:strCache>
            </c:strRef>
          </c:tx>
          <c:dLbls>
            <c:showVal val="1"/>
          </c:dLbls>
          <c:cat>
            <c:strRef>
              <c:f>Sheet1!$B$1:$D$1</c:f>
              <c:strCache>
                <c:ptCount val="3"/>
                <c:pt idx="0">
                  <c:v>2015</c:v>
                </c:pt>
                <c:pt idx="1">
                  <c:v>2050
One-child Policy</c:v>
                </c:pt>
                <c:pt idx="2">
                  <c:v>2050 
Two-child Policy</c:v>
                </c:pt>
              </c:strCache>
            </c:strRef>
          </c:cat>
          <c:val>
            <c:numRef>
              <c:f>Sheet1!$B$2:$D$2</c:f>
              <c:numCache>
                <c:formatCode>General</c:formatCode>
                <c:ptCount val="3"/>
                <c:pt idx="0">
                  <c:v>1.3720000000000001</c:v>
                </c:pt>
                <c:pt idx="1">
                  <c:v>1.3660000000000001</c:v>
                </c:pt>
                <c:pt idx="2">
                  <c:v>1.389</c:v>
                </c:pt>
              </c:numCache>
            </c:numRef>
          </c:val>
        </c:ser>
        <c:gapWidth val="75"/>
        <c:overlap val="-25"/>
        <c:axId val="103363712"/>
        <c:axId val="103365632"/>
      </c:barChart>
      <c:catAx>
        <c:axId val="103363712"/>
        <c:scaling>
          <c:orientation val="minMax"/>
        </c:scaling>
        <c:axPos val="b"/>
        <c:majorTickMark val="none"/>
        <c:tickLblPos val="nextTo"/>
        <c:crossAx val="103365632"/>
        <c:crosses val="autoZero"/>
        <c:auto val="1"/>
        <c:lblAlgn val="ctr"/>
        <c:lblOffset val="100"/>
      </c:catAx>
      <c:valAx>
        <c:axId val="103365632"/>
        <c:scaling>
          <c:orientation val="minMax"/>
          <c:max val="1.395"/>
          <c:min val="0"/>
        </c:scaling>
        <c:axPos val="l"/>
        <c:majorGridlines/>
        <c:title>
          <c:tx>
            <c:rich>
              <a:bodyPr rot="-5400000" vert="horz"/>
              <a:lstStyle/>
              <a:p>
                <a:pPr>
                  <a:defRPr/>
                </a:pPr>
                <a:r>
                  <a:rPr lang="en-US" dirty="0" smtClean="0"/>
                  <a:t>Population (China, billions)</a:t>
                </a:r>
                <a:endParaRPr lang="en-US" dirty="0"/>
              </a:p>
            </c:rich>
          </c:tx>
          <c:layout/>
        </c:title>
        <c:numFmt formatCode="General" sourceLinked="1"/>
        <c:majorTickMark val="none"/>
        <c:tickLblPos val="nextTo"/>
        <c:spPr>
          <a:ln w="9525">
            <a:noFill/>
          </a:ln>
        </c:spPr>
        <c:crossAx val="103363712"/>
        <c:crosses val="autoZero"/>
        <c:crossBetween val="between"/>
      </c:valAx>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A9E832-ED1F-4589-8E6A-98A49F7B7018}" type="doc">
      <dgm:prSet loTypeId="urn:microsoft.com/office/officeart/2005/8/layout/radial5" loCatId="relationship" qsTypeId="urn:microsoft.com/office/officeart/2005/8/quickstyle/simple1" qsCatId="simple" csTypeId="urn:microsoft.com/office/officeart/2005/8/colors/colorful1" csCatId="colorful" phldr="1"/>
      <dgm:spPr/>
      <dgm:t>
        <a:bodyPr/>
        <a:lstStyle/>
        <a:p>
          <a:endParaRPr lang="en-US"/>
        </a:p>
      </dgm:t>
    </dgm:pt>
    <dgm:pt modelId="{C652A907-8540-466E-84CD-A72FAA49405A}">
      <dgm:prSet phldrT="[Text]"/>
      <dgm:spPr/>
      <dgm:t>
        <a:bodyPr/>
        <a:lstStyle/>
        <a:p>
          <a:r>
            <a:rPr lang="en-US" dirty="0" smtClean="0"/>
            <a:t>Two-Child Policy</a:t>
          </a:r>
          <a:endParaRPr lang="en-US" dirty="0"/>
        </a:p>
      </dgm:t>
    </dgm:pt>
    <dgm:pt modelId="{5BCA906C-8982-4C0C-9E7A-0600C5694533}" type="parTrans" cxnId="{F9AC40B5-F51C-44D0-8026-27BAD1543227}">
      <dgm:prSet/>
      <dgm:spPr/>
      <dgm:t>
        <a:bodyPr/>
        <a:lstStyle/>
        <a:p>
          <a:endParaRPr lang="en-US"/>
        </a:p>
      </dgm:t>
    </dgm:pt>
    <dgm:pt modelId="{4507FDC4-7A22-4FFC-9151-7F9FF2DD1688}" type="sibTrans" cxnId="{F9AC40B5-F51C-44D0-8026-27BAD1543227}">
      <dgm:prSet/>
      <dgm:spPr/>
      <dgm:t>
        <a:bodyPr/>
        <a:lstStyle/>
        <a:p>
          <a:endParaRPr lang="en-US"/>
        </a:p>
      </dgm:t>
    </dgm:pt>
    <dgm:pt modelId="{731F7B70-FF73-4790-A81F-0D6759784B2D}">
      <dgm:prSet phldrT="[Text]" custT="1"/>
      <dgm:spPr/>
      <dgm:t>
        <a:bodyPr/>
        <a:lstStyle/>
        <a:p>
          <a:r>
            <a:rPr lang="en-US" sz="2400" dirty="0" smtClean="0"/>
            <a:t>Demographic </a:t>
          </a:r>
        </a:p>
        <a:p>
          <a:r>
            <a:rPr lang="en-US" sz="2400" dirty="0" smtClean="0"/>
            <a:t>Impact</a:t>
          </a:r>
          <a:endParaRPr lang="en-US" sz="2400" dirty="0"/>
        </a:p>
      </dgm:t>
    </dgm:pt>
    <dgm:pt modelId="{64C4858E-F2E1-4BD4-B794-3EA056F850FA}" type="parTrans" cxnId="{9EB59AAC-E8D8-41E9-8F50-551C843D1810}">
      <dgm:prSet/>
      <dgm:spPr/>
      <dgm:t>
        <a:bodyPr/>
        <a:lstStyle/>
        <a:p>
          <a:endParaRPr lang="en-US"/>
        </a:p>
      </dgm:t>
    </dgm:pt>
    <dgm:pt modelId="{39312F15-432D-4E14-B4A3-7E234B913FB6}" type="sibTrans" cxnId="{9EB59AAC-E8D8-41E9-8F50-551C843D1810}">
      <dgm:prSet/>
      <dgm:spPr/>
      <dgm:t>
        <a:bodyPr/>
        <a:lstStyle/>
        <a:p>
          <a:endParaRPr lang="en-US"/>
        </a:p>
      </dgm:t>
    </dgm:pt>
    <dgm:pt modelId="{8171A8D2-B981-49B4-A89F-E51EBE063875}">
      <dgm:prSet phldrT="[Text]" custT="1"/>
      <dgm:spPr/>
      <dgm:t>
        <a:bodyPr/>
        <a:lstStyle/>
        <a:p>
          <a:r>
            <a:rPr lang="en-US" sz="2400" dirty="0" smtClean="0"/>
            <a:t>Impact on Economic Growth</a:t>
          </a:r>
          <a:endParaRPr lang="en-US" sz="2400" dirty="0"/>
        </a:p>
      </dgm:t>
    </dgm:pt>
    <dgm:pt modelId="{E5722EE2-021A-4275-B101-189655B5C8CC}" type="parTrans" cxnId="{79433885-C574-49B1-AE4B-A07A24A561B9}">
      <dgm:prSet/>
      <dgm:spPr/>
      <dgm:t>
        <a:bodyPr/>
        <a:lstStyle/>
        <a:p>
          <a:endParaRPr lang="en-US"/>
        </a:p>
      </dgm:t>
    </dgm:pt>
    <dgm:pt modelId="{C6474F0A-A76E-40EF-9F85-4E908FD5346B}" type="sibTrans" cxnId="{79433885-C574-49B1-AE4B-A07A24A561B9}">
      <dgm:prSet/>
      <dgm:spPr/>
      <dgm:t>
        <a:bodyPr/>
        <a:lstStyle/>
        <a:p>
          <a:endParaRPr lang="en-US"/>
        </a:p>
      </dgm:t>
    </dgm:pt>
    <dgm:pt modelId="{38D06700-E0BE-4A05-B1AE-FD8A6DBD8565}">
      <dgm:prSet phldrT="[Text]" custT="1"/>
      <dgm:spPr/>
      <dgm:t>
        <a:bodyPr/>
        <a:lstStyle/>
        <a:p>
          <a:r>
            <a:rPr lang="en-US" sz="2400" dirty="0" smtClean="0"/>
            <a:t>Impact on</a:t>
          </a:r>
          <a:r>
            <a:rPr lang="en-US" sz="2000" dirty="0" smtClean="0"/>
            <a:t> </a:t>
          </a:r>
          <a:r>
            <a:rPr lang="en-US" sz="2400" dirty="0" smtClean="0"/>
            <a:t>the Family</a:t>
          </a:r>
          <a:endParaRPr lang="en-US" sz="2400" dirty="0"/>
        </a:p>
      </dgm:t>
    </dgm:pt>
    <dgm:pt modelId="{40CB99FD-A1F0-4201-8635-A8F123D6778D}" type="parTrans" cxnId="{CE90D9FF-239B-4E31-A1BE-B4DFEA6E2BC4}">
      <dgm:prSet/>
      <dgm:spPr/>
      <dgm:t>
        <a:bodyPr/>
        <a:lstStyle/>
        <a:p>
          <a:endParaRPr lang="en-US"/>
        </a:p>
      </dgm:t>
    </dgm:pt>
    <dgm:pt modelId="{A7D6F514-71F7-455E-9EE3-7546EF142F51}" type="sibTrans" cxnId="{CE90D9FF-239B-4E31-A1BE-B4DFEA6E2BC4}">
      <dgm:prSet/>
      <dgm:spPr/>
      <dgm:t>
        <a:bodyPr/>
        <a:lstStyle/>
        <a:p>
          <a:endParaRPr lang="en-US"/>
        </a:p>
      </dgm:t>
    </dgm:pt>
    <dgm:pt modelId="{FD733F3A-24DC-4377-ADDC-13D4CC952795}">
      <dgm:prSet phldrT="[Text]"/>
      <dgm:spPr/>
      <dgm:t>
        <a:bodyPr/>
        <a:lstStyle/>
        <a:p>
          <a:endParaRPr lang="en-US" dirty="0"/>
        </a:p>
      </dgm:t>
    </dgm:pt>
    <dgm:pt modelId="{F4EC02B3-EDA3-4D08-99D4-66B42C1B74D6}" type="parTrans" cxnId="{33A7CA71-8E27-4508-B737-9FE0FA89E339}">
      <dgm:prSet/>
      <dgm:spPr/>
      <dgm:t>
        <a:bodyPr/>
        <a:lstStyle/>
        <a:p>
          <a:endParaRPr lang="en-US"/>
        </a:p>
      </dgm:t>
    </dgm:pt>
    <dgm:pt modelId="{AD98AAE0-D61B-426C-92FE-EF2BAF361067}" type="sibTrans" cxnId="{33A7CA71-8E27-4508-B737-9FE0FA89E339}">
      <dgm:prSet/>
      <dgm:spPr/>
      <dgm:t>
        <a:bodyPr/>
        <a:lstStyle/>
        <a:p>
          <a:endParaRPr lang="en-US"/>
        </a:p>
      </dgm:t>
    </dgm:pt>
    <dgm:pt modelId="{71C97E01-D284-4B87-B3F7-D4C3CD12EEB6}" type="pres">
      <dgm:prSet presAssocID="{21A9E832-ED1F-4589-8E6A-98A49F7B7018}" presName="Name0" presStyleCnt="0">
        <dgm:presLayoutVars>
          <dgm:chMax val="1"/>
          <dgm:dir/>
          <dgm:animLvl val="ctr"/>
          <dgm:resizeHandles val="exact"/>
        </dgm:presLayoutVars>
      </dgm:prSet>
      <dgm:spPr/>
      <dgm:t>
        <a:bodyPr/>
        <a:lstStyle/>
        <a:p>
          <a:endParaRPr lang="en-US"/>
        </a:p>
      </dgm:t>
    </dgm:pt>
    <dgm:pt modelId="{FF7E827C-12A4-4D56-A02F-C87D4A09BFAE}" type="pres">
      <dgm:prSet presAssocID="{C652A907-8540-466E-84CD-A72FAA49405A}" presName="centerShape" presStyleLbl="node0" presStyleIdx="0" presStyleCnt="1"/>
      <dgm:spPr/>
      <dgm:t>
        <a:bodyPr/>
        <a:lstStyle/>
        <a:p>
          <a:endParaRPr lang="en-US"/>
        </a:p>
      </dgm:t>
    </dgm:pt>
    <dgm:pt modelId="{5B055FBF-02BA-4C2B-9FB8-8D1D20B84CE4}" type="pres">
      <dgm:prSet presAssocID="{64C4858E-F2E1-4BD4-B794-3EA056F850FA}" presName="parTrans" presStyleLbl="sibTrans2D1" presStyleIdx="0" presStyleCnt="3"/>
      <dgm:spPr/>
      <dgm:t>
        <a:bodyPr/>
        <a:lstStyle/>
        <a:p>
          <a:endParaRPr lang="en-US"/>
        </a:p>
      </dgm:t>
    </dgm:pt>
    <dgm:pt modelId="{B6671515-A739-4798-849F-66FECC05B6D6}" type="pres">
      <dgm:prSet presAssocID="{64C4858E-F2E1-4BD4-B794-3EA056F850FA}" presName="connectorText" presStyleLbl="sibTrans2D1" presStyleIdx="0" presStyleCnt="3"/>
      <dgm:spPr/>
      <dgm:t>
        <a:bodyPr/>
        <a:lstStyle/>
        <a:p>
          <a:endParaRPr lang="en-US"/>
        </a:p>
      </dgm:t>
    </dgm:pt>
    <dgm:pt modelId="{BBE00B3E-7202-4887-97A1-8430FB4F98E9}" type="pres">
      <dgm:prSet presAssocID="{731F7B70-FF73-4790-A81F-0D6759784B2D}" presName="node" presStyleLbl="node1" presStyleIdx="0" presStyleCnt="3" custScaleX="127304">
        <dgm:presLayoutVars>
          <dgm:bulletEnabled val="1"/>
        </dgm:presLayoutVars>
      </dgm:prSet>
      <dgm:spPr/>
      <dgm:t>
        <a:bodyPr/>
        <a:lstStyle/>
        <a:p>
          <a:endParaRPr lang="en-US"/>
        </a:p>
      </dgm:t>
    </dgm:pt>
    <dgm:pt modelId="{22CDB017-D893-4E34-9441-10EEE2CF7610}" type="pres">
      <dgm:prSet presAssocID="{E5722EE2-021A-4275-B101-189655B5C8CC}" presName="parTrans" presStyleLbl="sibTrans2D1" presStyleIdx="1" presStyleCnt="3"/>
      <dgm:spPr/>
      <dgm:t>
        <a:bodyPr/>
        <a:lstStyle/>
        <a:p>
          <a:endParaRPr lang="en-US"/>
        </a:p>
      </dgm:t>
    </dgm:pt>
    <dgm:pt modelId="{BC35347C-8471-4810-A5E9-49AE98CEA953}" type="pres">
      <dgm:prSet presAssocID="{E5722EE2-021A-4275-B101-189655B5C8CC}" presName="connectorText" presStyleLbl="sibTrans2D1" presStyleIdx="1" presStyleCnt="3"/>
      <dgm:spPr/>
      <dgm:t>
        <a:bodyPr/>
        <a:lstStyle/>
        <a:p>
          <a:endParaRPr lang="en-US"/>
        </a:p>
      </dgm:t>
    </dgm:pt>
    <dgm:pt modelId="{9F10C62E-BC9F-4C9D-B710-7433040F61D8}" type="pres">
      <dgm:prSet presAssocID="{8171A8D2-B981-49B4-A89F-E51EBE063875}" presName="node" presStyleLbl="node1" presStyleIdx="1" presStyleCnt="3">
        <dgm:presLayoutVars>
          <dgm:bulletEnabled val="1"/>
        </dgm:presLayoutVars>
      </dgm:prSet>
      <dgm:spPr/>
      <dgm:t>
        <a:bodyPr/>
        <a:lstStyle/>
        <a:p>
          <a:endParaRPr lang="en-US"/>
        </a:p>
      </dgm:t>
    </dgm:pt>
    <dgm:pt modelId="{1CB258C8-30C4-4851-962B-253FE887976A}" type="pres">
      <dgm:prSet presAssocID="{40CB99FD-A1F0-4201-8635-A8F123D6778D}" presName="parTrans" presStyleLbl="sibTrans2D1" presStyleIdx="2" presStyleCnt="3"/>
      <dgm:spPr/>
      <dgm:t>
        <a:bodyPr/>
        <a:lstStyle/>
        <a:p>
          <a:endParaRPr lang="en-US"/>
        </a:p>
      </dgm:t>
    </dgm:pt>
    <dgm:pt modelId="{81F456BF-0FFF-4448-93C7-8D83468AB650}" type="pres">
      <dgm:prSet presAssocID="{40CB99FD-A1F0-4201-8635-A8F123D6778D}" presName="connectorText" presStyleLbl="sibTrans2D1" presStyleIdx="2" presStyleCnt="3"/>
      <dgm:spPr/>
      <dgm:t>
        <a:bodyPr/>
        <a:lstStyle/>
        <a:p>
          <a:endParaRPr lang="en-US"/>
        </a:p>
      </dgm:t>
    </dgm:pt>
    <dgm:pt modelId="{882F4C93-EFD5-40A6-BC5B-8B12E3DA4B4E}" type="pres">
      <dgm:prSet presAssocID="{38D06700-E0BE-4A05-B1AE-FD8A6DBD8565}" presName="node" presStyleLbl="node1" presStyleIdx="2" presStyleCnt="3">
        <dgm:presLayoutVars>
          <dgm:bulletEnabled val="1"/>
        </dgm:presLayoutVars>
      </dgm:prSet>
      <dgm:spPr/>
      <dgm:t>
        <a:bodyPr/>
        <a:lstStyle/>
        <a:p>
          <a:endParaRPr lang="en-US"/>
        </a:p>
      </dgm:t>
    </dgm:pt>
  </dgm:ptLst>
  <dgm:cxnLst>
    <dgm:cxn modelId="{545C0E93-5D5A-42A0-BF8D-939DC718FDEF}" type="presOf" srcId="{64C4858E-F2E1-4BD4-B794-3EA056F850FA}" destId="{5B055FBF-02BA-4C2B-9FB8-8D1D20B84CE4}" srcOrd="0" destOrd="0" presId="urn:microsoft.com/office/officeart/2005/8/layout/radial5"/>
    <dgm:cxn modelId="{2641A72E-AE3E-4290-92A3-DBDA6B171391}" type="presOf" srcId="{E5722EE2-021A-4275-B101-189655B5C8CC}" destId="{BC35347C-8471-4810-A5E9-49AE98CEA953}" srcOrd="1" destOrd="0" presId="urn:microsoft.com/office/officeart/2005/8/layout/radial5"/>
    <dgm:cxn modelId="{33A7CA71-8E27-4508-B737-9FE0FA89E339}" srcId="{21A9E832-ED1F-4589-8E6A-98A49F7B7018}" destId="{FD733F3A-24DC-4377-ADDC-13D4CC952795}" srcOrd="1" destOrd="0" parTransId="{F4EC02B3-EDA3-4D08-99D4-66B42C1B74D6}" sibTransId="{AD98AAE0-D61B-426C-92FE-EF2BAF361067}"/>
    <dgm:cxn modelId="{8B8646FA-DBE5-453A-9E63-D70B09FFE36C}" type="presOf" srcId="{731F7B70-FF73-4790-A81F-0D6759784B2D}" destId="{BBE00B3E-7202-4887-97A1-8430FB4F98E9}" srcOrd="0" destOrd="0" presId="urn:microsoft.com/office/officeart/2005/8/layout/radial5"/>
    <dgm:cxn modelId="{2A0AE4F1-1778-486D-B6D2-618A87251180}" type="presOf" srcId="{40CB99FD-A1F0-4201-8635-A8F123D6778D}" destId="{81F456BF-0FFF-4448-93C7-8D83468AB650}" srcOrd="1" destOrd="0" presId="urn:microsoft.com/office/officeart/2005/8/layout/radial5"/>
    <dgm:cxn modelId="{55A88646-FCDD-4A3C-A5CC-5277DD5802C7}" type="presOf" srcId="{C652A907-8540-466E-84CD-A72FAA49405A}" destId="{FF7E827C-12A4-4D56-A02F-C87D4A09BFAE}" srcOrd="0" destOrd="0" presId="urn:microsoft.com/office/officeart/2005/8/layout/radial5"/>
    <dgm:cxn modelId="{9AAF9CB2-8849-4E88-B8A2-4EAAB06DF20C}" type="presOf" srcId="{40CB99FD-A1F0-4201-8635-A8F123D6778D}" destId="{1CB258C8-30C4-4851-962B-253FE887976A}" srcOrd="0" destOrd="0" presId="urn:microsoft.com/office/officeart/2005/8/layout/radial5"/>
    <dgm:cxn modelId="{5B571C79-D101-473E-A17A-DBCC954BD322}" type="presOf" srcId="{21A9E832-ED1F-4589-8E6A-98A49F7B7018}" destId="{71C97E01-D284-4B87-B3F7-D4C3CD12EEB6}" srcOrd="0" destOrd="0" presId="urn:microsoft.com/office/officeart/2005/8/layout/radial5"/>
    <dgm:cxn modelId="{79433885-C574-49B1-AE4B-A07A24A561B9}" srcId="{C652A907-8540-466E-84CD-A72FAA49405A}" destId="{8171A8D2-B981-49B4-A89F-E51EBE063875}" srcOrd="1" destOrd="0" parTransId="{E5722EE2-021A-4275-B101-189655B5C8CC}" sibTransId="{C6474F0A-A76E-40EF-9F85-4E908FD5346B}"/>
    <dgm:cxn modelId="{5A7197A9-7C32-4A66-B22E-040FA0AFC133}" type="presOf" srcId="{8171A8D2-B981-49B4-A89F-E51EBE063875}" destId="{9F10C62E-BC9F-4C9D-B710-7433040F61D8}" srcOrd="0" destOrd="0" presId="urn:microsoft.com/office/officeart/2005/8/layout/radial5"/>
    <dgm:cxn modelId="{F9AC40B5-F51C-44D0-8026-27BAD1543227}" srcId="{21A9E832-ED1F-4589-8E6A-98A49F7B7018}" destId="{C652A907-8540-466E-84CD-A72FAA49405A}" srcOrd="0" destOrd="0" parTransId="{5BCA906C-8982-4C0C-9E7A-0600C5694533}" sibTransId="{4507FDC4-7A22-4FFC-9151-7F9FF2DD1688}"/>
    <dgm:cxn modelId="{CEA02792-96CE-4A5E-8B95-0F07B79AD6D5}" type="presOf" srcId="{E5722EE2-021A-4275-B101-189655B5C8CC}" destId="{22CDB017-D893-4E34-9441-10EEE2CF7610}" srcOrd="0" destOrd="0" presId="urn:microsoft.com/office/officeart/2005/8/layout/radial5"/>
    <dgm:cxn modelId="{1AB8F087-D54C-4612-9C91-0238F11213FD}" type="presOf" srcId="{38D06700-E0BE-4A05-B1AE-FD8A6DBD8565}" destId="{882F4C93-EFD5-40A6-BC5B-8B12E3DA4B4E}" srcOrd="0" destOrd="0" presId="urn:microsoft.com/office/officeart/2005/8/layout/radial5"/>
    <dgm:cxn modelId="{C6B2C1D8-7787-4158-A9FD-97A66F33A43A}" type="presOf" srcId="{64C4858E-F2E1-4BD4-B794-3EA056F850FA}" destId="{B6671515-A739-4798-849F-66FECC05B6D6}" srcOrd="1" destOrd="0" presId="urn:microsoft.com/office/officeart/2005/8/layout/radial5"/>
    <dgm:cxn modelId="{CE90D9FF-239B-4E31-A1BE-B4DFEA6E2BC4}" srcId="{C652A907-8540-466E-84CD-A72FAA49405A}" destId="{38D06700-E0BE-4A05-B1AE-FD8A6DBD8565}" srcOrd="2" destOrd="0" parTransId="{40CB99FD-A1F0-4201-8635-A8F123D6778D}" sibTransId="{A7D6F514-71F7-455E-9EE3-7546EF142F51}"/>
    <dgm:cxn modelId="{9EB59AAC-E8D8-41E9-8F50-551C843D1810}" srcId="{C652A907-8540-466E-84CD-A72FAA49405A}" destId="{731F7B70-FF73-4790-A81F-0D6759784B2D}" srcOrd="0" destOrd="0" parTransId="{64C4858E-F2E1-4BD4-B794-3EA056F850FA}" sibTransId="{39312F15-432D-4E14-B4A3-7E234B913FB6}"/>
    <dgm:cxn modelId="{2F262B65-EFE7-410D-9373-CCC9AA2FD6E0}" type="presParOf" srcId="{71C97E01-D284-4B87-B3F7-D4C3CD12EEB6}" destId="{FF7E827C-12A4-4D56-A02F-C87D4A09BFAE}" srcOrd="0" destOrd="0" presId="urn:microsoft.com/office/officeart/2005/8/layout/radial5"/>
    <dgm:cxn modelId="{B9E0B528-C38B-4239-823E-130537B1AF0C}" type="presParOf" srcId="{71C97E01-D284-4B87-B3F7-D4C3CD12EEB6}" destId="{5B055FBF-02BA-4C2B-9FB8-8D1D20B84CE4}" srcOrd="1" destOrd="0" presId="urn:microsoft.com/office/officeart/2005/8/layout/radial5"/>
    <dgm:cxn modelId="{23365921-0BC6-4B04-9925-C0463E56D833}" type="presParOf" srcId="{5B055FBF-02BA-4C2B-9FB8-8D1D20B84CE4}" destId="{B6671515-A739-4798-849F-66FECC05B6D6}" srcOrd="0" destOrd="0" presId="urn:microsoft.com/office/officeart/2005/8/layout/radial5"/>
    <dgm:cxn modelId="{54648835-0C53-4978-B52A-27BF93126A58}" type="presParOf" srcId="{71C97E01-D284-4B87-B3F7-D4C3CD12EEB6}" destId="{BBE00B3E-7202-4887-97A1-8430FB4F98E9}" srcOrd="2" destOrd="0" presId="urn:microsoft.com/office/officeart/2005/8/layout/radial5"/>
    <dgm:cxn modelId="{BDED9CFD-D40E-44B8-845A-6B3BEDBDED77}" type="presParOf" srcId="{71C97E01-D284-4B87-B3F7-D4C3CD12EEB6}" destId="{22CDB017-D893-4E34-9441-10EEE2CF7610}" srcOrd="3" destOrd="0" presId="urn:microsoft.com/office/officeart/2005/8/layout/radial5"/>
    <dgm:cxn modelId="{623719B9-0F60-415F-9C64-22772CA68AEF}" type="presParOf" srcId="{22CDB017-D893-4E34-9441-10EEE2CF7610}" destId="{BC35347C-8471-4810-A5E9-49AE98CEA953}" srcOrd="0" destOrd="0" presId="urn:microsoft.com/office/officeart/2005/8/layout/radial5"/>
    <dgm:cxn modelId="{C1373B31-79FC-4E82-A375-36B9F0FFAFDF}" type="presParOf" srcId="{71C97E01-D284-4B87-B3F7-D4C3CD12EEB6}" destId="{9F10C62E-BC9F-4C9D-B710-7433040F61D8}" srcOrd="4" destOrd="0" presId="urn:microsoft.com/office/officeart/2005/8/layout/radial5"/>
    <dgm:cxn modelId="{C7561F72-7B04-4AD7-A74C-862E05877188}" type="presParOf" srcId="{71C97E01-D284-4B87-B3F7-D4C3CD12EEB6}" destId="{1CB258C8-30C4-4851-962B-253FE887976A}" srcOrd="5" destOrd="0" presId="urn:microsoft.com/office/officeart/2005/8/layout/radial5"/>
    <dgm:cxn modelId="{9FD42996-B747-4BF3-8E28-57F6DD313D46}" type="presParOf" srcId="{1CB258C8-30C4-4851-962B-253FE887976A}" destId="{81F456BF-0FFF-4448-93C7-8D83468AB650}" srcOrd="0" destOrd="0" presId="urn:microsoft.com/office/officeart/2005/8/layout/radial5"/>
    <dgm:cxn modelId="{CB8CD116-001A-4F1A-9E5D-490A4460D10A}" type="presParOf" srcId="{71C97E01-D284-4B87-B3F7-D4C3CD12EEB6}" destId="{882F4C93-EFD5-40A6-BC5B-8B12E3DA4B4E}" srcOrd="6"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7E827C-12A4-4D56-A02F-C87D4A09BFAE}">
      <dsp:nvSpPr>
        <dsp:cNvPr id="0" name=""/>
        <dsp:cNvSpPr/>
      </dsp:nvSpPr>
      <dsp:spPr>
        <a:xfrm>
          <a:off x="3233291" y="2684458"/>
          <a:ext cx="1915417" cy="191541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smtClean="0"/>
            <a:t>Two-Child Policy</a:t>
          </a:r>
          <a:endParaRPr lang="en-US" sz="3000" kern="1200" dirty="0"/>
        </a:p>
      </dsp:txBody>
      <dsp:txXfrm>
        <a:off x="3233291" y="2684458"/>
        <a:ext cx="1915417" cy="1915417"/>
      </dsp:txXfrm>
    </dsp:sp>
    <dsp:sp modelId="{5B055FBF-02BA-4C2B-9FB8-8D1D20B84CE4}">
      <dsp:nvSpPr>
        <dsp:cNvPr id="0" name=""/>
        <dsp:cNvSpPr/>
      </dsp:nvSpPr>
      <dsp:spPr>
        <a:xfrm rot="16200000">
          <a:off x="3987996" y="1987302"/>
          <a:ext cx="406007" cy="65124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rot="16200000">
        <a:off x="3987996" y="1987302"/>
        <a:ext cx="406007" cy="651242"/>
      </dsp:txXfrm>
    </dsp:sp>
    <dsp:sp modelId="{BBE00B3E-7202-4887-97A1-8430FB4F98E9}">
      <dsp:nvSpPr>
        <dsp:cNvPr id="0" name=""/>
        <dsp:cNvSpPr/>
      </dsp:nvSpPr>
      <dsp:spPr>
        <a:xfrm>
          <a:off x="2971798" y="2988"/>
          <a:ext cx="2438403" cy="19154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Demographic </a:t>
          </a:r>
        </a:p>
        <a:p>
          <a:pPr lvl="0" algn="ctr" defTabSz="1066800">
            <a:lnSpc>
              <a:spcPct val="90000"/>
            </a:lnSpc>
            <a:spcBef>
              <a:spcPct val="0"/>
            </a:spcBef>
            <a:spcAft>
              <a:spcPct val="35000"/>
            </a:spcAft>
          </a:pPr>
          <a:r>
            <a:rPr lang="en-US" sz="2400" kern="1200" dirty="0" smtClean="0"/>
            <a:t>Impact</a:t>
          </a:r>
          <a:endParaRPr lang="en-US" sz="2400" kern="1200" dirty="0"/>
        </a:p>
      </dsp:txBody>
      <dsp:txXfrm>
        <a:off x="2971798" y="2988"/>
        <a:ext cx="2438403" cy="1915417"/>
      </dsp:txXfrm>
    </dsp:sp>
    <dsp:sp modelId="{22CDB017-D893-4E34-9441-10EEE2CF7610}">
      <dsp:nvSpPr>
        <dsp:cNvPr id="0" name=""/>
        <dsp:cNvSpPr/>
      </dsp:nvSpPr>
      <dsp:spPr>
        <a:xfrm rot="1800000">
          <a:off x="5139155" y="3981168"/>
          <a:ext cx="406007" cy="65124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rot="1800000">
        <a:off x="5139155" y="3981168"/>
        <a:ext cx="406007" cy="651242"/>
      </dsp:txXfrm>
    </dsp:sp>
    <dsp:sp modelId="{9F10C62E-BC9F-4C9D-B710-7433040F61D8}">
      <dsp:nvSpPr>
        <dsp:cNvPr id="0" name=""/>
        <dsp:cNvSpPr/>
      </dsp:nvSpPr>
      <dsp:spPr>
        <a:xfrm>
          <a:off x="5555512" y="4025193"/>
          <a:ext cx="1915417" cy="191541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Impact on Economic Growth</a:t>
          </a:r>
          <a:endParaRPr lang="en-US" sz="2400" kern="1200" dirty="0"/>
        </a:p>
      </dsp:txBody>
      <dsp:txXfrm>
        <a:off x="5555512" y="4025193"/>
        <a:ext cx="1915417" cy="1915417"/>
      </dsp:txXfrm>
    </dsp:sp>
    <dsp:sp modelId="{1CB258C8-30C4-4851-962B-253FE887976A}">
      <dsp:nvSpPr>
        <dsp:cNvPr id="0" name=""/>
        <dsp:cNvSpPr/>
      </dsp:nvSpPr>
      <dsp:spPr>
        <a:xfrm rot="9000000">
          <a:off x="2836836" y="3981168"/>
          <a:ext cx="406007" cy="65124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rot="9000000">
        <a:off x="2836836" y="3981168"/>
        <a:ext cx="406007" cy="651242"/>
      </dsp:txXfrm>
    </dsp:sp>
    <dsp:sp modelId="{882F4C93-EFD5-40A6-BC5B-8B12E3DA4B4E}">
      <dsp:nvSpPr>
        <dsp:cNvPr id="0" name=""/>
        <dsp:cNvSpPr/>
      </dsp:nvSpPr>
      <dsp:spPr>
        <a:xfrm>
          <a:off x="911069" y="4025193"/>
          <a:ext cx="1915417" cy="191541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Impact on</a:t>
          </a:r>
          <a:r>
            <a:rPr lang="en-US" sz="2000" kern="1200" dirty="0" smtClean="0"/>
            <a:t> </a:t>
          </a:r>
          <a:r>
            <a:rPr lang="en-US" sz="2400" kern="1200" dirty="0" smtClean="0"/>
            <a:t>the Family</a:t>
          </a:r>
          <a:endParaRPr lang="en-US" sz="2400" kern="1200" dirty="0"/>
        </a:p>
      </dsp:txBody>
      <dsp:txXfrm>
        <a:off x="911069" y="4025193"/>
        <a:ext cx="1915417" cy="191541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7F121E-AEEF-4A31-B637-08A79FF1F345}"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E47349-6E5B-4F68-BC72-D51A1CD203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Sources:</a:t>
            </a:r>
          </a:p>
          <a:p>
            <a:pPr marL="228600" indent="-228600">
              <a:buAutoNum type="arabicParenBoth"/>
            </a:pPr>
            <a:r>
              <a:rPr lang="en-US" dirty="0" smtClean="0"/>
              <a:t>Buckley, Chris.</a:t>
            </a:r>
            <a:r>
              <a:rPr lang="en-US" baseline="0" dirty="0" smtClean="0"/>
              <a:t>  “China Ends One-Child Policy, Allowing Families Two Children.” </a:t>
            </a:r>
            <a:r>
              <a:rPr lang="en-US" i="1" baseline="0" dirty="0" smtClean="0"/>
              <a:t>The New York Times</a:t>
            </a:r>
            <a:r>
              <a:rPr lang="en-US" baseline="0" dirty="0" smtClean="0"/>
              <a:t>. October 29, 2015. http://www.nytimes.com/2015/10/30/world/asia/china-end-one-child-policy.html</a:t>
            </a:r>
          </a:p>
          <a:p>
            <a:pPr marL="228600" indent="-228600">
              <a:buAutoNum type="arabicParenBoth"/>
            </a:pPr>
            <a:r>
              <a:rPr lang="en-US" baseline="0" dirty="0" smtClean="0"/>
              <a:t>Kuhn, Anthony.  “As China Lifts One-Child Policy, Many Chinese Respond With </a:t>
            </a:r>
            <a:r>
              <a:rPr lang="en-US" baseline="0" dirty="0" err="1" smtClean="0"/>
              <a:t>Snark</a:t>
            </a:r>
            <a:r>
              <a:rPr lang="en-US" baseline="0" dirty="0" smtClean="0"/>
              <a:t>.”  NPR.  November 2, 2015. http://www.npr.org/sections/parallels/2015/10/30/453072703/as-china-lifts-one-child-policy-many-chinese-respond-with-snark</a:t>
            </a:r>
          </a:p>
          <a:p>
            <a:pPr marL="228600" indent="-228600">
              <a:buAutoNum type="arabicParenBoth"/>
            </a:pPr>
            <a:r>
              <a:rPr lang="en-US" dirty="0" smtClean="0"/>
              <a:t>Population Reference Bureau.  “China Abandons One-Child Policy.”  October 2015.  http://www.prb.org/Publications/Articles/2015/china-ends-onechild-policy.aspx</a:t>
            </a:r>
          </a:p>
          <a:p>
            <a:pPr marL="228600" indent="-228600">
              <a:buAutoNum type="arabicParenBoth"/>
            </a:pPr>
            <a:r>
              <a:rPr lang="en-US" dirty="0" err="1" smtClean="0"/>
              <a:t>Tatlow</a:t>
            </a:r>
            <a:r>
              <a:rPr lang="en-US" dirty="0" smtClean="0"/>
              <a:t>, </a:t>
            </a:r>
            <a:r>
              <a:rPr lang="en-US" dirty="0" err="1" smtClean="0"/>
              <a:t>Didi</a:t>
            </a:r>
            <a:r>
              <a:rPr lang="en-US" dirty="0" smtClean="0"/>
              <a:t> Kirsten.  “Costs, Not Just Law, Deterred Chinese Couples From Another Child.”  </a:t>
            </a:r>
            <a:r>
              <a:rPr lang="en-US" i="1" dirty="0" smtClean="0"/>
              <a:t>The New York Times</a:t>
            </a:r>
            <a:r>
              <a:rPr lang="en-US" dirty="0" smtClean="0"/>
              <a:t>.  October 29, 2015. </a:t>
            </a:r>
          </a:p>
          <a:p>
            <a:pPr marL="228600" indent="-228600">
              <a:buAutoNum type="arabicParenBoth"/>
            </a:pPr>
            <a:r>
              <a:rPr lang="en-US" dirty="0" err="1" smtClean="0"/>
              <a:t>Tatlow</a:t>
            </a:r>
            <a:r>
              <a:rPr lang="en-US" dirty="0" smtClean="0"/>
              <a:t>,</a:t>
            </a:r>
            <a:r>
              <a:rPr lang="en-US" baseline="0" dirty="0" smtClean="0"/>
              <a:t> </a:t>
            </a:r>
            <a:r>
              <a:rPr lang="en-US" dirty="0" err="1" smtClean="0"/>
              <a:t>Didi</a:t>
            </a:r>
            <a:r>
              <a:rPr lang="en-US" dirty="0" smtClean="0"/>
              <a:t> Kirsten and Vanessa </a:t>
            </a:r>
            <a:r>
              <a:rPr lang="en-US" dirty="0" err="1" smtClean="0"/>
              <a:t>Piao</a:t>
            </a:r>
            <a:r>
              <a:rPr lang="en-US" dirty="0" smtClean="0"/>
              <a:t>.  “Ending of One-Child Policy Takes Chinese to Social Media, and Some to the Bedroom.” </a:t>
            </a:r>
            <a:r>
              <a:rPr lang="en-US" i="1" dirty="0" smtClean="0"/>
              <a:t>The New York Times</a:t>
            </a:r>
            <a:r>
              <a:rPr lang="en-US" dirty="0" smtClean="0"/>
              <a:t>.  October 29, 2015. </a:t>
            </a:r>
          </a:p>
          <a:p>
            <a:pPr marL="228600" indent="-228600">
              <a:buAutoNum type="arabicParenBoth"/>
            </a:pPr>
            <a:r>
              <a:rPr lang="en-US" dirty="0" smtClean="0"/>
              <a:t>Xinhua.  “Across China: Second-child policy likely to put women at disadvantage in job hunting.”  November 19, 2015. http://news.xinhuanet.com/english/2015-11/19/c_134833551.htm</a:t>
            </a:r>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There is also the moral and political question of how much control government should have over the family choices people make. Some countries have no official</a:t>
            </a:r>
            <a:r>
              <a:rPr lang="en-US" i="1" baseline="0" dirty="0" smtClean="0"/>
              <a:t> policy on family size, some provide incentives to have (or not have) children. China has enacted specific policies limiting family size.</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Parents in the United States, like their</a:t>
            </a:r>
            <a:r>
              <a:rPr lang="en-US" i="1" baseline="0" dirty="0" smtClean="0"/>
              <a:t> counterparts in China, feel the costs of raising additional children. The federal government provides tax incentives that offset some of this cost.</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Controlling population</a:t>
            </a:r>
            <a:r>
              <a:rPr lang="en-US" i="1" baseline="0" dirty="0" smtClean="0"/>
              <a:t> size has been a major concern for China, which has experienced rapid increases and now has almost 1.4 billion people. In 1980, in response to this concern, China enacted a one-child policy by which the government limited families to one child.</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At the beginning of 2016, China relaxed the</a:t>
            </a:r>
            <a:r>
              <a:rPr lang="en-US" i="1" baseline="0" dirty="0" smtClean="0"/>
              <a:t> one-child policy, permitting families to have one or two children. As China has developed economically, its population is aging and, looking ahead, China will need more young people (working) to support more older people (in retirement).</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China’s government control of family size will have three major consequences: affecting population size, stimulating future economic growth, and affecting family dynamics in various</a:t>
            </a:r>
            <a:r>
              <a:rPr lang="en-US" i="1" baseline="0" dirty="0" smtClean="0"/>
              <a:t> ways</a:t>
            </a:r>
            <a:r>
              <a:rPr lang="en-US" i="1" dirty="0" smtClean="0"/>
              <a:t>.</a:t>
            </a:r>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Projections</a:t>
            </a:r>
            <a:r>
              <a:rPr lang="en-US" i="1" baseline="0" dirty="0" smtClean="0"/>
              <a:t> suggest that allowing families to have two children will not have a major demographic impact. Under a one-child policy, China’s population was expected to decline slightly by 2050. Under a two-child policy, it is projected to show a very slight increase.</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The fact that families now can have a second child does not mean that most will have a second child. The one-child policy was in place for thirty-five years and</a:t>
            </a:r>
            <a:r>
              <a:rPr lang="en-US" i="1" baseline="0" dirty="0" smtClean="0"/>
              <a:t> has become part of the culture of family life.</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Having more young people is expected to help China’s economy grow. But, from a family point of view, having</a:t>
            </a:r>
            <a:r>
              <a:rPr lang="en-US" i="1" baseline="0" dirty="0" smtClean="0"/>
              <a:t> a second child means greater expenses for working parents.</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During</a:t>
            </a:r>
            <a:r>
              <a:rPr lang="en-US" i="1" baseline="0" dirty="0" smtClean="0"/>
              <a:t> the one-child era, parents focused all their attention and economic resources on a single child. Some parents now feel that dividing their cultural and economic capital between two children will put both of them at a competitive disadvantage.</a:t>
            </a:r>
            <a:endParaRPr lang="en-US" i="1" dirty="0" smtClean="0"/>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sz="1200" dirty="0" smtClean="0">
                <a:solidFill>
                  <a:srgbClr val="92D050"/>
                </a:solidFill>
              </a:rPr>
              <a:t>Wang Qing, graduate of Jilin University</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There is</a:t>
            </a:r>
            <a:r>
              <a:rPr lang="en-US" i="1" baseline="0" dirty="0" smtClean="0"/>
              <a:t> also a question of how having more children will affect the social position of women. For one thing, some women can expect to take more time away from work. All women may face concerns on the part of potential employers that they will have to balance workplace and home responsibilities.</a:t>
            </a:r>
            <a:endParaRPr lang="en-US" i="1" dirty="0" smtClean="0"/>
          </a:p>
          <a:p>
            <a:pPr algn="l"/>
            <a:endParaRPr lang="en-US" sz="1200" dirty="0" smtClean="0">
              <a:solidFill>
                <a:srgbClr val="92D050"/>
              </a:solidFill>
            </a:endParaRPr>
          </a:p>
          <a:p>
            <a:endParaRPr lang="en-US" dirty="0"/>
          </a:p>
        </p:txBody>
      </p:sp>
      <p:sp>
        <p:nvSpPr>
          <p:cNvPr id="4" name="Slide Number Placeholder 3"/>
          <p:cNvSpPr>
            <a:spLocks noGrp="1"/>
          </p:cNvSpPr>
          <p:nvPr>
            <p:ph type="sldNum" sz="quarter" idx="10"/>
          </p:nvPr>
        </p:nvSpPr>
        <p:spPr/>
        <p:txBody>
          <a:bodyPr/>
          <a:lstStyle/>
          <a:p>
            <a:fld id="{A0E47349-6E5B-4F68-BC72-D51A1CD2032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45A911-5535-4395-A82D-C75B7F27220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45A911-5535-4395-A82D-C75B7F27220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45A911-5535-4395-A82D-C75B7F27220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45A911-5535-4395-A82D-C75B7F27220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5A911-5535-4395-A82D-C75B7F27220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45A911-5535-4395-A82D-C75B7F27220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45A911-5535-4395-A82D-C75B7F27220A}"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45A911-5535-4395-A82D-C75B7F27220A}"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5A911-5535-4395-A82D-C75B7F27220A}"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5A911-5535-4395-A82D-C75B7F27220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5A911-5535-4395-A82D-C75B7F27220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0FF738-2EF3-4B9C-8F83-1674D3CAF2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45A911-5535-4395-A82D-C75B7F27220A}"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FF738-2EF3-4B9C-8F83-1674D3CAF20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s://assetlibrary.pearson.com/Website/Download.aspx?DownloadToken=a5f04182-05d4-4a9a-af32-cfb9ad66e613&amp;Purpose=AssetManager"/>
          <p:cNvPicPr>
            <a:picLocks noChangeAspect="1" noChangeArrowheads="1"/>
          </p:cNvPicPr>
          <p:nvPr/>
        </p:nvPicPr>
        <p:blipFill>
          <a:blip r:embed="rId3" cstate="print"/>
          <a:stretch>
            <a:fillRect/>
          </a:stretch>
        </p:blipFill>
        <p:spPr bwMode="auto">
          <a:xfrm>
            <a:off x="914400" y="325"/>
            <a:ext cx="7082167" cy="4723750"/>
          </a:xfrm>
          <a:prstGeom prst="rect">
            <a:avLst/>
          </a:prstGeom>
          <a:noFill/>
        </p:spPr>
      </p:pic>
      <p:sp>
        <p:nvSpPr>
          <p:cNvPr id="2" name="Title 1"/>
          <p:cNvSpPr>
            <a:spLocks noGrp="1"/>
          </p:cNvSpPr>
          <p:nvPr>
            <p:ph type="ctrTitle"/>
          </p:nvPr>
        </p:nvSpPr>
        <p:spPr>
          <a:xfrm>
            <a:off x="914400" y="3505200"/>
            <a:ext cx="7086600" cy="1241425"/>
          </a:xfrm>
          <a:solidFill>
            <a:srgbClr val="F2F2F2">
              <a:alpha val="61176"/>
            </a:srgbClr>
          </a:solidFill>
        </p:spPr>
        <p:txBody>
          <a:bodyPr>
            <a:normAutofit fontScale="90000"/>
          </a:bodyPr>
          <a:lstStyle/>
          <a:p>
            <a:r>
              <a:rPr lang="en-US" sz="4000" b="1" dirty="0" smtClean="0">
                <a:solidFill>
                  <a:schemeClr val="bg1"/>
                </a:solidFill>
              </a:rPr>
              <a:t>China Adopts a Two-child Policy:</a:t>
            </a:r>
            <a:br>
              <a:rPr lang="en-US" sz="4000" b="1" dirty="0" smtClean="0">
                <a:solidFill>
                  <a:schemeClr val="bg1"/>
                </a:solidFill>
              </a:rPr>
            </a:br>
            <a:r>
              <a:rPr lang="en-US" sz="3600" b="1" dirty="0" smtClean="0">
                <a:solidFill>
                  <a:schemeClr val="bg1"/>
                </a:solidFill>
              </a:rPr>
              <a:t>What Does It Mean for Families?</a:t>
            </a:r>
            <a:endParaRPr lang="en-US" sz="4000" b="1" dirty="0">
              <a:solidFill>
                <a:schemeClr val="bg1"/>
              </a:solidFill>
            </a:endParaRPr>
          </a:p>
        </p:txBody>
      </p:sp>
      <p:sp>
        <p:nvSpPr>
          <p:cNvPr id="3" name="Subtitle 2"/>
          <p:cNvSpPr>
            <a:spLocks noGrp="1"/>
          </p:cNvSpPr>
          <p:nvPr>
            <p:ph type="subTitle" idx="1"/>
          </p:nvPr>
        </p:nvSpPr>
        <p:spPr>
          <a:xfrm>
            <a:off x="381000" y="4800600"/>
            <a:ext cx="8153400" cy="2057400"/>
          </a:xfrm>
        </p:spPr>
        <p:txBody>
          <a:bodyPr>
            <a:normAutofit/>
          </a:bodyPr>
          <a:lstStyle/>
          <a:p>
            <a:r>
              <a:rPr lang="en-US" sz="3000" dirty="0" smtClean="0">
                <a:solidFill>
                  <a:srgbClr val="92D050"/>
                </a:solidFill>
              </a:rPr>
              <a:t>Sociology</a:t>
            </a:r>
            <a:r>
              <a:rPr lang="en-US" dirty="0" smtClean="0">
                <a:solidFill>
                  <a:srgbClr val="92D050"/>
                </a:solidFill>
              </a:rPr>
              <a:t> </a:t>
            </a:r>
          </a:p>
          <a:p>
            <a:pPr>
              <a:spcBef>
                <a:spcPts val="0"/>
              </a:spcBef>
            </a:pPr>
            <a:r>
              <a:rPr lang="en-US" sz="2200" dirty="0" smtClean="0"/>
              <a:t>Chapter 18:  Families</a:t>
            </a:r>
          </a:p>
          <a:p>
            <a:pPr>
              <a:spcBef>
                <a:spcPts val="1800"/>
              </a:spcBef>
            </a:pPr>
            <a:r>
              <a:rPr lang="en-US" sz="2800" dirty="0" smtClean="0">
                <a:solidFill>
                  <a:srgbClr val="00B0F0"/>
                </a:solidFill>
              </a:rPr>
              <a:t>Society: the Basics </a:t>
            </a:r>
          </a:p>
          <a:p>
            <a:pPr>
              <a:spcBef>
                <a:spcPts val="0"/>
              </a:spcBef>
            </a:pPr>
            <a:r>
              <a:rPr lang="en-US" sz="2000" dirty="0" smtClean="0"/>
              <a:t>Chapter 13:  Family and Religion</a:t>
            </a:r>
            <a:endParaRPr lang="en-US" sz="2000" dirty="0"/>
          </a:p>
        </p:txBody>
      </p:sp>
      <p:pic>
        <p:nvPicPr>
          <p:cNvPr id="5" name="Picture 4" descr="Sociology-16e-cover.jpg"/>
          <p:cNvPicPr>
            <a:picLocks noChangeAspect="1"/>
          </p:cNvPicPr>
          <p:nvPr/>
        </p:nvPicPr>
        <p:blipFill>
          <a:blip r:embed="rId4" cstate="print"/>
          <a:srcRect t="1603" b="601"/>
          <a:stretch>
            <a:fillRect/>
          </a:stretch>
        </p:blipFill>
        <p:spPr>
          <a:xfrm>
            <a:off x="914400" y="51054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Society-14e-cover.jpg"/>
          <p:cNvPicPr>
            <a:picLocks noChangeAspect="1"/>
          </p:cNvPicPr>
          <p:nvPr/>
        </p:nvPicPr>
        <p:blipFill>
          <a:blip r:embed="rId5" cstate="print"/>
          <a:srcRect l="2100" r="3400" b="1667"/>
          <a:stretch>
            <a:fillRect/>
          </a:stretch>
        </p:blipFill>
        <p:spPr>
          <a:xfrm>
            <a:off x="6858000" y="51054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990600"/>
            <a:ext cx="7162800" cy="2062103"/>
          </a:xfrm>
          <a:prstGeom prst="rect">
            <a:avLst/>
          </a:prstGeom>
          <a:noFill/>
        </p:spPr>
        <p:txBody>
          <a:bodyPr wrap="square" rtlCol="0">
            <a:spAutoFit/>
          </a:bodyPr>
          <a:lstStyle/>
          <a:p>
            <a:r>
              <a:rPr lang="en-US" sz="3200" dirty="0" smtClean="0"/>
              <a:t>There have been objections to China's “one-child policy” as an affront to personal freedom, and many feel the same way about this new policy…</a:t>
            </a:r>
            <a:endParaRPr lang="en-US" sz="3200" dirty="0"/>
          </a:p>
        </p:txBody>
      </p:sp>
      <p:sp>
        <p:nvSpPr>
          <p:cNvPr id="3" name="TextBox 2"/>
          <p:cNvSpPr txBox="1"/>
          <p:nvPr/>
        </p:nvSpPr>
        <p:spPr>
          <a:xfrm>
            <a:off x="990600" y="3657600"/>
            <a:ext cx="6705600" cy="2062103"/>
          </a:xfrm>
          <a:prstGeom prst="rect">
            <a:avLst/>
          </a:prstGeom>
          <a:noFill/>
        </p:spPr>
        <p:txBody>
          <a:bodyPr wrap="square" rtlCol="0">
            <a:spAutoFit/>
          </a:bodyPr>
          <a:lstStyle/>
          <a:p>
            <a:pPr algn="ctr"/>
            <a:r>
              <a:rPr lang="en-US" sz="3200" dirty="0">
                <a:solidFill>
                  <a:srgbClr val="92D050"/>
                </a:solidFill>
              </a:rPr>
              <a:t>"After decades of being forced </a:t>
            </a:r>
            <a:r>
              <a:rPr lang="en-US" sz="3200" i="1" dirty="0">
                <a:solidFill>
                  <a:srgbClr val="92D050"/>
                </a:solidFill>
              </a:rPr>
              <a:t>not</a:t>
            </a:r>
            <a:r>
              <a:rPr lang="en-US" sz="3200" dirty="0">
                <a:solidFill>
                  <a:srgbClr val="92D050"/>
                </a:solidFill>
              </a:rPr>
              <a:t> to have children," one </a:t>
            </a:r>
            <a:r>
              <a:rPr lang="en-US" sz="3200" dirty="0" smtClean="0">
                <a:solidFill>
                  <a:srgbClr val="92D050"/>
                </a:solidFill>
              </a:rPr>
              <a:t>woman asked</a:t>
            </a:r>
            <a:r>
              <a:rPr lang="en-US" sz="3200" dirty="0">
                <a:solidFill>
                  <a:srgbClr val="92D050"/>
                </a:solidFill>
              </a:rPr>
              <a:t>, "will the government now force us to have children?"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219200"/>
            <a:ext cx="47244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
        <p:nvSpPr>
          <p:cNvPr id="3" name="TextBox 2"/>
          <p:cNvSpPr txBox="1"/>
          <p:nvPr/>
        </p:nvSpPr>
        <p:spPr>
          <a:xfrm>
            <a:off x="1066800" y="2057400"/>
            <a:ext cx="7391400" cy="3108543"/>
          </a:xfrm>
          <a:prstGeom prst="rect">
            <a:avLst/>
          </a:prstGeom>
          <a:noFill/>
        </p:spPr>
        <p:txBody>
          <a:bodyPr wrap="square" rtlCol="0">
            <a:spAutoFit/>
          </a:bodyPr>
          <a:lstStyle/>
          <a:p>
            <a:r>
              <a:rPr lang="en-US" sz="2800" dirty="0" smtClean="0"/>
              <a:t>To what extent do you support China’s government regulation of family size? Explain your view.</a:t>
            </a:r>
          </a:p>
          <a:p>
            <a:endParaRPr lang="en-US" sz="2800" dirty="0" smtClean="0"/>
          </a:p>
          <a:p>
            <a:r>
              <a:rPr lang="en-US" sz="2800" dirty="0" smtClean="0"/>
              <a:t>In what ways does the government of the United States encourage or discourage people in terms of having children?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rot="20916385">
            <a:off x="82813" y="307829"/>
            <a:ext cx="8686800" cy="1704975"/>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304800" y="2971800"/>
            <a:ext cx="7839075" cy="1638300"/>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3200400" y="1828800"/>
            <a:ext cx="5695950" cy="1085850"/>
          </a:xfrm>
          <a:prstGeom prst="rect">
            <a:avLst/>
          </a:prstGeom>
          <a:noFill/>
          <a:ln w="9525">
            <a:solidFill>
              <a:schemeClr val="bg1"/>
            </a:solidFill>
            <a:miter lim="800000"/>
            <a:headEnd/>
            <a:tailEnd/>
          </a:ln>
        </p:spPr>
      </p:pic>
      <p:pic>
        <p:nvPicPr>
          <p:cNvPr id="1030" name="Picture 6"/>
          <p:cNvPicPr>
            <a:picLocks noChangeAspect="1" noChangeArrowheads="1"/>
          </p:cNvPicPr>
          <p:nvPr/>
        </p:nvPicPr>
        <p:blipFill>
          <a:blip r:embed="rId6" cstate="print"/>
          <a:srcRect/>
          <a:stretch>
            <a:fillRect/>
          </a:stretch>
        </p:blipFill>
        <p:spPr bwMode="auto">
          <a:xfrm>
            <a:off x="0" y="5876925"/>
            <a:ext cx="5638800" cy="981075"/>
          </a:xfrm>
          <a:prstGeom prst="rect">
            <a:avLst/>
          </a:prstGeom>
          <a:noFill/>
          <a:ln w="9525">
            <a:noFill/>
            <a:miter lim="800000"/>
            <a:headEnd/>
            <a:tailEnd/>
          </a:ln>
        </p:spPr>
      </p:pic>
      <p:pic>
        <p:nvPicPr>
          <p:cNvPr id="1029" name="Picture 5"/>
          <p:cNvPicPr>
            <a:picLocks noChangeAspect="1" noChangeArrowheads="1"/>
          </p:cNvPicPr>
          <p:nvPr/>
        </p:nvPicPr>
        <p:blipFill>
          <a:blip r:embed="rId7" cstate="print"/>
          <a:srcRect/>
          <a:stretch>
            <a:fillRect/>
          </a:stretch>
        </p:blipFill>
        <p:spPr bwMode="auto">
          <a:xfrm rot="21415779">
            <a:off x="2639345" y="4610552"/>
            <a:ext cx="6457950" cy="1104900"/>
          </a:xfrm>
          <a:prstGeom prst="rect">
            <a:avLst/>
          </a:prstGeom>
          <a:noFill/>
          <a:ln w="9525">
            <a:solidFill>
              <a:schemeClr val="bg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500"/>
                                        <p:tgtEl>
                                          <p:spTgt spid="102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28"/>
                                        </p:tgtEl>
                                        <p:attrNameLst>
                                          <p:attrName>style.visibility</p:attrName>
                                        </p:attrNameLst>
                                      </p:cBhvr>
                                      <p:to>
                                        <p:strVal val="visible"/>
                                      </p:to>
                                    </p:set>
                                    <p:animEffect transition="in" filter="dissolve">
                                      <p:cBhvr>
                                        <p:cTn id="11" dur="500"/>
                                        <p:tgtEl>
                                          <p:spTgt spid="1028"/>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dissolve">
                                      <p:cBhvr>
                                        <p:cTn id="15" dur="500"/>
                                        <p:tgtEl>
                                          <p:spTgt spid="1027"/>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1029"/>
                                        </p:tgtEl>
                                        <p:attrNameLst>
                                          <p:attrName>style.visibility</p:attrName>
                                        </p:attrNameLst>
                                      </p:cBhvr>
                                      <p:to>
                                        <p:strVal val="visible"/>
                                      </p:to>
                                    </p:set>
                                    <p:animEffect transition="in" filter="dissolve">
                                      <p:cBhvr>
                                        <p:cTn id="19" dur="500"/>
                                        <p:tgtEl>
                                          <p:spTgt spid="1029"/>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1030"/>
                                        </p:tgtEl>
                                        <p:attrNameLst>
                                          <p:attrName>style.visibility</p:attrName>
                                        </p:attrNameLst>
                                      </p:cBhvr>
                                      <p:to>
                                        <p:strVal val="visible"/>
                                      </p:to>
                                    </p:set>
                                    <p:animEffect transition="in" filter="dissolve">
                                      <p:cBhvr>
                                        <p:cTn id="23"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8077200" cy="1384995"/>
          </a:xfrm>
          <a:prstGeom prst="rect">
            <a:avLst/>
          </a:prstGeom>
          <a:noFill/>
        </p:spPr>
        <p:txBody>
          <a:bodyPr wrap="square" rtlCol="0">
            <a:spAutoFit/>
          </a:bodyPr>
          <a:lstStyle/>
          <a:p>
            <a:r>
              <a:rPr lang="en-US" sz="2800" dirty="0" smtClean="0"/>
              <a:t>As of January 1, 2016,  “one couple shall be allowed to have two children” in China, ending the one-child law that had been in effect since 1980.</a:t>
            </a:r>
            <a:endParaRPr lang="en-US" sz="2800" dirty="0"/>
          </a:p>
        </p:txBody>
      </p:sp>
      <p:sp>
        <p:nvSpPr>
          <p:cNvPr id="3" name="Rectangular Callout 2"/>
          <p:cNvSpPr/>
          <p:nvPr/>
        </p:nvSpPr>
        <p:spPr>
          <a:xfrm>
            <a:off x="1295400" y="4343400"/>
            <a:ext cx="7162800" cy="2057400"/>
          </a:xfrm>
          <a:prstGeom prst="wedgeRectCallout">
            <a:avLst>
              <a:gd name="adj1" fmla="val -17343"/>
              <a:gd name="adj2" fmla="val -6646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a:t>
            </a:r>
            <a:r>
              <a:rPr lang="en-US" sz="2400" dirty="0" smtClean="0">
                <a:solidFill>
                  <a:schemeClr val="bg1"/>
                </a:solidFill>
              </a:rPr>
              <a:t>Relaxation</a:t>
            </a:r>
            <a:r>
              <a:rPr lang="en-US" sz="2400" dirty="0">
                <a:solidFill>
                  <a:schemeClr val="bg1"/>
                </a:solidFill>
              </a:rPr>
              <a:t> of the family planning policy is expected to provide part of the solution to the challenge of an aging population, and to become a new driver for the economy in the long </a:t>
            </a:r>
            <a:r>
              <a:rPr lang="en-US" sz="2400" dirty="0" smtClean="0">
                <a:solidFill>
                  <a:schemeClr val="bg1"/>
                </a:solidFill>
              </a:rPr>
              <a:t>run."</a:t>
            </a:r>
            <a:endParaRPr lang="en-US" sz="2400" dirty="0">
              <a:solidFill>
                <a:schemeClr val="bg1"/>
              </a:solidFill>
            </a:endParaRPr>
          </a:p>
        </p:txBody>
      </p:sp>
      <p:pic>
        <p:nvPicPr>
          <p:cNvPr id="4" name="Picture 3" descr="Xinhua_Logo.png"/>
          <p:cNvPicPr>
            <a:picLocks noChangeAspect="1"/>
          </p:cNvPicPr>
          <p:nvPr/>
        </p:nvPicPr>
        <p:blipFill>
          <a:blip r:embed="rId3" cstate="print"/>
          <a:stretch>
            <a:fillRect/>
          </a:stretch>
        </p:blipFill>
        <p:spPr>
          <a:xfrm>
            <a:off x="1708532" y="2107936"/>
            <a:ext cx="5726937" cy="190501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04800" y="457200"/>
          <a:ext cx="83820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graphicEl>
                                              <a:dgm id="{FF7E827C-12A4-4D56-A02F-C87D4A09BFAE}"/>
                                            </p:graphicEl>
                                          </p:spTgt>
                                        </p:tgtEl>
                                        <p:attrNameLst>
                                          <p:attrName>style.visibility</p:attrName>
                                        </p:attrNameLst>
                                      </p:cBhvr>
                                      <p:to>
                                        <p:strVal val="visible"/>
                                      </p:to>
                                    </p:set>
                                    <p:animEffect transition="in" filter="fade">
                                      <p:cBhvr>
                                        <p:cTn id="7" dur="2000"/>
                                        <p:tgtEl>
                                          <p:spTgt spid="2">
                                            <p:graphicEl>
                                              <a:dgm id="{FF7E827C-12A4-4D56-A02F-C87D4A09BFAE}"/>
                                            </p:graphic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graphicEl>
                                              <a:dgm id="{5B055FBF-02BA-4C2B-9FB8-8D1D20B84CE4}"/>
                                            </p:graphicEl>
                                          </p:spTgt>
                                        </p:tgtEl>
                                        <p:attrNameLst>
                                          <p:attrName>style.visibility</p:attrName>
                                        </p:attrNameLst>
                                      </p:cBhvr>
                                      <p:to>
                                        <p:strVal val="visible"/>
                                      </p:to>
                                    </p:set>
                                    <p:animEffect transition="in" filter="fade">
                                      <p:cBhvr>
                                        <p:cTn id="11" dur="2000"/>
                                        <p:tgtEl>
                                          <p:spTgt spid="2">
                                            <p:graphicEl>
                                              <a:dgm id="{5B055FBF-02BA-4C2B-9FB8-8D1D20B84CE4}"/>
                                            </p:graphic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
                                            <p:graphicEl>
                                              <a:dgm id="{BBE00B3E-7202-4887-97A1-8430FB4F98E9}"/>
                                            </p:graphicEl>
                                          </p:spTgt>
                                        </p:tgtEl>
                                        <p:attrNameLst>
                                          <p:attrName>style.visibility</p:attrName>
                                        </p:attrNameLst>
                                      </p:cBhvr>
                                      <p:to>
                                        <p:strVal val="visible"/>
                                      </p:to>
                                    </p:set>
                                    <p:animEffect transition="in" filter="fade">
                                      <p:cBhvr>
                                        <p:cTn id="14" dur="2000"/>
                                        <p:tgtEl>
                                          <p:spTgt spid="2">
                                            <p:graphicEl>
                                              <a:dgm id="{BBE00B3E-7202-4887-97A1-8430FB4F98E9}"/>
                                            </p:graphic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2">
                                            <p:graphicEl>
                                              <a:dgm id="{22CDB017-D893-4E34-9441-10EEE2CF7610}"/>
                                            </p:graphicEl>
                                          </p:spTgt>
                                        </p:tgtEl>
                                        <p:attrNameLst>
                                          <p:attrName>style.visibility</p:attrName>
                                        </p:attrNameLst>
                                      </p:cBhvr>
                                      <p:to>
                                        <p:strVal val="visible"/>
                                      </p:to>
                                    </p:set>
                                    <p:animEffect transition="in" filter="fade">
                                      <p:cBhvr>
                                        <p:cTn id="18" dur="2000"/>
                                        <p:tgtEl>
                                          <p:spTgt spid="2">
                                            <p:graphicEl>
                                              <a:dgm id="{22CDB017-D893-4E34-9441-10EEE2CF7610}"/>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graphicEl>
                                              <a:dgm id="{9F10C62E-BC9F-4C9D-B710-7433040F61D8}"/>
                                            </p:graphicEl>
                                          </p:spTgt>
                                        </p:tgtEl>
                                        <p:attrNameLst>
                                          <p:attrName>style.visibility</p:attrName>
                                        </p:attrNameLst>
                                      </p:cBhvr>
                                      <p:to>
                                        <p:strVal val="visible"/>
                                      </p:to>
                                    </p:set>
                                    <p:animEffect transition="in" filter="fade">
                                      <p:cBhvr>
                                        <p:cTn id="21" dur="2000"/>
                                        <p:tgtEl>
                                          <p:spTgt spid="2">
                                            <p:graphicEl>
                                              <a:dgm id="{9F10C62E-BC9F-4C9D-B710-7433040F61D8}"/>
                                            </p:graphicEl>
                                          </p:spTgt>
                                        </p:tgtEl>
                                      </p:cBhvr>
                                    </p:animEffect>
                                  </p:childTnLst>
                                </p:cTn>
                              </p:par>
                            </p:childTnLst>
                          </p:cTn>
                        </p:par>
                        <p:par>
                          <p:cTn id="22" fill="hold">
                            <p:stCondLst>
                              <p:cond delay="6000"/>
                            </p:stCondLst>
                            <p:childTnLst>
                              <p:par>
                                <p:cTn id="23" presetID="10" presetClass="entr" presetSubtype="0" fill="hold" grpId="0" nodeType="afterEffect">
                                  <p:stCondLst>
                                    <p:cond delay="0"/>
                                  </p:stCondLst>
                                  <p:childTnLst>
                                    <p:set>
                                      <p:cBhvr>
                                        <p:cTn id="24" dur="1" fill="hold">
                                          <p:stCondLst>
                                            <p:cond delay="0"/>
                                          </p:stCondLst>
                                        </p:cTn>
                                        <p:tgtEl>
                                          <p:spTgt spid="2">
                                            <p:graphicEl>
                                              <a:dgm id="{1CB258C8-30C4-4851-962B-253FE887976A}"/>
                                            </p:graphicEl>
                                          </p:spTgt>
                                        </p:tgtEl>
                                        <p:attrNameLst>
                                          <p:attrName>style.visibility</p:attrName>
                                        </p:attrNameLst>
                                      </p:cBhvr>
                                      <p:to>
                                        <p:strVal val="visible"/>
                                      </p:to>
                                    </p:set>
                                    <p:animEffect transition="in" filter="fade">
                                      <p:cBhvr>
                                        <p:cTn id="25" dur="2000"/>
                                        <p:tgtEl>
                                          <p:spTgt spid="2">
                                            <p:graphicEl>
                                              <a:dgm id="{1CB258C8-30C4-4851-962B-253FE887976A}"/>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
                                            <p:graphicEl>
                                              <a:dgm id="{882F4C93-EFD5-40A6-BC5B-8B12E3DA4B4E}"/>
                                            </p:graphicEl>
                                          </p:spTgt>
                                        </p:tgtEl>
                                        <p:attrNameLst>
                                          <p:attrName>style.visibility</p:attrName>
                                        </p:attrNameLst>
                                      </p:cBhvr>
                                      <p:to>
                                        <p:strVal val="visible"/>
                                      </p:to>
                                    </p:set>
                                    <p:animEffect transition="in" filter="fade">
                                      <p:cBhvr>
                                        <p:cTn id="28" dur="2000"/>
                                        <p:tgtEl>
                                          <p:spTgt spid="2">
                                            <p:graphicEl>
                                              <a:dgm id="{882F4C93-EFD5-40A6-BC5B-8B12E3DA4B4E}"/>
                                            </p:graphicEl>
                                          </p:spTgt>
                                        </p:tgtEl>
                                      </p:cBhvr>
                                    </p:animEffect>
                                  </p:childTnLst>
                                </p:cTn>
                              </p:par>
                            </p:childTnLst>
                          </p:cTn>
                        </p:par>
                        <p:par>
                          <p:cTn id="29" fill="hold">
                            <p:stCondLst>
                              <p:cond delay="8000"/>
                            </p:stCondLst>
                            <p:childTnLst>
                              <p:par>
                                <p:cTn id="30" presetID="6" presetClass="emph" presetSubtype="0" accel="50000" decel="50000" autoRev="1" fill="hold" grpId="1" nodeType="afterEffect">
                                  <p:stCondLst>
                                    <p:cond delay="0"/>
                                  </p:stCondLst>
                                  <p:childTnLst>
                                    <p:animScale>
                                      <p:cBhvr>
                                        <p:cTn id="31" dur="2000" fill="hold"/>
                                        <p:tgtEl>
                                          <p:spTgt spid="2">
                                            <p:graphicEl>
                                              <a:dgm id="{882F4C93-EFD5-40A6-BC5B-8B12E3DA4B4E}"/>
                                            </p:graphic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lvlOne"/>
        </p:bldSub>
      </p:bldGraphic>
      <p:bldGraphic spid="2" grpId="1" uiExpand="1">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04800"/>
            <a:ext cx="7696200" cy="2062103"/>
          </a:xfrm>
          <a:prstGeom prst="rect">
            <a:avLst/>
          </a:prstGeom>
          <a:noFill/>
        </p:spPr>
        <p:txBody>
          <a:bodyPr wrap="square" rtlCol="0">
            <a:spAutoFit/>
          </a:bodyPr>
          <a:lstStyle/>
          <a:p>
            <a:r>
              <a:rPr lang="en-US" sz="3200" dirty="0" smtClean="0"/>
              <a:t>Most studies show that the new policy is unlikely to generate a large “baby boom,” nor will there be significant economic benefits, at least not for many years.</a:t>
            </a:r>
            <a:endParaRPr lang="en-US" sz="3200" dirty="0"/>
          </a:p>
        </p:txBody>
      </p:sp>
      <p:graphicFrame>
        <p:nvGraphicFramePr>
          <p:cNvPr id="3" name="Chart 2"/>
          <p:cNvGraphicFramePr/>
          <p:nvPr/>
        </p:nvGraphicFramePr>
        <p:xfrm>
          <a:off x="609600" y="2362200"/>
          <a:ext cx="7696200" cy="414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down)">
                                      <p:cBhvr>
                                        <p:cTn id="7" dur="500"/>
                                        <p:tgtEl>
                                          <p:spTgt spid="3">
                                            <p:graphicEl>
                                              <a:chart seriesIdx="-3" categoryIdx="-3" bldStep="gridLegend"/>
                                            </p:graphic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graphicEl>
                                              <a:chart seriesIdx="0" categoryIdx="0" bldStep="ptInSeries"/>
                                            </p:graphicEl>
                                          </p:spTgt>
                                        </p:tgtEl>
                                        <p:attrNameLst>
                                          <p:attrName>style.visibility</p:attrName>
                                        </p:attrNameLst>
                                      </p:cBhvr>
                                      <p:to>
                                        <p:strVal val="visible"/>
                                      </p:to>
                                    </p:set>
                                    <p:animEffect transition="in" filter="wipe(down)">
                                      <p:cBhvr>
                                        <p:cTn id="11" dur="500"/>
                                        <p:tgtEl>
                                          <p:spTgt spid="3">
                                            <p:graphicEl>
                                              <a:chart seriesIdx="0" categoryIdx="0" bldStep="ptInSeries"/>
                                            </p:graphic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graphicEl>
                                              <a:chart seriesIdx="0" categoryIdx="1" bldStep="ptInSeries"/>
                                            </p:graphicEl>
                                          </p:spTgt>
                                        </p:tgtEl>
                                        <p:attrNameLst>
                                          <p:attrName>style.visibility</p:attrName>
                                        </p:attrNameLst>
                                      </p:cBhvr>
                                      <p:to>
                                        <p:strVal val="visible"/>
                                      </p:to>
                                    </p:set>
                                    <p:animEffect transition="in" filter="wipe(down)">
                                      <p:cBhvr>
                                        <p:cTn id="15" dur="500"/>
                                        <p:tgtEl>
                                          <p:spTgt spid="3">
                                            <p:graphicEl>
                                              <a:chart seriesIdx="0" categoryIdx="1" bldStep="ptInSeries"/>
                                            </p:graphic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graphicEl>
                                              <a:chart seriesIdx="0" categoryIdx="2" bldStep="ptInSeries"/>
                                            </p:graphicEl>
                                          </p:spTgt>
                                        </p:tgtEl>
                                        <p:attrNameLst>
                                          <p:attrName>style.visibility</p:attrName>
                                        </p:attrNameLst>
                                      </p:cBhvr>
                                      <p:to>
                                        <p:strVal val="visible"/>
                                      </p:to>
                                    </p:set>
                                    <p:animEffect transition="in" filter="wipe(down)">
                                      <p:cBhvr>
                                        <p:cTn id="19" dur="500"/>
                                        <p:tgtEl>
                                          <p:spTgt spid="3">
                                            <p:graphicEl>
                                              <a:chart seriesIdx="0" categoryIdx="2"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seriesEl"/>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38600" y="381000"/>
            <a:ext cx="4800600" cy="3539430"/>
          </a:xfrm>
          <a:prstGeom prst="rect">
            <a:avLst/>
          </a:prstGeom>
          <a:noFill/>
        </p:spPr>
        <p:txBody>
          <a:bodyPr wrap="square" rtlCol="0">
            <a:spAutoFit/>
          </a:bodyPr>
          <a:lstStyle/>
          <a:p>
            <a:r>
              <a:rPr lang="en-US" sz="3200" dirty="0" smtClean="0"/>
              <a:t>While some welcome this new policy, most Chinese who are starting families were born after the “one-child law” was established; they grew up as only children themselves...</a:t>
            </a:r>
            <a:endParaRPr lang="en-US" sz="3200" dirty="0"/>
          </a:p>
        </p:txBody>
      </p:sp>
      <p:sp>
        <p:nvSpPr>
          <p:cNvPr id="3" name="TextBox 2"/>
          <p:cNvSpPr txBox="1"/>
          <p:nvPr/>
        </p:nvSpPr>
        <p:spPr>
          <a:xfrm>
            <a:off x="3962400" y="4495800"/>
            <a:ext cx="4953000" cy="1384995"/>
          </a:xfrm>
          <a:prstGeom prst="rect">
            <a:avLst/>
          </a:prstGeom>
          <a:noFill/>
        </p:spPr>
        <p:txBody>
          <a:bodyPr wrap="square" rtlCol="0">
            <a:spAutoFit/>
          </a:bodyPr>
          <a:lstStyle/>
          <a:p>
            <a:pPr algn="r">
              <a:lnSpc>
                <a:spcPct val="150000"/>
              </a:lnSpc>
            </a:pPr>
            <a:r>
              <a:rPr lang="en-US" sz="2800" dirty="0" smtClean="0">
                <a:solidFill>
                  <a:srgbClr val="92D050"/>
                </a:solidFill>
                <a:latin typeface="Lucida Handwriting" pitchFamily="66" charset="0"/>
              </a:rPr>
              <a:t>… and are reluctant  to have a second child.</a:t>
            </a:r>
            <a:endParaRPr lang="en-US" sz="2800" dirty="0">
              <a:solidFill>
                <a:srgbClr val="92D050"/>
              </a:solidFill>
              <a:latin typeface="Lucida Handwriting" pitchFamily="66" charset="0"/>
            </a:endParaRPr>
          </a:p>
        </p:txBody>
      </p:sp>
      <p:pic>
        <p:nvPicPr>
          <p:cNvPr id="11266" name="Picture 2" descr="https://assetlibrary.pearson.com/Website/Download.aspx?DownloadToken=41d4e240-0c5c-4055-a876-a6385d72967d&amp;Purpose=AssetManager"/>
          <p:cNvPicPr>
            <a:picLocks noChangeAspect="1" noChangeArrowheads="1"/>
          </p:cNvPicPr>
          <p:nvPr/>
        </p:nvPicPr>
        <p:blipFill>
          <a:blip r:embed="rId3" cstate="print"/>
          <a:stretch>
            <a:fillRect/>
          </a:stretch>
        </p:blipFill>
        <p:spPr bwMode="auto">
          <a:xfrm>
            <a:off x="0" y="534720"/>
            <a:ext cx="3606800" cy="540755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077200" cy="1077218"/>
          </a:xfrm>
          <a:prstGeom prst="rect">
            <a:avLst/>
          </a:prstGeom>
          <a:noFill/>
        </p:spPr>
        <p:txBody>
          <a:bodyPr wrap="square" rtlCol="0">
            <a:spAutoFit/>
          </a:bodyPr>
          <a:lstStyle/>
          <a:p>
            <a:r>
              <a:rPr lang="en-US" sz="3200" dirty="0" smtClean="0"/>
              <a:t>Some couples cite the expense of raising children in China today…</a:t>
            </a:r>
            <a:endParaRPr lang="en-US" sz="3200" dirty="0"/>
          </a:p>
        </p:txBody>
      </p:sp>
      <p:sp>
        <p:nvSpPr>
          <p:cNvPr id="3" name="TextBox 2"/>
          <p:cNvSpPr txBox="1"/>
          <p:nvPr/>
        </p:nvSpPr>
        <p:spPr>
          <a:xfrm>
            <a:off x="609600" y="2057400"/>
            <a:ext cx="7543800" cy="3970318"/>
          </a:xfrm>
          <a:prstGeom prst="rect">
            <a:avLst/>
          </a:prstGeom>
          <a:noFill/>
        </p:spPr>
        <p:txBody>
          <a:bodyPr wrap="square" rtlCol="0">
            <a:spAutoFit/>
          </a:bodyPr>
          <a:lstStyle/>
          <a:p>
            <a:r>
              <a:rPr lang="en-US" sz="2800" dirty="0" smtClean="0">
                <a:solidFill>
                  <a:srgbClr val="92D050"/>
                </a:solidFill>
              </a:rPr>
              <a:t>A middle-class family with both partners working earns about $3,900 a month.</a:t>
            </a:r>
          </a:p>
          <a:p>
            <a:endParaRPr lang="en-US" sz="2800" dirty="0">
              <a:solidFill>
                <a:srgbClr val="92D050"/>
              </a:solidFill>
            </a:endParaRPr>
          </a:p>
          <a:p>
            <a:pPr lvl="2"/>
            <a:r>
              <a:rPr lang="en-US" sz="2800" dirty="0" smtClean="0">
                <a:solidFill>
                  <a:srgbClr val="92D050"/>
                </a:solidFill>
              </a:rPr>
              <a:t>A private kindergarten alone takes 15% of their combined income.</a:t>
            </a:r>
          </a:p>
          <a:p>
            <a:pPr lvl="1"/>
            <a:endParaRPr lang="en-US" sz="2800" dirty="0">
              <a:solidFill>
                <a:srgbClr val="92D050"/>
              </a:solidFill>
            </a:endParaRPr>
          </a:p>
          <a:p>
            <a:pPr lvl="2"/>
            <a:r>
              <a:rPr lang="en-US" sz="2800" dirty="0" smtClean="0">
                <a:solidFill>
                  <a:srgbClr val="92D050"/>
                </a:solidFill>
              </a:rPr>
              <a:t>As one mother said, “…for working mothers, there’s nothing.  Who looks after your baby? A nanny is a very, very big cost.”</a:t>
            </a:r>
            <a:endParaRPr lang="en-US" sz="2800" dirty="0">
              <a:solidFill>
                <a:srgbClr val="92D050"/>
              </a:solidFill>
            </a:endParaRPr>
          </a:p>
        </p:txBody>
      </p:sp>
      <p:pic>
        <p:nvPicPr>
          <p:cNvPr id="6" name="Picture 5" descr="yuan.jpg"/>
          <p:cNvPicPr>
            <a:picLocks noChangeAspect="1"/>
          </p:cNvPicPr>
          <p:nvPr/>
        </p:nvPicPr>
        <p:blipFill>
          <a:blip r:embed="rId3" cstate="print">
            <a:clrChange>
              <a:clrFrom>
                <a:srgbClr val="FFFFFF"/>
              </a:clrFrom>
              <a:clrTo>
                <a:srgbClr val="FFFFFF">
                  <a:alpha val="0"/>
                </a:srgbClr>
              </a:clrTo>
            </a:clrChange>
          </a:blip>
          <a:stretch>
            <a:fillRect/>
          </a:stretch>
        </p:blipFill>
        <p:spPr>
          <a:xfrm>
            <a:off x="914400" y="3505200"/>
            <a:ext cx="381000" cy="402029"/>
          </a:xfrm>
          <a:prstGeom prst="rect">
            <a:avLst/>
          </a:prstGeom>
        </p:spPr>
      </p:pic>
      <p:pic>
        <p:nvPicPr>
          <p:cNvPr id="7" name="Picture 6" descr="yuan.jpg"/>
          <p:cNvPicPr>
            <a:picLocks noChangeAspect="1"/>
          </p:cNvPicPr>
          <p:nvPr/>
        </p:nvPicPr>
        <p:blipFill>
          <a:blip r:embed="rId3" cstate="print">
            <a:clrChange>
              <a:clrFrom>
                <a:srgbClr val="FFFFFF"/>
              </a:clrFrom>
              <a:clrTo>
                <a:srgbClr val="FFFFFF">
                  <a:alpha val="0"/>
                </a:srgbClr>
              </a:clrTo>
            </a:clrChange>
          </a:blip>
          <a:stretch>
            <a:fillRect/>
          </a:stretch>
        </p:blipFill>
        <p:spPr>
          <a:xfrm>
            <a:off x="914400" y="4724400"/>
            <a:ext cx="381000" cy="40202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38200"/>
            <a:ext cx="3733800" cy="2062103"/>
          </a:xfrm>
          <a:prstGeom prst="rect">
            <a:avLst/>
          </a:prstGeom>
          <a:noFill/>
        </p:spPr>
        <p:txBody>
          <a:bodyPr wrap="square" rtlCol="0">
            <a:spAutoFit/>
          </a:bodyPr>
          <a:lstStyle/>
          <a:p>
            <a:r>
              <a:rPr lang="en-US" sz="3200" dirty="0" smtClean="0"/>
              <a:t>Others cite the pressures of raising children in a highly competitive society…</a:t>
            </a:r>
            <a:endParaRPr lang="en-US" sz="3200" dirty="0"/>
          </a:p>
        </p:txBody>
      </p:sp>
      <p:sp>
        <p:nvSpPr>
          <p:cNvPr id="3" name="TextBox 2"/>
          <p:cNvSpPr txBox="1"/>
          <p:nvPr/>
        </p:nvSpPr>
        <p:spPr>
          <a:xfrm>
            <a:off x="4648200" y="1143000"/>
            <a:ext cx="3810000" cy="3970318"/>
          </a:xfrm>
          <a:prstGeom prst="rect">
            <a:avLst/>
          </a:prstGeom>
          <a:noFill/>
        </p:spPr>
        <p:txBody>
          <a:bodyPr wrap="square" rtlCol="0">
            <a:spAutoFit/>
          </a:bodyPr>
          <a:lstStyle/>
          <a:p>
            <a:pPr algn="ctr"/>
            <a:r>
              <a:rPr lang="en-US" sz="3600" dirty="0" smtClean="0">
                <a:solidFill>
                  <a:srgbClr val="92D050"/>
                </a:solidFill>
                <a:latin typeface="+mj-lt"/>
              </a:rPr>
              <a:t>“Speaking of a second child, I don’t think I’ll have one […] It’s better to have one and give her the best education.”</a:t>
            </a:r>
            <a:endParaRPr lang="en-US" sz="3600" dirty="0">
              <a:solidFill>
                <a:srgbClr val="92D050"/>
              </a:solidFill>
              <a:latin typeface="+mj-lt"/>
            </a:endParaRPr>
          </a:p>
        </p:txBody>
      </p:sp>
      <p:pic>
        <p:nvPicPr>
          <p:cNvPr id="7170" name="Picture 2" descr="https://assetlibrary.pearson.com/Website/Download.aspx?DownloadToken=c4cd9a01-575d-4ff2-b3b0-b9f4b8b8565a&amp;Purpose=AssetManager"/>
          <p:cNvPicPr>
            <a:picLocks noChangeAspect="1" noChangeArrowheads="1"/>
          </p:cNvPicPr>
          <p:nvPr/>
        </p:nvPicPr>
        <p:blipFill>
          <a:blip r:embed="rId3" cstate="print"/>
          <a:stretch>
            <a:fillRect/>
          </a:stretch>
        </p:blipFill>
        <p:spPr bwMode="auto">
          <a:xfrm>
            <a:off x="2350" y="3551334"/>
            <a:ext cx="4262499" cy="33066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077200" cy="1569660"/>
          </a:xfrm>
          <a:prstGeom prst="rect">
            <a:avLst/>
          </a:prstGeom>
          <a:noFill/>
        </p:spPr>
        <p:txBody>
          <a:bodyPr wrap="square" rtlCol="0">
            <a:spAutoFit/>
          </a:bodyPr>
          <a:lstStyle/>
          <a:p>
            <a:r>
              <a:rPr lang="en-US" sz="3200" dirty="0"/>
              <a:t>S</a:t>
            </a:r>
            <a:r>
              <a:rPr lang="en-US" sz="3200" dirty="0" smtClean="0"/>
              <a:t>ome women feel that this policy will make it even more difficult to compete with men in the job market…</a:t>
            </a:r>
            <a:endParaRPr lang="en-US" sz="3200" dirty="0"/>
          </a:p>
        </p:txBody>
      </p:sp>
      <p:sp>
        <p:nvSpPr>
          <p:cNvPr id="3" name="Rectangle 2"/>
          <p:cNvSpPr/>
          <p:nvPr/>
        </p:nvSpPr>
        <p:spPr>
          <a:xfrm>
            <a:off x="1066800" y="2286000"/>
            <a:ext cx="7315200" cy="3429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92D050"/>
                </a:solidFill>
              </a:rPr>
              <a:t>"One interviewer told me that I am qualified but declined for the </a:t>
            </a:r>
            <a:r>
              <a:rPr lang="en-US" sz="3200" dirty="0" smtClean="0">
                <a:solidFill>
                  <a:srgbClr val="92D050"/>
                </a:solidFill>
              </a:rPr>
              <a:t>job […] with </a:t>
            </a:r>
            <a:r>
              <a:rPr lang="en-US" sz="3200" dirty="0">
                <a:solidFill>
                  <a:srgbClr val="92D050"/>
                </a:solidFill>
              </a:rPr>
              <a:t>women soon to be able to have a second child, they will face more work-life balance problems. Employers just don't want to hire </a:t>
            </a:r>
            <a:r>
              <a:rPr lang="en-US" sz="3200" dirty="0" smtClean="0">
                <a:solidFill>
                  <a:srgbClr val="92D050"/>
                </a:solidFill>
              </a:rPr>
              <a:t>women.“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1648</TotalTime>
  <Words>1028</Words>
  <Application>Microsoft Office PowerPoint</Application>
  <PresentationFormat>On-screen Show (4:3)</PresentationFormat>
  <Paragraphs>62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China Adopts a Two-child Policy: What Does It Mean for Families?</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Kimberlee</dc:creator>
  <cp:lastModifiedBy>Kimberlee</cp:lastModifiedBy>
  <cp:revision>19</cp:revision>
  <dcterms:created xsi:type="dcterms:W3CDTF">2015-12-30T15:30:07Z</dcterms:created>
  <dcterms:modified xsi:type="dcterms:W3CDTF">2016-01-27T19:10:09Z</dcterms:modified>
</cp:coreProperties>
</file>