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57" r:id="rId4"/>
    <p:sldId id="259" r:id="rId5"/>
    <p:sldId id="260" r:id="rId6"/>
    <p:sldId id="261" r:id="rId7"/>
    <p:sldId id="262"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391" autoAdjust="0"/>
  </p:normalViewPr>
  <p:slideViewPr>
    <p:cSldViewPr>
      <p:cViewPr varScale="1">
        <p:scale>
          <a:sx n="60" d="100"/>
          <a:sy n="60" d="100"/>
        </p:scale>
        <p:origin x="-84" y="-1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1"/>
  <c:chart>
    <c:autoTitleDeleted val="1"/>
    <c:plotArea>
      <c:layout/>
      <c:barChart>
        <c:barDir val="col"/>
        <c:grouping val="clustered"/>
        <c:ser>
          <c:idx val="0"/>
          <c:order val="0"/>
          <c:tx>
            <c:strRef>
              <c:f>Sheet1!$A$2</c:f>
              <c:strCache>
                <c:ptCount val="1"/>
                <c:pt idx="0">
                  <c:v>Christians</c:v>
                </c:pt>
              </c:strCache>
            </c:strRef>
          </c:tx>
          <c:dLbls>
            <c:spPr>
              <a:solidFill>
                <a:schemeClr val="bg1"/>
              </a:solidFill>
              <a:ln>
                <a:solidFill>
                  <a:schemeClr val="bg1"/>
                </a:solidFill>
              </a:ln>
            </c:spPr>
            <c:txPr>
              <a:bodyPr/>
              <a:lstStyle/>
              <a:p>
                <a:pPr>
                  <a:defRPr sz="2400" b="1"/>
                </a:pPr>
                <a:endParaRPr lang="en-US"/>
              </a:p>
            </c:txPr>
            <c:showVal val="1"/>
          </c:dLbls>
          <c:cat>
            <c:strRef>
              <c:f>Sheet1!$B$1:$C$1</c:f>
              <c:strCache>
                <c:ptCount val="2"/>
                <c:pt idx="0">
                  <c:v>2007</c:v>
                </c:pt>
                <c:pt idx="1">
                  <c:v>2015</c:v>
                </c:pt>
              </c:strCache>
            </c:strRef>
          </c:cat>
          <c:val>
            <c:numRef>
              <c:f>Sheet1!$B$2:$C$2</c:f>
              <c:numCache>
                <c:formatCode>0.0%</c:formatCode>
                <c:ptCount val="2"/>
                <c:pt idx="0">
                  <c:v>0.78400000000000003</c:v>
                </c:pt>
                <c:pt idx="1">
                  <c:v>0.70600000000000052</c:v>
                </c:pt>
              </c:numCache>
            </c:numRef>
          </c:val>
        </c:ser>
        <c:gapWidth val="75"/>
        <c:overlap val="-25"/>
        <c:axId val="56823168"/>
        <c:axId val="56861056"/>
      </c:barChart>
      <c:catAx>
        <c:axId val="56823168"/>
        <c:scaling>
          <c:orientation val="minMax"/>
        </c:scaling>
        <c:axPos val="b"/>
        <c:majorTickMark val="none"/>
        <c:tickLblPos val="nextTo"/>
        <c:crossAx val="56861056"/>
        <c:crosses val="autoZero"/>
        <c:auto val="1"/>
        <c:lblAlgn val="ctr"/>
        <c:lblOffset val="100"/>
      </c:catAx>
      <c:valAx>
        <c:axId val="56861056"/>
        <c:scaling>
          <c:orientation val="minMax"/>
          <c:min val="0.5"/>
        </c:scaling>
        <c:axPos val="l"/>
        <c:majorGridlines/>
        <c:title>
          <c:tx>
            <c:rich>
              <a:bodyPr rot="-5400000" vert="horz"/>
              <a:lstStyle/>
              <a:p>
                <a:pPr>
                  <a:defRPr b="0"/>
                </a:pPr>
                <a:r>
                  <a:rPr lang="en-US" b="0"/>
                  <a:t>Percentage of U.S. Adults Identifying as Christian</a:t>
                </a:r>
              </a:p>
            </c:rich>
          </c:tx>
          <c:layout/>
        </c:title>
        <c:numFmt formatCode="0%" sourceLinked="0"/>
        <c:majorTickMark val="none"/>
        <c:tickLblPos val="nextTo"/>
        <c:crossAx val="56823168"/>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0"/>
  <c:chart>
    <c:autoTitleDeleted val="1"/>
    <c:plotArea>
      <c:layout/>
      <c:barChart>
        <c:barDir val="col"/>
        <c:grouping val="clustered"/>
        <c:ser>
          <c:idx val="0"/>
          <c:order val="0"/>
          <c:tx>
            <c:strRef>
              <c:f>Sheet1!$B$1</c:f>
              <c:strCache>
                <c:ptCount val="1"/>
                <c:pt idx="0">
                  <c:v>2007</c:v>
                </c:pt>
              </c:strCache>
            </c:strRef>
          </c:tx>
          <c:dLbls>
            <c:spPr>
              <a:solidFill>
                <a:schemeClr val="bg1"/>
              </a:solidFill>
            </c:spPr>
            <c:txPr>
              <a:bodyPr/>
              <a:lstStyle/>
              <a:p>
                <a:pPr>
                  <a:defRPr sz="2000" b="1"/>
                </a:pPr>
                <a:endParaRPr lang="en-US"/>
              </a:p>
            </c:txPr>
            <c:showVal val="1"/>
          </c:dLbls>
          <c:cat>
            <c:strRef>
              <c:f>Sheet1!$A$2:$A$4</c:f>
              <c:strCache>
                <c:ptCount val="3"/>
                <c:pt idx="0">
                  <c:v>Mainline Protestants</c:v>
                </c:pt>
                <c:pt idx="1">
                  <c:v>Catholics</c:v>
                </c:pt>
                <c:pt idx="2">
                  <c:v>Evangelical Protestants</c:v>
                </c:pt>
              </c:strCache>
            </c:strRef>
          </c:cat>
          <c:val>
            <c:numRef>
              <c:f>Sheet1!$B$2:$B$4</c:f>
              <c:numCache>
                <c:formatCode>0%</c:formatCode>
                <c:ptCount val="3"/>
                <c:pt idx="0">
                  <c:v>0.18100000000000013</c:v>
                </c:pt>
                <c:pt idx="1">
                  <c:v>0.23900000000000013</c:v>
                </c:pt>
                <c:pt idx="2">
                  <c:v>0.26300000000000001</c:v>
                </c:pt>
              </c:numCache>
            </c:numRef>
          </c:val>
        </c:ser>
        <c:ser>
          <c:idx val="1"/>
          <c:order val="1"/>
          <c:tx>
            <c:strRef>
              <c:f>Sheet1!$C$1</c:f>
              <c:strCache>
                <c:ptCount val="1"/>
                <c:pt idx="0">
                  <c:v>2014</c:v>
                </c:pt>
              </c:strCache>
            </c:strRef>
          </c:tx>
          <c:dLbls>
            <c:spPr>
              <a:solidFill>
                <a:schemeClr val="bg1"/>
              </a:solidFill>
            </c:spPr>
            <c:txPr>
              <a:bodyPr/>
              <a:lstStyle/>
              <a:p>
                <a:pPr>
                  <a:defRPr sz="2000" b="1"/>
                </a:pPr>
                <a:endParaRPr lang="en-US"/>
              </a:p>
            </c:txPr>
            <c:showVal val="1"/>
          </c:dLbls>
          <c:cat>
            <c:strRef>
              <c:f>Sheet1!$A$2:$A$4</c:f>
              <c:strCache>
                <c:ptCount val="3"/>
                <c:pt idx="0">
                  <c:v>Mainline Protestants</c:v>
                </c:pt>
                <c:pt idx="1">
                  <c:v>Catholics</c:v>
                </c:pt>
                <c:pt idx="2">
                  <c:v>Evangelical Protestants</c:v>
                </c:pt>
              </c:strCache>
            </c:strRef>
          </c:cat>
          <c:val>
            <c:numRef>
              <c:f>Sheet1!$C$2:$C$4</c:f>
              <c:numCache>
                <c:formatCode>0%</c:formatCode>
                <c:ptCount val="3"/>
                <c:pt idx="0">
                  <c:v>0.14700000000000013</c:v>
                </c:pt>
                <c:pt idx="1">
                  <c:v>0.20800000000000013</c:v>
                </c:pt>
                <c:pt idx="2">
                  <c:v>0.254</c:v>
                </c:pt>
              </c:numCache>
            </c:numRef>
          </c:val>
        </c:ser>
        <c:gapWidth val="75"/>
        <c:overlap val="-25"/>
        <c:axId val="59749888"/>
        <c:axId val="59751424"/>
      </c:barChart>
      <c:catAx>
        <c:axId val="59749888"/>
        <c:scaling>
          <c:orientation val="minMax"/>
        </c:scaling>
        <c:axPos val="b"/>
        <c:majorTickMark val="none"/>
        <c:tickLblPos val="nextTo"/>
        <c:crossAx val="59751424"/>
        <c:crosses val="autoZero"/>
        <c:auto val="1"/>
        <c:lblAlgn val="ctr"/>
        <c:lblOffset val="100"/>
      </c:catAx>
      <c:valAx>
        <c:axId val="59751424"/>
        <c:scaling>
          <c:orientation val="minMax"/>
        </c:scaling>
        <c:axPos val="l"/>
        <c:majorGridlines/>
        <c:title>
          <c:tx>
            <c:rich>
              <a:bodyPr rot="-5400000" vert="horz"/>
              <a:lstStyle/>
              <a:p>
                <a:pPr>
                  <a:defRPr b="0"/>
                </a:pPr>
                <a:r>
                  <a:rPr lang="en-US" b="0"/>
                  <a:t>Percentage of U.S. Adults </a:t>
                </a:r>
              </a:p>
            </c:rich>
          </c:tx>
          <c:layout>
            <c:manualLayout>
              <c:xMode val="edge"/>
              <c:yMode val="edge"/>
              <c:x val="1.9188812335958017E-3"/>
              <c:y val="0.28065406176079838"/>
            </c:manualLayout>
          </c:layout>
        </c:title>
        <c:numFmt formatCode="0%" sourceLinked="0"/>
        <c:majorTickMark val="none"/>
        <c:tickLblPos val="nextTo"/>
        <c:crossAx val="59749888"/>
        <c:crosses val="autoZero"/>
        <c:crossBetween val="between"/>
      </c:valAx>
    </c:plotArea>
    <c:legend>
      <c:legendPos val="l"/>
      <c:layout>
        <c:manualLayout>
          <c:xMode val="edge"/>
          <c:yMode val="edge"/>
          <c:x val="0.25"/>
          <c:y val="4.8684343673908205E-2"/>
          <c:w val="0.15264088312490368"/>
          <c:h val="0.11146665401764545"/>
        </c:manualLayout>
      </c:layout>
      <c:overlay val="1"/>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29"/>
  <c:chart>
    <c:autoTitleDeleted val="1"/>
    <c:plotArea>
      <c:layout/>
      <c:barChart>
        <c:barDir val="col"/>
        <c:grouping val="clustered"/>
        <c:ser>
          <c:idx val="0"/>
          <c:order val="0"/>
          <c:tx>
            <c:strRef>
              <c:f>Sheet1!$A$2</c:f>
              <c:strCache>
                <c:ptCount val="1"/>
                <c:pt idx="0">
                  <c:v>Christians</c:v>
                </c:pt>
              </c:strCache>
            </c:strRef>
          </c:tx>
          <c:dLbls>
            <c:txPr>
              <a:bodyPr/>
              <a:lstStyle/>
              <a:p>
                <a:pPr>
                  <a:defRPr sz="2400" b="1"/>
                </a:pPr>
                <a:endParaRPr lang="en-US"/>
              </a:p>
            </c:txPr>
            <c:showVal val="1"/>
          </c:dLbls>
          <c:cat>
            <c:strRef>
              <c:f>Sheet1!$B$1:$C$1</c:f>
              <c:strCache>
                <c:ptCount val="2"/>
                <c:pt idx="0">
                  <c:v>2007</c:v>
                </c:pt>
                <c:pt idx="1">
                  <c:v>2015</c:v>
                </c:pt>
              </c:strCache>
            </c:strRef>
          </c:cat>
          <c:val>
            <c:numRef>
              <c:f>Sheet1!$B$2:$C$2</c:f>
              <c:numCache>
                <c:formatCode>0.0%</c:formatCode>
                <c:ptCount val="2"/>
                <c:pt idx="0">
                  <c:v>0.161</c:v>
                </c:pt>
                <c:pt idx="1">
                  <c:v>0.22800000000000001</c:v>
                </c:pt>
              </c:numCache>
            </c:numRef>
          </c:val>
        </c:ser>
        <c:gapWidth val="75"/>
        <c:overlap val="-25"/>
        <c:axId val="60071296"/>
        <c:axId val="60183680"/>
      </c:barChart>
      <c:catAx>
        <c:axId val="60071296"/>
        <c:scaling>
          <c:orientation val="minMax"/>
        </c:scaling>
        <c:axPos val="b"/>
        <c:majorTickMark val="none"/>
        <c:tickLblPos val="nextTo"/>
        <c:crossAx val="60183680"/>
        <c:crosses val="autoZero"/>
        <c:auto val="1"/>
        <c:lblAlgn val="ctr"/>
        <c:lblOffset val="100"/>
      </c:catAx>
      <c:valAx>
        <c:axId val="60183680"/>
        <c:scaling>
          <c:orientation val="minMax"/>
        </c:scaling>
        <c:axPos val="l"/>
        <c:majorGridlines/>
        <c:title>
          <c:tx>
            <c:rich>
              <a:bodyPr rot="-5400000" vert="horz"/>
              <a:lstStyle/>
              <a:p>
                <a:pPr>
                  <a:defRPr b="0"/>
                </a:pPr>
                <a:r>
                  <a:rPr lang="en-US" b="0"/>
                  <a:t>Percentage of U.S. Adults with No Religious Affiliation</a:t>
                </a:r>
              </a:p>
            </c:rich>
          </c:tx>
          <c:layout/>
        </c:title>
        <c:numFmt formatCode="0%" sourceLinked="0"/>
        <c:majorTickMark val="none"/>
        <c:tickLblPos val="nextTo"/>
        <c:crossAx val="60071296"/>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7"/>
  <c:chart>
    <c:autoTitleDeleted val="1"/>
    <c:plotArea>
      <c:layout/>
      <c:barChart>
        <c:barDir val="col"/>
        <c:grouping val="clustered"/>
        <c:ser>
          <c:idx val="0"/>
          <c:order val="0"/>
          <c:tx>
            <c:strRef>
              <c:f>Sheet1!$B$1</c:f>
              <c:strCache>
                <c:ptCount val="1"/>
                <c:pt idx="0">
                  <c:v>2007</c:v>
                </c:pt>
              </c:strCache>
            </c:strRef>
          </c:tx>
          <c:dLbls>
            <c:dLbl>
              <c:idx val="3"/>
              <c:layout/>
              <c:tx>
                <c:rich>
                  <a:bodyPr/>
                  <a:lstStyle/>
                  <a:p>
                    <a:r>
                      <a:rPr lang="en-US" smtClean="0"/>
                      <a:t>n/a</a:t>
                    </a:r>
                    <a:endParaRPr lang="en-US" dirty="0"/>
                  </a:p>
                </c:rich>
              </c:tx>
              <c:showVal val="1"/>
            </c:dLbl>
            <c:spPr>
              <a:solidFill>
                <a:schemeClr val="bg1"/>
              </a:solidFill>
            </c:spPr>
            <c:txPr>
              <a:bodyPr/>
              <a:lstStyle/>
              <a:p>
                <a:pPr>
                  <a:defRPr b="1"/>
                </a:pPr>
                <a:endParaRPr lang="en-US"/>
              </a:p>
            </c:txPr>
            <c:showVal val="1"/>
          </c:dLbls>
          <c:cat>
            <c:strRef>
              <c:f>Sheet1!$A$2:$A$5</c:f>
              <c:strCache>
                <c:ptCount val="4"/>
                <c:pt idx="0">
                  <c:v>All Adults</c:v>
                </c:pt>
                <c:pt idx="1">
                  <c:v>Men</c:v>
                </c:pt>
                <c:pt idx="2">
                  <c:v>b. 1981-89</c:v>
                </c:pt>
                <c:pt idx="3">
                  <c:v>b. 1990-96</c:v>
                </c:pt>
              </c:strCache>
            </c:strRef>
          </c:cat>
          <c:val>
            <c:numRef>
              <c:f>Sheet1!$B$2:$B$5</c:f>
              <c:numCache>
                <c:formatCode>0%</c:formatCode>
                <c:ptCount val="4"/>
                <c:pt idx="0">
                  <c:v>0.16</c:v>
                </c:pt>
                <c:pt idx="1">
                  <c:v>0.2</c:v>
                </c:pt>
                <c:pt idx="2">
                  <c:v>0.25</c:v>
                </c:pt>
                <c:pt idx="3">
                  <c:v>0</c:v>
                </c:pt>
              </c:numCache>
            </c:numRef>
          </c:val>
        </c:ser>
        <c:ser>
          <c:idx val="1"/>
          <c:order val="1"/>
          <c:tx>
            <c:strRef>
              <c:f>Sheet1!$C$1</c:f>
              <c:strCache>
                <c:ptCount val="1"/>
                <c:pt idx="0">
                  <c:v>2014</c:v>
                </c:pt>
              </c:strCache>
            </c:strRef>
          </c:tx>
          <c:dLbls>
            <c:spPr>
              <a:solidFill>
                <a:schemeClr val="bg1"/>
              </a:solidFill>
            </c:spPr>
            <c:txPr>
              <a:bodyPr/>
              <a:lstStyle/>
              <a:p>
                <a:pPr>
                  <a:defRPr b="1"/>
                </a:pPr>
                <a:endParaRPr lang="en-US"/>
              </a:p>
            </c:txPr>
            <c:showVal val="1"/>
          </c:dLbls>
          <c:cat>
            <c:strRef>
              <c:f>Sheet1!$A$2:$A$5</c:f>
              <c:strCache>
                <c:ptCount val="4"/>
                <c:pt idx="0">
                  <c:v>All Adults</c:v>
                </c:pt>
                <c:pt idx="1">
                  <c:v>Men</c:v>
                </c:pt>
                <c:pt idx="2">
                  <c:v>b. 1981-89</c:v>
                </c:pt>
                <c:pt idx="3">
                  <c:v>b. 1990-96</c:v>
                </c:pt>
              </c:strCache>
            </c:strRef>
          </c:cat>
          <c:val>
            <c:numRef>
              <c:f>Sheet1!$C$2:$C$5</c:f>
              <c:numCache>
                <c:formatCode>0%</c:formatCode>
                <c:ptCount val="4"/>
                <c:pt idx="0">
                  <c:v>0.23</c:v>
                </c:pt>
                <c:pt idx="1">
                  <c:v>0.27</c:v>
                </c:pt>
                <c:pt idx="2">
                  <c:v>0.34</c:v>
                </c:pt>
                <c:pt idx="3">
                  <c:v>0.36000000000000026</c:v>
                </c:pt>
              </c:numCache>
            </c:numRef>
          </c:val>
        </c:ser>
        <c:gapWidth val="75"/>
        <c:overlap val="-25"/>
        <c:axId val="61169024"/>
        <c:axId val="61265024"/>
      </c:barChart>
      <c:catAx>
        <c:axId val="61169024"/>
        <c:scaling>
          <c:orientation val="minMax"/>
        </c:scaling>
        <c:axPos val="b"/>
        <c:majorTickMark val="none"/>
        <c:tickLblPos val="nextTo"/>
        <c:txPr>
          <a:bodyPr/>
          <a:lstStyle/>
          <a:p>
            <a:pPr>
              <a:defRPr sz="1600"/>
            </a:pPr>
            <a:endParaRPr lang="en-US"/>
          </a:p>
        </c:txPr>
        <c:crossAx val="61265024"/>
        <c:crosses val="autoZero"/>
        <c:auto val="1"/>
        <c:lblAlgn val="ctr"/>
        <c:lblOffset val="100"/>
      </c:catAx>
      <c:valAx>
        <c:axId val="61265024"/>
        <c:scaling>
          <c:orientation val="minMax"/>
        </c:scaling>
        <c:axPos val="l"/>
        <c:majorGridlines/>
        <c:title>
          <c:tx>
            <c:rich>
              <a:bodyPr rot="-5400000" vert="horz"/>
              <a:lstStyle/>
              <a:p>
                <a:pPr>
                  <a:defRPr b="0"/>
                </a:pPr>
                <a:r>
                  <a:rPr lang="en-US" b="0" dirty="0"/>
                  <a:t>Percentage of U.S. </a:t>
                </a:r>
                <a:r>
                  <a:rPr lang="en-US" b="0" dirty="0" smtClean="0"/>
                  <a:t>Adults with No Religious</a:t>
                </a:r>
                <a:r>
                  <a:rPr lang="en-US" b="0" baseline="0" dirty="0" smtClean="0"/>
                  <a:t> Affiliation</a:t>
                </a:r>
                <a:r>
                  <a:rPr lang="en-US" b="0" dirty="0" smtClean="0"/>
                  <a:t> </a:t>
                </a:r>
                <a:endParaRPr lang="en-US" b="0" dirty="0"/>
              </a:p>
            </c:rich>
          </c:tx>
          <c:layout>
            <c:manualLayout>
              <c:xMode val="edge"/>
              <c:yMode val="edge"/>
              <c:x val="6.5485564304461974E-3"/>
              <c:y val="7.9850899661638733E-2"/>
            </c:manualLayout>
          </c:layout>
        </c:title>
        <c:numFmt formatCode="0%" sourceLinked="0"/>
        <c:majorTickMark val="none"/>
        <c:tickLblPos val="nextTo"/>
        <c:crossAx val="61169024"/>
        <c:crosses val="autoZero"/>
        <c:crossBetween val="between"/>
      </c:valAx>
    </c:plotArea>
    <c:legend>
      <c:legendPos val="l"/>
      <c:layout>
        <c:manualLayout>
          <c:xMode val="edge"/>
          <c:yMode val="edge"/>
          <c:x val="0.20833333333333351"/>
          <c:y val="4.8684343673908205E-2"/>
          <c:w val="0.20411147136019778"/>
          <c:h val="0.11146665401764547"/>
        </c:manualLayout>
      </c:layout>
      <c:overlay val="1"/>
      <c:spPr>
        <a:solidFill>
          <a:schemeClr val="bg1"/>
        </a:solidFill>
      </c:spPr>
      <c:txPr>
        <a:bodyPr/>
        <a:lstStyle/>
        <a:p>
          <a:pPr>
            <a:defRPr sz="2000" b="1"/>
          </a:pPr>
          <a:endParaRPr lang="en-US"/>
        </a:p>
      </c:txPr>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8"/>
  <c:chart>
    <c:autoTitleDeleted val="1"/>
    <c:plotArea>
      <c:layout/>
      <c:barChart>
        <c:barDir val="col"/>
        <c:grouping val="clustered"/>
        <c:ser>
          <c:idx val="0"/>
          <c:order val="0"/>
          <c:tx>
            <c:strRef>
              <c:f>Sheet1!$A$2</c:f>
              <c:strCache>
                <c:ptCount val="1"/>
                <c:pt idx="0">
                  <c:v>Non-Christian Faiths</c:v>
                </c:pt>
              </c:strCache>
            </c:strRef>
          </c:tx>
          <c:dLbls>
            <c:spPr>
              <a:solidFill>
                <a:schemeClr val="bg1"/>
              </a:solidFill>
            </c:spPr>
            <c:txPr>
              <a:bodyPr/>
              <a:lstStyle/>
              <a:p>
                <a:pPr>
                  <a:defRPr sz="2400" b="1"/>
                </a:pPr>
                <a:endParaRPr lang="en-US"/>
              </a:p>
            </c:txPr>
            <c:showVal val="1"/>
          </c:dLbls>
          <c:cat>
            <c:strRef>
              <c:f>Sheet1!$B$1:$C$1</c:f>
              <c:strCache>
                <c:ptCount val="2"/>
                <c:pt idx="0">
                  <c:v>2007</c:v>
                </c:pt>
                <c:pt idx="1">
                  <c:v>2015</c:v>
                </c:pt>
              </c:strCache>
            </c:strRef>
          </c:cat>
          <c:val>
            <c:numRef>
              <c:f>Sheet1!$B$2:$C$2</c:f>
              <c:numCache>
                <c:formatCode>0.0%</c:formatCode>
                <c:ptCount val="2"/>
                <c:pt idx="0">
                  <c:v>4.7000000000000014E-2</c:v>
                </c:pt>
                <c:pt idx="1">
                  <c:v>5.9000000000000039E-2</c:v>
                </c:pt>
              </c:numCache>
            </c:numRef>
          </c:val>
        </c:ser>
        <c:gapWidth val="75"/>
        <c:overlap val="-25"/>
        <c:axId val="62264832"/>
        <c:axId val="62266368"/>
      </c:barChart>
      <c:catAx>
        <c:axId val="62264832"/>
        <c:scaling>
          <c:orientation val="minMax"/>
        </c:scaling>
        <c:axPos val="b"/>
        <c:majorTickMark val="none"/>
        <c:tickLblPos val="nextTo"/>
        <c:crossAx val="62266368"/>
        <c:crosses val="autoZero"/>
        <c:auto val="1"/>
        <c:lblAlgn val="ctr"/>
        <c:lblOffset val="100"/>
      </c:catAx>
      <c:valAx>
        <c:axId val="62266368"/>
        <c:scaling>
          <c:orientation val="minMax"/>
          <c:max val="0.25"/>
          <c:min val="0"/>
        </c:scaling>
        <c:axPos val="l"/>
        <c:majorGridlines/>
        <c:title>
          <c:tx>
            <c:rich>
              <a:bodyPr rot="-5400000" vert="horz"/>
              <a:lstStyle/>
              <a:p>
                <a:pPr>
                  <a:defRPr b="0"/>
                </a:pPr>
                <a:r>
                  <a:rPr lang="en-US" b="0"/>
                  <a:t>Percentage of U.S. Adults Identifying with </a:t>
                </a:r>
              </a:p>
              <a:p>
                <a:pPr>
                  <a:defRPr b="0"/>
                </a:pPr>
                <a:r>
                  <a:rPr lang="en-US" b="0"/>
                  <a:t>Non-Christian Faiths</a:t>
                </a:r>
              </a:p>
            </c:rich>
          </c:tx>
          <c:layout>
            <c:manualLayout>
              <c:xMode val="edge"/>
              <c:yMode val="edge"/>
              <c:x val="2.0467836257309961E-2"/>
              <c:y val="0.11044311590680794"/>
            </c:manualLayout>
          </c:layout>
        </c:title>
        <c:numFmt formatCode="0%" sourceLinked="0"/>
        <c:majorTickMark val="none"/>
        <c:tickLblPos val="nextTo"/>
        <c:crossAx val="62264832"/>
        <c:crosses val="autoZero"/>
        <c:crossBetween val="between"/>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1A8793-1A0E-4F1B-8664-AE5D67E2896B}"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5F117-ABCF-4103-9978-4F7AC0F4E3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In 2015, the Pew Research Center released the results of a new Religious Landscape of the United States.  Researchers used a very large sample size (more than 35,000 people) so that the data would provide accurate information about relatively small religious groups as well as for all states and metropolitan areas.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Source:  Pew Research Center.  “America’s Changing Religious Landscape.”  May 12, 2015. http://www.pewforum.org/files/2015/05/RLS-08-26-full-report.pdf</a:t>
            </a:r>
          </a:p>
          <a:p>
            <a:endParaRPr lang="en-US" dirty="0" smtClean="0"/>
          </a:p>
          <a:p>
            <a:endParaRPr lang="en-US" dirty="0" smtClean="0"/>
          </a:p>
          <a:p>
            <a:endParaRPr lang="en-US" dirty="0" smtClean="0"/>
          </a:p>
          <a:p>
            <a:endParaRPr lang="en-US" dirty="0" smtClean="0"/>
          </a:p>
          <a:p>
            <a:r>
              <a:rPr lang="en-US" dirty="0" smtClean="0"/>
              <a:t>Source:  Pew Research Center.  “America’s Changing Religious Landscape.”  May 12, 2015. http://www.pewforum.org/files/2015/05/RLS-08-26-full-report.pdf</a:t>
            </a:r>
            <a:endParaRPr lang="en-US" dirty="0"/>
          </a:p>
        </p:txBody>
      </p:sp>
      <p:sp>
        <p:nvSpPr>
          <p:cNvPr id="4" name="Slide Number Placeholder 3"/>
          <p:cNvSpPr>
            <a:spLocks noGrp="1"/>
          </p:cNvSpPr>
          <p:nvPr>
            <p:ph type="sldNum" sz="quarter" idx="10"/>
          </p:nvPr>
        </p:nvSpPr>
        <p:spPr/>
        <p:txBody>
          <a:bodyPr/>
          <a:lstStyle/>
          <a:p>
            <a:fld id="{7265F117-ABCF-4103-9978-4F7AC0F4E3E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This study is important because other good sources of religious survey data simply do not exist. </a:t>
            </a:r>
          </a:p>
          <a:p>
            <a:endParaRPr lang="en-US" dirty="0"/>
          </a:p>
        </p:txBody>
      </p:sp>
      <p:sp>
        <p:nvSpPr>
          <p:cNvPr id="4" name="Slide Number Placeholder 3"/>
          <p:cNvSpPr>
            <a:spLocks noGrp="1"/>
          </p:cNvSpPr>
          <p:nvPr>
            <p:ph type="sldNum" sz="quarter" idx="10"/>
          </p:nvPr>
        </p:nvSpPr>
        <p:spPr/>
        <p:txBody>
          <a:bodyPr/>
          <a:lstStyle/>
          <a:p>
            <a:fld id="{7265F117-ABCF-4103-9978-4F7AC0F4E3E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One trend is the declining share of U.S. adults who identify with some denomination included within Christianity. Despite a decline of about 1 percent each year, the United States is still overwhelmingly Christian and remains home to more Christians than any other country in the world.</a:t>
            </a:r>
          </a:p>
        </p:txBody>
      </p:sp>
      <p:sp>
        <p:nvSpPr>
          <p:cNvPr id="4" name="Slide Number Placeholder 3"/>
          <p:cNvSpPr>
            <a:spLocks noGrp="1"/>
          </p:cNvSpPr>
          <p:nvPr>
            <p:ph type="sldNum" sz="quarter" idx="10"/>
          </p:nvPr>
        </p:nvSpPr>
        <p:spPr/>
        <p:txBody>
          <a:bodyPr/>
          <a:lstStyle/>
          <a:p>
            <a:fld id="{7265F117-ABCF-4103-9978-4F7AC0F4E3E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The decline in the share of people identifying with Christianity is greater for “mainstream” denominations than it is among evangelicals. “Mainline” Protestant denominations (including, as examples, Episcopalians and Presbyterians) show the greatest decline; Catholics a smaller decline; Evangelicals a slight decline (probably within the margin of error).</a:t>
            </a:r>
            <a:endParaRPr lang="en-US" i="1" dirty="0"/>
          </a:p>
        </p:txBody>
      </p:sp>
      <p:sp>
        <p:nvSpPr>
          <p:cNvPr id="4" name="Slide Number Placeholder 3"/>
          <p:cNvSpPr>
            <a:spLocks noGrp="1"/>
          </p:cNvSpPr>
          <p:nvPr>
            <p:ph type="sldNum" sz="quarter" idx="10"/>
          </p:nvPr>
        </p:nvSpPr>
        <p:spPr/>
        <p:txBody>
          <a:bodyPr/>
          <a:lstStyle/>
          <a:p>
            <a:fld id="{7265F117-ABCF-4103-9978-4F7AC0F4E3E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A second trend is an increasing share of people who say they do not identify with any religious organization. This share has been increasing by about 1 percent each year. Of the 22.8 percent of people who claim not to identify with any religion, most (18 percent of U.S. adults) said they were raised with a religious affiliation.</a:t>
            </a:r>
          </a:p>
          <a:p>
            <a:endParaRPr lang="en-US" dirty="0"/>
          </a:p>
        </p:txBody>
      </p:sp>
      <p:sp>
        <p:nvSpPr>
          <p:cNvPr id="4" name="Slide Number Placeholder 3"/>
          <p:cNvSpPr>
            <a:spLocks noGrp="1"/>
          </p:cNvSpPr>
          <p:nvPr>
            <p:ph type="sldNum" sz="quarter" idx="10"/>
          </p:nvPr>
        </p:nvSpPr>
        <p:spPr/>
        <p:txBody>
          <a:bodyPr/>
          <a:lstStyle/>
          <a:p>
            <a:fld id="{7265F117-ABCF-4103-9978-4F7AC0F4E3E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1" kern="1200" dirty="0" smtClean="0">
                <a:solidFill>
                  <a:schemeClr val="tx1"/>
                </a:solidFill>
                <a:latin typeface="+mn-lt"/>
                <a:ea typeface="+mn-ea"/>
                <a:cs typeface="+mn-cs"/>
              </a:rPr>
              <a:t>A slightly larger share of men (20 percent) than women (19 percent) claim no religious affiliation, (up from 13 percent in 2007). The younger adults are, the larger the share who claim no religious affiliation.</a:t>
            </a:r>
          </a:p>
          <a:p>
            <a:endParaRPr lang="en-US" sz="1200" b="0" i="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265F117-ABCF-4103-9978-4F7AC0F4E3E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1" kern="1200" dirty="0" smtClean="0">
                <a:solidFill>
                  <a:schemeClr val="tx1"/>
                </a:solidFill>
                <a:latin typeface="+mn-lt"/>
                <a:ea typeface="+mn-ea"/>
                <a:cs typeface="+mn-cs"/>
              </a:rPr>
              <a:t>One exception to the trend away from organized religion is an increasing share of adults who identify with non-Christian religions. This share increased from 4.7 percent in 2007 to 5.9 percent in 2015. The Hindu share of the U.S. population has almost doubled during this time period (from 0.4 percent to 0.7 percent) and the Muslim share of the U.S. population has more than doubled (from 0.4 percent to 0.9 percent).</a:t>
            </a:r>
            <a:endParaRPr lang="en-US" i="1" dirty="0"/>
          </a:p>
        </p:txBody>
      </p:sp>
      <p:sp>
        <p:nvSpPr>
          <p:cNvPr id="4" name="Slide Number Placeholder 3"/>
          <p:cNvSpPr>
            <a:spLocks noGrp="1"/>
          </p:cNvSpPr>
          <p:nvPr>
            <p:ph type="sldNum" sz="quarter" idx="10"/>
          </p:nvPr>
        </p:nvSpPr>
        <p:spPr/>
        <p:txBody>
          <a:bodyPr/>
          <a:lstStyle/>
          <a:p>
            <a:fld id="{7265F117-ABCF-4103-9978-4F7AC0F4E3E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The data in this study do provide support for the secularization thesis,</a:t>
            </a:r>
            <a:r>
              <a:rPr lang="en-US" i="1" baseline="0" dirty="0" smtClean="0"/>
              <a:t> as the share of non-affiliated people is increasing. Note also the increasing diversity of religious affiliation as, for example, the share of Hindus and Muslims increases.</a:t>
            </a:r>
            <a:endParaRPr lang="en-US" i="1" dirty="0" smtClean="0"/>
          </a:p>
          <a:p>
            <a:endParaRPr lang="en-US" dirty="0"/>
          </a:p>
        </p:txBody>
      </p:sp>
      <p:sp>
        <p:nvSpPr>
          <p:cNvPr id="4" name="Slide Number Placeholder 3"/>
          <p:cNvSpPr>
            <a:spLocks noGrp="1"/>
          </p:cNvSpPr>
          <p:nvPr>
            <p:ph type="sldNum" sz="quarter" idx="10"/>
          </p:nvPr>
        </p:nvSpPr>
        <p:spPr/>
        <p:txBody>
          <a:bodyPr/>
          <a:lstStyle/>
          <a:p>
            <a:fld id="{7265F117-ABCF-4103-9978-4F7AC0F4E3ED}"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7C0A66-AF74-4836-8E51-8F1E9237F66B}"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C0A66-AF74-4836-8E51-8F1E9237F66B}"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C0A66-AF74-4836-8E51-8F1E9237F66B}"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C0A66-AF74-4836-8E51-8F1E9237F66B}"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7C0A66-AF74-4836-8E51-8F1E9237F66B}"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7C0A66-AF74-4836-8E51-8F1E9237F66B}"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7C0A66-AF74-4836-8E51-8F1E9237F66B}"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7C0A66-AF74-4836-8E51-8F1E9237F66B}"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7C0A66-AF74-4836-8E51-8F1E9237F66B}"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C0A66-AF74-4836-8E51-8F1E9237F66B}"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C0A66-AF74-4836-8E51-8F1E9237F66B}"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2AF7F-CA00-4029-804A-1FB1B8E5D6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C0A66-AF74-4836-8E51-8F1E9237F66B}"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2AF7F-CA00-4029-804A-1FB1B8E5D68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67200" y="0"/>
            <a:ext cx="4876800" cy="2819400"/>
          </a:xfrm>
        </p:spPr>
        <p:txBody>
          <a:bodyPr>
            <a:noAutofit/>
          </a:bodyPr>
          <a:lstStyle/>
          <a:p>
            <a:r>
              <a:rPr lang="en-US" sz="3600" dirty="0" smtClean="0"/>
              <a:t>The Pew Religious Landscape Study:</a:t>
            </a:r>
            <a:br>
              <a:rPr lang="en-US" sz="3600" dirty="0" smtClean="0"/>
            </a:br>
            <a:r>
              <a:rPr lang="en-US" sz="3200" dirty="0" smtClean="0"/>
              <a:t>Five Key Findings About Religion in the United States</a:t>
            </a:r>
            <a:endParaRPr lang="en-US" sz="3200" dirty="0"/>
          </a:p>
        </p:txBody>
      </p:sp>
      <p:sp>
        <p:nvSpPr>
          <p:cNvPr id="4" name="Subtitle 2"/>
          <p:cNvSpPr txBox="1">
            <a:spLocks/>
          </p:cNvSpPr>
          <p:nvPr/>
        </p:nvSpPr>
        <p:spPr>
          <a:xfrm>
            <a:off x="4267200" y="2819400"/>
            <a:ext cx="4876800" cy="19812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92D050"/>
                </a:solidFill>
                <a:effectLst/>
                <a:uLnTx/>
                <a:uFillTx/>
                <a:latin typeface="+mn-lt"/>
                <a:ea typeface="+mn-ea"/>
                <a:cs typeface="+mn-cs"/>
              </a:rPr>
              <a:t>Sociology</a:t>
            </a:r>
          </a:p>
          <a:p>
            <a:pPr lvl="0" algn="ctr">
              <a:defRPr/>
            </a:pPr>
            <a:r>
              <a:rPr lang="en-US" sz="2000" dirty="0" smtClean="0"/>
              <a:t>Chapter 19:  Religion</a:t>
            </a:r>
          </a:p>
          <a:p>
            <a:pPr lvl="0" algn="ctr">
              <a:defRPr/>
            </a:pPr>
            <a:endParaRPr kumimoji="0" lang="en-US"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00B0F0"/>
                </a:solidFill>
                <a:effectLst/>
                <a:uLnTx/>
                <a:uFillTx/>
                <a:latin typeface="+mn-lt"/>
                <a:ea typeface="+mn-ea"/>
                <a:cs typeface="+mn-cs"/>
              </a:rPr>
              <a:t>Society:  The Basics</a:t>
            </a:r>
          </a:p>
          <a:p>
            <a:pPr lvl="0" algn="ctr"/>
            <a:r>
              <a:rPr lang="en-US" sz="2000" dirty="0" smtClean="0">
                <a:solidFill>
                  <a:schemeClr val="tx1">
                    <a:tint val="75000"/>
                  </a:schemeClr>
                </a:solidFill>
              </a:rPr>
              <a:t>Chapter 13:  Family and Religion</a:t>
            </a:r>
            <a:endParaRPr kumimoji="0" 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15366" name="Picture 6" descr="https://assetlibrary.pearson.com/Website/Download.aspx?DownloadToken=f88a2e57-b286-433a-ae4e-e3efa7e6d732&amp;Purpose=AssetManager"/>
          <p:cNvPicPr>
            <a:picLocks noChangeAspect="1" noChangeArrowheads="1"/>
          </p:cNvPicPr>
          <p:nvPr/>
        </p:nvPicPr>
        <p:blipFill>
          <a:blip r:embed="rId3" cstate="print"/>
          <a:stretch>
            <a:fillRect/>
          </a:stretch>
        </p:blipFill>
        <p:spPr bwMode="auto">
          <a:xfrm>
            <a:off x="0" y="1"/>
            <a:ext cx="4267200" cy="6858000"/>
          </a:xfrm>
          <a:prstGeom prst="rect">
            <a:avLst/>
          </a:prstGeom>
          <a:noFill/>
        </p:spPr>
      </p:pic>
      <p:pic>
        <p:nvPicPr>
          <p:cNvPr id="5" name="Picture 4" descr="Society-14e-cover.jpg"/>
          <p:cNvPicPr>
            <a:picLocks noChangeAspect="1"/>
          </p:cNvPicPr>
          <p:nvPr/>
        </p:nvPicPr>
        <p:blipFill>
          <a:blip r:embed="rId4" cstate="print"/>
          <a:srcRect l="2100" r="3400" b="1667"/>
          <a:stretch>
            <a:fillRect/>
          </a:stretch>
        </p:blipFill>
        <p:spPr>
          <a:xfrm>
            <a:off x="6858000" y="51816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Sociology-16e-cover.jpg"/>
          <p:cNvPicPr>
            <a:picLocks noChangeAspect="1"/>
          </p:cNvPicPr>
          <p:nvPr/>
        </p:nvPicPr>
        <p:blipFill>
          <a:blip r:embed="rId5" cstate="print"/>
          <a:srcRect t="1603" b="601"/>
          <a:stretch>
            <a:fillRect/>
          </a:stretch>
        </p:blipFill>
        <p:spPr>
          <a:xfrm>
            <a:off x="5334000" y="51816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study important?</a:t>
            </a:r>
            <a:endParaRPr lang="en-US" dirty="0"/>
          </a:p>
        </p:txBody>
      </p:sp>
      <p:sp>
        <p:nvSpPr>
          <p:cNvPr id="3" name="Content Placeholder 2"/>
          <p:cNvSpPr>
            <a:spLocks noGrp="1"/>
          </p:cNvSpPr>
          <p:nvPr>
            <p:ph idx="1"/>
          </p:nvPr>
        </p:nvSpPr>
        <p:spPr>
          <a:xfrm>
            <a:off x="457200" y="1447800"/>
            <a:ext cx="8229600" cy="4678363"/>
          </a:xfrm>
        </p:spPr>
        <p:txBody>
          <a:bodyPr>
            <a:normAutofit fontScale="92500"/>
          </a:bodyPr>
          <a:lstStyle/>
          <a:p>
            <a:pPr>
              <a:spcBef>
                <a:spcPts val="1200"/>
              </a:spcBef>
            </a:pPr>
            <a:r>
              <a:rPr lang="en-US" dirty="0" smtClean="0">
                <a:solidFill>
                  <a:srgbClr val="92D050"/>
                </a:solidFill>
              </a:rPr>
              <a:t>The U.S. Census does not ask Americans about their religion, so there are no official government statistics on the religious composition of the U.S</a:t>
            </a:r>
            <a:r>
              <a:rPr lang="en-US" dirty="0" smtClean="0"/>
              <a:t>.</a:t>
            </a:r>
          </a:p>
          <a:p>
            <a:pPr>
              <a:spcBef>
                <a:spcPts val="1200"/>
              </a:spcBef>
            </a:pPr>
            <a:r>
              <a:rPr lang="en-US" dirty="0" smtClean="0"/>
              <a:t>Records from religious denominations use widely differing criteria for membership and sometimes do not remove members who have fallen away. </a:t>
            </a:r>
          </a:p>
          <a:p>
            <a:pPr>
              <a:spcBef>
                <a:spcPts val="1200"/>
              </a:spcBef>
            </a:pPr>
            <a:r>
              <a:rPr lang="en-US" dirty="0" smtClean="0">
                <a:solidFill>
                  <a:srgbClr val="00B0F0"/>
                </a:solidFill>
              </a:rPr>
              <a:t>Surveys of the general public that do include questions about religious affiliation have general questions and small sample sizes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657600" cy="6858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percentage of Christians in the United States continues to decline.</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Chart 3"/>
          <p:cNvGraphicFramePr/>
          <p:nvPr/>
        </p:nvGraphicFramePr>
        <p:xfrm>
          <a:off x="4038600" y="304800"/>
          <a:ext cx="4343400" cy="6172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11" dur="1000"/>
                                        <p:tgtEl>
                                          <p:spTgt spid="4">
                                            <p:graphicEl>
                                              <a:chart seriesIdx="-4" categoryIdx="0" bldStep="category"/>
                                            </p:graphic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15" dur="1000"/>
                                        <p:tgtEl>
                                          <p:spTgt spid="4">
                                            <p:graphicEl>
                                              <a:chart seriesIdx="-4" categoryIdx="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category"/>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86400" y="0"/>
            <a:ext cx="36576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declines among Catholics and mainline Protestants have been larger than that among evangelical Protestants.</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Chart 3"/>
          <p:cNvGraphicFramePr/>
          <p:nvPr/>
        </p:nvGraphicFramePr>
        <p:xfrm>
          <a:off x="0" y="228600"/>
          <a:ext cx="5181600" cy="6324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11" dur="1000"/>
                                        <p:tgtEl>
                                          <p:spTgt spid="4">
                                            <p:graphicEl>
                                              <a:chart seriesIdx="-4" categoryIdx="0" bldStep="category"/>
                                            </p:graphic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15" dur="1000"/>
                                        <p:tgtEl>
                                          <p:spTgt spid="4">
                                            <p:graphicEl>
                                              <a:chart seriesIdx="-4" categoryIdx="1" bldStep="category"/>
                                            </p:graphicEl>
                                          </p:spTgt>
                                        </p:tgtEl>
                                      </p:cBhvr>
                                    </p:animEffect>
                                  </p:childTnLst>
                                </p:cTn>
                              </p:par>
                            </p:childTnLst>
                          </p:cTn>
                        </p:par>
                        <p:par>
                          <p:cTn id="16" fill="hold">
                            <p:stCondLst>
                              <p:cond delay="4000"/>
                            </p:stCondLst>
                            <p:childTnLst>
                              <p:par>
                                <p:cTn id="17" presetID="22" presetClass="entr" presetSubtype="4" fill="hold" grpId="0" nodeType="afterEffect">
                                  <p:stCondLst>
                                    <p:cond delay="0"/>
                                  </p:stCondLst>
                                  <p:childTnLst>
                                    <p:set>
                                      <p:cBhvr>
                                        <p:cTn id="18" dur="1" fill="hold">
                                          <p:stCondLst>
                                            <p:cond delay="0"/>
                                          </p:stCondLst>
                                        </p:cTn>
                                        <p:tgtEl>
                                          <p:spTgt spid="4">
                                            <p:graphicEl>
                                              <a:chart seriesIdx="-4" categoryIdx="2" bldStep="category"/>
                                            </p:graphicEl>
                                          </p:spTgt>
                                        </p:tgtEl>
                                        <p:attrNameLst>
                                          <p:attrName>style.visibility</p:attrName>
                                        </p:attrNameLst>
                                      </p:cBhvr>
                                      <p:to>
                                        <p:strVal val="visible"/>
                                      </p:to>
                                    </p:set>
                                    <p:animEffect transition="in" filter="wipe(down)">
                                      <p:cBhvr>
                                        <p:cTn id="19" dur="1000"/>
                                        <p:tgtEl>
                                          <p:spTgt spid="4">
                                            <p:graphicEl>
                                              <a:chart seriesIdx="-4" categoryIdx="2"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category"/>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657600" cy="6858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en-US" sz="3600" b="1" dirty="0" smtClean="0">
                <a:ln w="50800"/>
                <a:solidFill>
                  <a:schemeClr val="bg1">
                    <a:shade val="50000"/>
                  </a:schemeClr>
                </a:solidFill>
              </a:rPr>
              <a:t>The share of people with no religious affiliation continues to rise.</a:t>
            </a:r>
            <a:endParaRPr lang="en-US" sz="3600" b="1" dirty="0">
              <a:ln w="50800"/>
              <a:solidFill>
                <a:schemeClr val="bg1">
                  <a:shade val="50000"/>
                </a:schemeClr>
              </a:solidFill>
            </a:endParaRPr>
          </a:p>
        </p:txBody>
      </p:sp>
      <p:graphicFrame>
        <p:nvGraphicFramePr>
          <p:cNvPr id="4" name="Chart 3"/>
          <p:cNvGraphicFramePr/>
          <p:nvPr/>
        </p:nvGraphicFramePr>
        <p:xfrm>
          <a:off x="4038600" y="304800"/>
          <a:ext cx="4800600" cy="6172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11" dur="1000"/>
                                        <p:tgtEl>
                                          <p:spTgt spid="4">
                                            <p:graphicEl>
                                              <a:chart seriesIdx="-4" categoryIdx="0" bldStep="category"/>
                                            </p:graphic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15" dur="1000"/>
                                        <p:tgtEl>
                                          <p:spTgt spid="4">
                                            <p:graphicEl>
                                              <a:chart seriesIdx="-4" categoryIdx="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86400" y="0"/>
            <a:ext cx="3657600" cy="6858000"/>
          </a:xfrm>
          <a:prstGeom prst="rect">
            <a:avLst/>
          </a:prstGeom>
          <a:solidFill>
            <a:schemeClr val="accent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These trends apply to all demographic categories (age, sex, race, ethnicity, education) but are most pronounced among </a:t>
            </a:r>
            <a:r>
              <a:rPr lang="en-US"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men</a:t>
            </a:r>
            <a:r>
              <a:rPr lang="en-US" sz="36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 </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and </a:t>
            </a:r>
            <a:r>
              <a:rPr lang="en-US"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younger adults</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Chart 3"/>
          <p:cNvGraphicFramePr/>
          <p:nvPr/>
        </p:nvGraphicFramePr>
        <p:xfrm>
          <a:off x="0" y="228600"/>
          <a:ext cx="5486400" cy="6324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11" dur="1000"/>
                                        <p:tgtEl>
                                          <p:spTgt spid="4">
                                            <p:graphicEl>
                                              <a:chart seriesIdx="-4" categoryIdx="0" bldStep="category"/>
                                            </p:graphic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15" dur="1000"/>
                                        <p:tgtEl>
                                          <p:spTgt spid="4">
                                            <p:graphicEl>
                                              <a:chart seriesIdx="-4" categoryIdx="1" bldStep="category"/>
                                            </p:graphicEl>
                                          </p:spTgt>
                                        </p:tgtEl>
                                      </p:cBhvr>
                                    </p:animEffect>
                                  </p:childTnLst>
                                </p:cTn>
                              </p:par>
                            </p:childTnLst>
                          </p:cTn>
                        </p:par>
                        <p:par>
                          <p:cTn id="16" fill="hold">
                            <p:stCondLst>
                              <p:cond delay="4000"/>
                            </p:stCondLst>
                            <p:childTnLst>
                              <p:par>
                                <p:cTn id="17" presetID="22" presetClass="entr" presetSubtype="4" fill="hold" grpId="0" nodeType="afterEffect">
                                  <p:stCondLst>
                                    <p:cond delay="0"/>
                                  </p:stCondLst>
                                  <p:childTnLst>
                                    <p:set>
                                      <p:cBhvr>
                                        <p:cTn id="18" dur="1" fill="hold">
                                          <p:stCondLst>
                                            <p:cond delay="0"/>
                                          </p:stCondLst>
                                        </p:cTn>
                                        <p:tgtEl>
                                          <p:spTgt spid="4">
                                            <p:graphicEl>
                                              <a:chart seriesIdx="-4" categoryIdx="2" bldStep="category"/>
                                            </p:graphicEl>
                                          </p:spTgt>
                                        </p:tgtEl>
                                        <p:attrNameLst>
                                          <p:attrName>style.visibility</p:attrName>
                                        </p:attrNameLst>
                                      </p:cBhvr>
                                      <p:to>
                                        <p:strVal val="visible"/>
                                      </p:to>
                                    </p:set>
                                    <p:animEffect transition="in" filter="wipe(down)">
                                      <p:cBhvr>
                                        <p:cTn id="19" dur="1000"/>
                                        <p:tgtEl>
                                          <p:spTgt spid="4">
                                            <p:graphicEl>
                                              <a:chart seriesIdx="-4" categoryIdx="2" bldStep="category"/>
                                            </p:graphicEl>
                                          </p:spTgt>
                                        </p:tgtEl>
                                      </p:cBhvr>
                                    </p:animEffect>
                                  </p:childTnLst>
                                </p:cTn>
                              </p:par>
                            </p:childTnLst>
                          </p:cTn>
                        </p:par>
                        <p:par>
                          <p:cTn id="20" fill="hold">
                            <p:stCondLst>
                              <p:cond delay="5000"/>
                            </p:stCondLst>
                            <p:childTnLst>
                              <p:par>
                                <p:cTn id="21" presetID="22" presetClass="entr" presetSubtype="4" fill="hold" grpId="0" nodeType="afterEffect">
                                  <p:stCondLst>
                                    <p:cond delay="0"/>
                                  </p:stCondLst>
                                  <p:childTnLst>
                                    <p:set>
                                      <p:cBhvr>
                                        <p:cTn id="22" dur="1" fill="hold">
                                          <p:stCondLst>
                                            <p:cond delay="0"/>
                                          </p:stCondLst>
                                        </p:cTn>
                                        <p:tgtEl>
                                          <p:spTgt spid="4">
                                            <p:graphicEl>
                                              <a:chart seriesIdx="-4" categoryIdx="3" bldStep="category"/>
                                            </p:graphicEl>
                                          </p:spTgt>
                                        </p:tgtEl>
                                        <p:attrNameLst>
                                          <p:attrName>style.visibility</p:attrName>
                                        </p:attrNameLst>
                                      </p:cBhvr>
                                      <p:to>
                                        <p:strVal val="visible"/>
                                      </p:to>
                                    </p:set>
                                    <p:animEffect transition="in" filter="wipe(down)">
                                      <p:cBhvr>
                                        <p:cTn id="23" dur="1000"/>
                                        <p:tgtEl>
                                          <p:spTgt spid="4">
                                            <p:graphicEl>
                                              <a:chart seriesIdx="-4" categoryIdx="3"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category"/>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65760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There has been a modest increase in the share of adults who identify with non-Christian faiths.</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Chart 3"/>
          <p:cNvGraphicFramePr/>
          <p:nvPr/>
        </p:nvGraphicFramePr>
        <p:xfrm>
          <a:off x="4038600" y="304800"/>
          <a:ext cx="4343400" cy="6172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11" dur="1000"/>
                                        <p:tgtEl>
                                          <p:spTgt spid="4">
                                            <p:graphicEl>
                                              <a:chart seriesIdx="-4" categoryIdx="0" bldStep="category"/>
                                            </p:graphic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15" dur="1000"/>
                                        <p:tgtEl>
                                          <p:spTgt spid="4">
                                            <p:graphicEl>
                                              <a:chart seriesIdx="-4" categoryIdx="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685800"/>
            <a:ext cx="44196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
        <p:nvSpPr>
          <p:cNvPr id="3" name="TextBox 2"/>
          <p:cNvSpPr txBox="1"/>
          <p:nvPr/>
        </p:nvSpPr>
        <p:spPr>
          <a:xfrm>
            <a:off x="1066800" y="1600200"/>
            <a:ext cx="7315200" cy="3385542"/>
          </a:xfrm>
          <a:prstGeom prst="rect">
            <a:avLst/>
          </a:prstGeom>
          <a:noFill/>
        </p:spPr>
        <p:txBody>
          <a:bodyPr wrap="square" rtlCol="0">
            <a:spAutoFit/>
          </a:bodyPr>
          <a:lstStyle/>
          <a:p>
            <a:r>
              <a:rPr lang="en-US" sz="2800" dirty="0" smtClean="0"/>
              <a:t>What about the importance of religion in your life and in the lives of family members? What patterns or trends do you see?</a:t>
            </a:r>
          </a:p>
          <a:p>
            <a:endParaRPr lang="en-US" dirty="0" smtClean="0"/>
          </a:p>
          <a:p>
            <a:r>
              <a:rPr lang="en-US" sz="2800" dirty="0" smtClean="0"/>
              <a:t>What are your predictions about the long-term strength of religion in the United States? What will be the level of religious affiliation fifty years from now? Explain your thoughts.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1947</TotalTime>
  <Words>742</Words>
  <Application>Microsoft Office PowerPoint</Application>
  <PresentationFormat>On-screen Show (4:3)</PresentationFormat>
  <Paragraphs>49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Pew Religious Landscape Study: Five Key Findings About Religion in the United States</vt:lpstr>
      <vt:lpstr>Why is this study important?</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Pew Religious Landscape Study: Five Key Finding about Religiosity</dc:title>
  <dc:creator>Kimberlee</dc:creator>
  <cp:lastModifiedBy>Kimberlee</cp:lastModifiedBy>
  <cp:revision>17</cp:revision>
  <dcterms:created xsi:type="dcterms:W3CDTF">2015-12-31T16:47:54Z</dcterms:created>
  <dcterms:modified xsi:type="dcterms:W3CDTF">2016-01-27T19:13:08Z</dcterms:modified>
</cp:coreProperties>
</file>