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3" r:id="rId8"/>
    <p:sldId id="262"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032" autoAdjust="0"/>
  </p:normalViewPr>
  <p:slideViewPr>
    <p:cSldViewPr>
      <p:cViewPr varScale="1">
        <p:scale>
          <a:sx n="60" d="100"/>
          <a:sy n="60" d="100"/>
        </p:scale>
        <p:origin x="-84" y="-24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34513C-1507-4476-88C2-FC8B98E6C9C9}" type="datetimeFigureOut">
              <a:rPr lang="en-US" smtClean="0"/>
              <a:pPr/>
              <a:t>1/27/2016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125FD7-CED8-4722-94A7-7FD5705D549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Sources:</a:t>
            </a:r>
          </a:p>
          <a:p>
            <a:pPr marL="228600" indent="-228600">
              <a:buAutoNum type="arabicParenBoth"/>
            </a:pPr>
            <a:r>
              <a:rPr lang="en-US" dirty="0" smtClean="0"/>
              <a:t>Duncan, Douglas K., Angel Hoekstra, and Bethany Wilcox.</a:t>
            </a:r>
            <a:r>
              <a:rPr lang="en-US" baseline="0" dirty="0" smtClean="0"/>
              <a:t>  “Digital Devices, Distraction, and Student Performance:  Does In-Class Cell Phone Use Reduce Learning?” </a:t>
            </a:r>
            <a:r>
              <a:rPr lang="en-US" i="1" baseline="0" dirty="0" smtClean="0"/>
              <a:t>Astronomy Education Review</a:t>
            </a:r>
            <a:r>
              <a:rPr lang="en-US" baseline="0" dirty="0" smtClean="0"/>
              <a:t>, Vol. 11, No. 1.  2012.  Available at  https://www.researchgate.net/profile/Angel_Hoekstra/publication/258562582_Digital_Devices_Distraction_and_Student_Performance_Does_In-Class_Cell_Phone_Use_Reduce_Learning/</a:t>
            </a:r>
          </a:p>
          <a:p>
            <a:pPr marL="228600" indent="-228600">
              <a:buAutoNum type="arabicParenBoth"/>
            </a:pPr>
            <a:r>
              <a:rPr lang="en-US" baseline="0" dirty="0" smtClean="0"/>
              <a:t>Duncan, Douglas.  “Put Your Phone Down Please:  Digital Devices and Student Performance.”  Digital </a:t>
            </a:r>
            <a:r>
              <a:rPr lang="en-US" baseline="0" dirty="0" err="1" smtClean="0"/>
              <a:t>Commons@University</a:t>
            </a:r>
            <a:r>
              <a:rPr lang="en-US" baseline="0" dirty="0" smtClean="0"/>
              <a:t> of Nebraska – Lincoln.  November 1, 2013.  Available at digitalcommons.unl.edu/</a:t>
            </a:r>
            <a:r>
              <a:rPr lang="en-US" baseline="0" dirty="0" err="1" smtClean="0"/>
              <a:t>cgi</a:t>
            </a:r>
            <a:r>
              <a:rPr lang="en-US" baseline="0" dirty="0" smtClean="0"/>
              <a:t>/</a:t>
            </a:r>
            <a:r>
              <a:rPr lang="en-US" baseline="0" dirty="0" err="1" smtClean="0"/>
              <a:t>viewcontent.cgi?article</a:t>
            </a:r>
            <a:r>
              <a:rPr lang="en-US" baseline="0" dirty="0" smtClean="0"/>
              <a:t>=1045</a:t>
            </a:r>
          </a:p>
          <a:p>
            <a:pPr marL="228600" indent="-228600">
              <a:buAutoNum type="arabicParenBoth"/>
            </a:pPr>
            <a:r>
              <a:rPr lang="en-US" baseline="0" dirty="0" err="1" smtClean="0"/>
              <a:t>Kamenetz</a:t>
            </a:r>
            <a:r>
              <a:rPr lang="en-US" baseline="0" dirty="0" smtClean="0"/>
              <a:t>, Anya.  “How to Get Students to Stop Using Their </a:t>
            </a:r>
            <a:r>
              <a:rPr lang="en-US" baseline="0" dirty="0" err="1" smtClean="0"/>
              <a:t>Cellphones</a:t>
            </a:r>
            <a:r>
              <a:rPr lang="en-US" baseline="0" dirty="0" smtClean="0"/>
              <a:t> in Class.”  NPR, November 10, 2015.  Available at http://www.npr.org/sections/ed/2015/11/10/453986816/how-to-get-students-to-stop-using-their-cellphones-in-class</a:t>
            </a:r>
          </a:p>
          <a:p>
            <a:pPr marL="228600" indent="-228600">
              <a:buAutoNum type="arabicParenBoth"/>
            </a:pPr>
            <a:r>
              <a:rPr lang="en-US" baseline="0" dirty="0" smtClean="0"/>
              <a:t> </a:t>
            </a:r>
            <a:r>
              <a:rPr lang="en-US" baseline="0" dirty="0" err="1" smtClean="0"/>
              <a:t>Lepp</a:t>
            </a:r>
            <a:r>
              <a:rPr lang="en-US" baseline="0" dirty="0" smtClean="0"/>
              <a:t>, Andrew, Jacob Barkley, and </a:t>
            </a:r>
            <a:r>
              <a:rPr lang="en-US" baseline="0" dirty="0" err="1" smtClean="0"/>
              <a:t>Aryn</a:t>
            </a:r>
            <a:r>
              <a:rPr lang="en-US" baseline="0" dirty="0" smtClean="0"/>
              <a:t> </a:t>
            </a:r>
            <a:r>
              <a:rPr lang="en-US" baseline="0" dirty="0" err="1" smtClean="0"/>
              <a:t>Karpinski</a:t>
            </a:r>
            <a:r>
              <a:rPr lang="en-US" baseline="0" dirty="0" smtClean="0"/>
              <a:t>.  “The Relationship Between Cell Phone Use and Academic Performance in a Sample of U.S. College Students.”  Sage Open, February 19, 2015.  Available at http://sgo.sagepub.com/content/5/1/2158244015573169</a:t>
            </a:r>
          </a:p>
          <a:p>
            <a:pPr marL="228600" indent="-228600">
              <a:buAutoNum type="arabicParenBoth"/>
            </a:pPr>
            <a:r>
              <a:rPr lang="en-US" baseline="0" dirty="0" smtClean="0"/>
              <a:t> </a:t>
            </a:r>
            <a:r>
              <a:rPr lang="en-US" baseline="0" dirty="0" err="1" smtClean="0"/>
              <a:t>Lepp</a:t>
            </a:r>
            <a:r>
              <a:rPr lang="en-US" baseline="0" dirty="0" smtClean="0"/>
              <a:t> A., Barkley J. E., Sanders G. J., </a:t>
            </a:r>
            <a:r>
              <a:rPr lang="en-US" baseline="0" dirty="0" err="1" smtClean="0"/>
              <a:t>Rebold</a:t>
            </a:r>
            <a:r>
              <a:rPr lang="en-US" baseline="0" dirty="0" smtClean="0"/>
              <a:t> M., Gates P. (2013). The relationship between cell phone use, physical and sedentary activity, and </a:t>
            </a:r>
            <a:r>
              <a:rPr lang="en-US" baseline="0" dirty="0" err="1" smtClean="0"/>
              <a:t>cardiorespiratory</a:t>
            </a:r>
            <a:r>
              <a:rPr lang="en-US" baseline="0" dirty="0" smtClean="0"/>
              <a:t> fitness in a sample of U.S. college students. </a:t>
            </a:r>
            <a:r>
              <a:rPr lang="en-US" i="1" baseline="0" dirty="0" smtClean="0"/>
              <a:t>International Journal of Behavioral Nutrition and Physical Activity</a:t>
            </a:r>
            <a:r>
              <a:rPr lang="en-US" baseline="0" dirty="0" smtClean="0"/>
              <a:t>, 10, Article 79. Retrieved from http://www.ijbnpa.org/content/10/1/79</a:t>
            </a:r>
          </a:p>
          <a:p>
            <a:pPr marL="228600" indent="-228600">
              <a:buAutoNum type="arabicParenBoth"/>
            </a:pPr>
            <a:r>
              <a:rPr lang="en-US" baseline="0" dirty="0" smtClean="0"/>
              <a:t> Smith, Aaron, Lee </a:t>
            </a:r>
            <a:r>
              <a:rPr lang="en-US" baseline="0" dirty="0" err="1" smtClean="0"/>
              <a:t>Rainie</a:t>
            </a:r>
            <a:r>
              <a:rPr lang="en-US" baseline="0" dirty="0" smtClean="0"/>
              <a:t>, and Kathryn </a:t>
            </a:r>
            <a:r>
              <a:rPr lang="en-US" baseline="0" dirty="0" err="1" smtClean="0"/>
              <a:t>Zickuhr</a:t>
            </a:r>
            <a:r>
              <a:rPr lang="en-US" baseline="0" dirty="0" smtClean="0"/>
              <a:t>.  “College Students and Technology.”  Pew Research Center, July 19, 2011.  Available at http://www.pewinternet.org/2011/07/19/college-students-and-technology/.</a:t>
            </a:r>
          </a:p>
          <a:p>
            <a:pPr marL="228600" indent="-228600">
              <a:buAutoNum type="arabicParenBoth"/>
            </a:pPr>
            <a:r>
              <a:rPr lang="en-US" dirty="0" smtClean="0"/>
              <a:t> Thomason,</a:t>
            </a:r>
            <a:r>
              <a:rPr lang="en-US" baseline="0" dirty="0" smtClean="0"/>
              <a:t> Andy.  “Instructors, What’s the Oddest Thing You’ve Seen a Student Looking At in Class?”  </a:t>
            </a:r>
            <a:r>
              <a:rPr lang="en-US" i="1" baseline="0" dirty="0" smtClean="0"/>
              <a:t>The Chronicle of Higher Education</a:t>
            </a:r>
            <a:r>
              <a:rPr lang="en-US" baseline="0" dirty="0" smtClean="0"/>
              <a:t>, January 6, 2016. http://chronicle.com/blogs/ticker/instructors-whats-the-oddest-thing-youve-seen-a-student-looking-at-in-class/107681</a:t>
            </a:r>
            <a:endParaRPr lang="en-US" dirty="0"/>
          </a:p>
        </p:txBody>
      </p:sp>
      <p:sp>
        <p:nvSpPr>
          <p:cNvPr id="4" name="Slide Number Placeholder 3"/>
          <p:cNvSpPr>
            <a:spLocks noGrp="1"/>
          </p:cNvSpPr>
          <p:nvPr>
            <p:ph type="sldNum" sz="quarter" idx="10"/>
          </p:nvPr>
        </p:nvSpPr>
        <p:spPr/>
        <p:txBody>
          <a:bodyPr/>
          <a:lstStyle/>
          <a:p>
            <a:fld id="{AC125FD7-CED8-4722-94A7-7FD5705D549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AC125FD7-CED8-4722-94A7-7FD5705D5495}"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Cell phones are almost everywhere in the United States. Across the country, 90 percent of adults own a cell phone. The share for college students is even higher: 96 percent. Students spend an average of five hours using a phone (for calls, internet, texting and other uses) each day.</a:t>
            </a:r>
            <a:endParaRPr lang="en-US" sz="1200" i="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C125FD7-CED8-4722-94A7-7FD5705D5495}"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Given the remarkably high level of cell phone use, we might well ask about how cell phone affect college students. Researchers point to several effects.  (Also recall from the Chapter 6 presentation that Sherry </a:t>
            </a:r>
            <a:r>
              <a:rPr lang="en-US" sz="1200" i="1" kern="1200" dirty="0" err="1" smtClean="0">
                <a:solidFill>
                  <a:schemeClr val="tx1"/>
                </a:solidFill>
                <a:latin typeface="+mn-lt"/>
                <a:ea typeface="+mn-ea"/>
                <a:cs typeface="+mn-cs"/>
              </a:rPr>
              <a:t>Turkle</a:t>
            </a:r>
            <a:r>
              <a:rPr lang="en-US" sz="1200" i="1" kern="1200" dirty="0" smtClean="0">
                <a:solidFill>
                  <a:schemeClr val="tx1"/>
                </a:solidFill>
                <a:latin typeface="+mn-lt"/>
                <a:ea typeface="+mn-ea"/>
                <a:cs typeface="+mn-cs"/>
              </a:rPr>
              <a:t> found cell phone use correlated with a declining level of social empathy.)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C125FD7-CED8-4722-94A7-7FD5705D549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One consequence concerns physical health. Greater use of cell phones is correlated with a lower level of cardio-respiratory fitness. In short, researchers conclude, cell phone use discourages physical activity so that students are more sedentary.</a:t>
            </a:r>
            <a:endParaRPr lang="en-US" i="1" dirty="0"/>
          </a:p>
        </p:txBody>
      </p:sp>
      <p:sp>
        <p:nvSpPr>
          <p:cNvPr id="4" name="Slide Number Placeholder 3"/>
          <p:cNvSpPr>
            <a:spLocks noGrp="1"/>
          </p:cNvSpPr>
          <p:nvPr>
            <p:ph type="sldNum" sz="quarter" idx="10"/>
          </p:nvPr>
        </p:nvSpPr>
        <p:spPr/>
        <p:txBody>
          <a:bodyPr/>
          <a:lstStyle/>
          <a:p>
            <a:fld id="{AC125FD7-CED8-4722-94A7-7FD5705D549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A second consequence involves academic performance. Specifically, cell phone use in class is linked to a lower final grade in the course (one-third to one-half of a grade point).</a:t>
            </a:r>
            <a:endParaRPr lang="en-US" dirty="0" smtClean="0"/>
          </a:p>
          <a:p>
            <a:endParaRPr lang="en-US" dirty="0" smtClean="0"/>
          </a:p>
          <a:p>
            <a:r>
              <a:rPr lang="en-US" i="1" dirty="0" smtClean="0"/>
              <a:t>“Results show a significant negative correlation between in-class phone use and final grades, with use of cell phones corresponding to a drop of 0.36 (+/- 0.08) on a 4-point scale where 4.0</a:t>
            </a:r>
            <a:r>
              <a:rPr lang="en-US" i="1" baseline="0" dirty="0" smtClean="0"/>
              <a:t> = </a:t>
            </a:r>
            <a:r>
              <a:rPr lang="en-US" i="1" dirty="0" smtClean="0"/>
              <a:t>A.”  (</a:t>
            </a:r>
            <a:r>
              <a:rPr lang="en-US" i="1" dirty="0" err="1" smtClean="0"/>
              <a:t>Lepp</a:t>
            </a:r>
            <a:r>
              <a:rPr lang="en-US" i="1" dirty="0" smtClean="0"/>
              <a:t>, Barkley, &amp; </a:t>
            </a:r>
            <a:r>
              <a:rPr lang="en-US" i="1" dirty="0" err="1" smtClean="0"/>
              <a:t>Karpinski</a:t>
            </a:r>
            <a:r>
              <a:rPr lang="en-US" i="1" dirty="0" smtClean="0"/>
              <a:t>,</a:t>
            </a:r>
            <a:r>
              <a:rPr lang="en-US" i="1" baseline="0" dirty="0" smtClean="0"/>
              <a:t> 2015)</a:t>
            </a:r>
            <a:endParaRPr lang="en-US" i="1" dirty="0" smtClean="0"/>
          </a:p>
          <a:p>
            <a:endParaRPr lang="en-US" i="1" dirty="0" smtClean="0"/>
          </a:p>
          <a:p>
            <a:r>
              <a:rPr lang="en-US" i="1" dirty="0" smtClean="0"/>
              <a:t>“He is the co-author of a paper showing that, at his college, more than 75 percent of undergrads reported texting while in class, and that in-class texting was linked to an average drop of half a letter grade in the course.”  (</a:t>
            </a:r>
            <a:r>
              <a:rPr lang="en-US" i="1" dirty="0" err="1" smtClean="0"/>
              <a:t>Kamanetz</a:t>
            </a:r>
            <a:r>
              <a:rPr lang="en-US" i="1" dirty="0" smtClean="0"/>
              <a:t> 2015)</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C125FD7-CED8-4722-94A7-7FD5705D549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Students explain cell phone use as a response to boredom. Or is it that cell phones are more interesting than their college course material?</a:t>
            </a:r>
          </a:p>
        </p:txBody>
      </p:sp>
      <p:sp>
        <p:nvSpPr>
          <p:cNvPr id="4" name="Slide Number Placeholder 3"/>
          <p:cNvSpPr>
            <a:spLocks noGrp="1"/>
          </p:cNvSpPr>
          <p:nvPr>
            <p:ph type="sldNum" sz="quarter" idx="10"/>
          </p:nvPr>
        </p:nvSpPr>
        <p:spPr/>
        <p:txBody>
          <a:bodyPr/>
          <a:lstStyle/>
          <a:p>
            <a:fld id="{AC125FD7-CED8-4722-94A7-7FD5705D549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Many faculty feel that cell phone disrupt the classroom. Here is one strategy devised by Professor Douglas Duncan, Director of Astronomical Laboratories</a:t>
            </a:r>
            <a:r>
              <a:rPr lang="en-US" sz="1200" i="1" kern="1200" baseline="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at the University of Colorado, Boulder.</a:t>
            </a:r>
            <a:r>
              <a:rPr lang="en-US" sz="1200" i="1" kern="1200" baseline="0" dirty="0" smtClean="0">
                <a:solidFill>
                  <a:schemeClr val="tx1"/>
                </a:solidFill>
                <a:latin typeface="+mn-lt"/>
                <a:ea typeface="+mn-ea"/>
                <a:cs typeface="+mn-cs"/>
              </a:rPr>
              <a:t> </a:t>
            </a:r>
            <a:endParaRPr lang="en-US" sz="1200" i="1" baseline="0" dirty="0" smtClean="0"/>
          </a:p>
          <a:p>
            <a:r>
              <a:rPr lang="en-US" i="1" dirty="0" smtClean="0"/>
              <a:t>"I asked two students on the way out why they voted to put their phones on the desk. They said, 'We know we aren't supposed to use them, and this gives us a reward for doing that.' “ – Dr. </a:t>
            </a:r>
            <a:r>
              <a:rPr lang="en-US" i="1" smtClean="0"/>
              <a:t>Duncan</a:t>
            </a:r>
            <a:endParaRPr lang="en-US" i="1" dirty="0"/>
          </a:p>
        </p:txBody>
      </p:sp>
      <p:sp>
        <p:nvSpPr>
          <p:cNvPr id="4" name="Slide Number Placeholder 3"/>
          <p:cNvSpPr>
            <a:spLocks noGrp="1"/>
          </p:cNvSpPr>
          <p:nvPr>
            <p:ph type="sldNum" sz="quarter" idx="10"/>
          </p:nvPr>
        </p:nvSpPr>
        <p:spPr/>
        <p:txBody>
          <a:bodyPr/>
          <a:lstStyle/>
          <a:p>
            <a:fld id="{AC125FD7-CED8-4722-94A7-7FD5705D549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Here is another idea: the cell phone “break.”</a:t>
            </a:r>
          </a:p>
        </p:txBody>
      </p:sp>
      <p:sp>
        <p:nvSpPr>
          <p:cNvPr id="4" name="Slide Number Placeholder 3"/>
          <p:cNvSpPr>
            <a:spLocks noGrp="1"/>
          </p:cNvSpPr>
          <p:nvPr>
            <p:ph type="sldNum" sz="quarter" idx="10"/>
          </p:nvPr>
        </p:nvSpPr>
        <p:spPr/>
        <p:txBody>
          <a:bodyPr/>
          <a:lstStyle/>
          <a:p>
            <a:fld id="{AC125FD7-CED8-4722-94A7-7FD5705D549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Ask the class whether or not professors should take offense at student use of cell phones in class.</a:t>
            </a:r>
          </a:p>
          <a:p>
            <a:endParaRPr lang="en-US" i="1" dirty="0"/>
          </a:p>
        </p:txBody>
      </p:sp>
      <p:sp>
        <p:nvSpPr>
          <p:cNvPr id="4" name="Slide Number Placeholder 3"/>
          <p:cNvSpPr>
            <a:spLocks noGrp="1"/>
          </p:cNvSpPr>
          <p:nvPr>
            <p:ph type="sldNum" sz="quarter" idx="10"/>
          </p:nvPr>
        </p:nvSpPr>
        <p:spPr/>
        <p:txBody>
          <a:bodyPr/>
          <a:lstStyle/>
          <a:p>
            <a:fld id="{AC125FD7-CED8-4722-94A7-7FD5705D549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2E508E-D7AA-4984-8CE7-7B087C0A38B3}" type="datetimeFigureOut">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680097-DEF4-4868-B5C8-DCCC4DABE6C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E508E-D7AA-4984-8CE7-7B087C0A38B3}" type="datetimeFigureOut">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680097-DEF4-4868-B5C8-DCCC4DABE6C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E508E-D7AA-4984-8CE7-7B087C0A38B3}" type="datetimeFigureOut">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680097-DEF4-4868-B5C8-DCCC4DABE6C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2E508E-D7AA-4984-8CE7-7B087C0A38B3}" type="datetimeFigureOut">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680097-DEF4-4868-B5C8-DCCC4DABE6C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2E508E-D7AA-4984-8CE7-7B087C0A38B3}" type="datetimeFigureOut">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680097-DEF4-4868-B5C8-DCCC4DABE6C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2E508E-D7AA-4984-8CE7-7B087C0A38B3}" type="datetimeFigureOut">
              <a:rPr lang="en-US" smtClean="0"/>
              <a:pPr/>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680097-DEF4-4868-B5C8-DCCC4DABE6C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2E508E-D7AA-4984-8CE7-7B087C0A38B3}" type="datetimeFigureOut">
              <a:rPr lang="en-US" smtClean="0"/>
              <a:pPr/>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680097-DEF4-4868-B5C8-DCCC4DABE6C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2E508E-D7AA-4984-8CE7-7B087C0A38B3}" type="datetimeFigureOut">
              <a:rPr lang="en-US" smtClean="0"/>
              <a:pPr/>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680097-DEF4-4868-B5C8-DCCC4DABE6C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E508E-D7AA-4984-8CE7-7B087C0A38B3}" type="datetimeFigureOut">
              <a:rPr lang="en-US" smtClean="0"/>
              <a:pPr/>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680097-DEF4-4868-B5C8-DCCC4DABE6C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E508E-D7AA-4984-8CE7-7B087C0A38B3}" type="datetimeFigureOut">
              <a:rPr lang="en-US" smtClean="0"/>
              <a:pPr/>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680097-DEF4-4868-B5C8-DCCC4DABE6C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2E508E-D7AA-4984-8CE7-7B087C0A38B3}" type="datetimeFigureOut">
              <a:rPr lang="en-US" smtClean="0"/>
              <a:pPr/>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680097-DEF4-4868-B5C8-DCCC4DABE6C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E508E-D7AA-4984-8CE7-7B087C0A38B3}" type="datetimeFigureOut">
              <a:rPr lang="en-US" smtClean="0"/>
              <a:pPr/>
              <a:t>1/27/2016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680097-DEF4-4868-B5C8-DCCC4DABE6C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assetlibrary.pearson.com/Website/Download.aspx?DownloadToken=760f43f5-d821-4e8a-84d7-45b3aa83d134&amp;Purpose=AssetManager"/>
          <p:cNvPicPr>
            <a:picLocks noChangeAspect="1" noChangeArrowheads="1"/>
          </p:cNvPicPr>
          <p:nvPr/>
        </p:nvPicPr>
        <p:blipFill>
          <a:blip r:embed="rId3" cstate="print"/>
          <a:stretch>
            <a:fillRect/>
          </a:stretch>
        </p:blipFill>
        <p:spPr bwMode="auto">
          <a:xfrm>
            <a:off x="3411271" y="0"/>
            <a:ext cx="5732729" cy="4114800"/>
          </a:xfrm>
          <a:prstGeom prst="rect">
            <a:avLst/>
          </a:prstGeom>
          <a:noFill/>
        </p:spPr>
      </p:pic>
      <p:sp>
        <p:nvSpPr>
          <p:cNvPr id="2" name="Title 1"/>
          <p:cNvSpPr>
            <a:spLocks noGrp="1"/>
          </p:cNvSpPr>
          <p:nvPr>
            <p:ph type="ctrTitle"/>
          </p:nvPr>
        </p:nvSpPr>
        <p:spPr>
          <a:xfrm rot="10800000" flipV="1">
            <a:off x="381000" y="1066800"/>
            <a:ext cx="2971800" cy="2438400"/>
          </a:xfrm>
        </p:spPr>
        <p:txBody>
          <a:bodyPr>
            <a:noAutofit/>
          </a:bodyPr>
          <a:lstStyle/>
          <a:p>
            <a:r>
              <a:rPr lang="en-US" sz="4800" b="1" dirty="0" smtClean="0">
                <a:effectLst>
                  <a:outerShdw blurRad="50800" dist="63500" dir="2700000" algn="tl" rotWithShape="0">
                    <a:schemeClr val="bg1">
                      <a:alpha val="40000"/>
                    </a:schemeClr>
                  </a:outerShdw>
                </a:effectLst>
              </a:rPr>
              <a:t>Cell Phones in Class</a:t>
            </a:r>
            <a:endParaRPr lang="en-US" sz="4800" b="1" dirty="0">
              <a:effectLst>
                <a:outerShdw blurRad="50800" dist="63500" dir="2700000" algn="tl" rotWithShape="0">
                  <a:schemeClr val="bg1">
                    <a:alpha val="40000"/>
                  </a:schemeClr>
                </a:outerShdw>
              </a:effectLst>
            </a:endParaRPr>
          </a:p>
        </p:txBody>
      </p:sp>
      <p:sp>
        <p:nvSpPr>
          <p:cNvPr id="3" name="Subtitle 2"/>
          <p:cNvSpPr>
            <a:spLocks noGrp="1"/>
          </p:cNvSpPr>
          <p:nvPr>
            <p:ph type="subTitle" idx="1"/>
          </p:nvPr>
        </p:nvSpPr>
        <p:spPr>
          <a:xfrm>
            <a:off x="0" y="4572000"/>
            <a:ext cx="9144000" cy="1981200"/>
          </a:xfrm>
          <a:noFill/>
        </p:spPr>
        <p:txBody>
          <a:bodyPr>
            <a:noAutofit/>
          </a:bodyPr>
          <a:lstStyle/>
          <a:p>
            <a:r>
              <a:rPr lang="en-US" sz="2800" b="1" dirty="0" smtClean="0">
                <a:solidFill>
                  <a:srgbClr val="92D050"/>
                </a:solidFill>
              </a:rPr>
              <a:t>Sociology</a:t>
            </a:r>
          </a:p>
          <a:p>
            <a:pPr>
              <a:spcBef>
                <a:spcPts val="0"/>
              </a:spcBef>
            </a:pPr>
            <a:r>
              <a:rPr lang="en-US" sz="2000" dirty="0" smtClean="0">
                <a:solidFill>
                  <a:schemeClr val="tx1"/>
                </a:solidFill>
              </a:rPr>
              <a:t>Chapter 20:  Education</a:t>
            </a:r>
          </a:p>
          <a:p>
            <a:endParaRPr lang="en-US" sz="1800" dirty="0"/>
          </a:p>
          <a:p>
            <a:r>
              <a:rPr lang="en-US" sz="2800" b="1" dirty="0" smtClean="0">
                <a:solidFill>
                  <a:srgbClr val="00B0F0"/>
                </a:solidFill>
              </a:rPr>
              <a:t>Society:  The Basics</a:t>
            </a:r>
          </a:p>
          <a:p>
            <a:pPr>
              <a:spcBef>
                <a:spcPts val="0"/>
              </a:spcBef>
            </a:pPr>
            <a:r>
              <a:rPr lang="en-US" sz="2000" dirty="0" smtClean="0">
                <a:solidFill>
                  <a:schemeClr val="tx1"/>
                </a:solidFill>
              </a:rPr>
              <a:t>Chapter 14:  Education, Health, and Medicine</a:t>
            </a:r>
            <a:endParaRPr lang="en-US" sz="2000" dirty="0">
              <a:solidFill>
                <a:schemeClr val="tx1"/>
              </a:solidFill>
            </a:endParaRPr>
          </a:p>
        </p:txBody>
      </p:sp>
      <p:pic>
        <p:nvPicPr>
          <p:cNvPr id="5" name="Picture 4" descr="Sociology-16e-cover.jpg"/>
          <p:cNvPicPr>
            <a:picLocks noChangeAspect="1"/>
          </p:cNvPicPr>
          <p:nvPr/>
        </p:nvPicPr>
        <p:blipFill>
          <a:blip r:embed="rId4" cstate="print"/>
          <a:srcRect t="1603" b="601"/>
          <a:stretch>
            <a:fillRect/>
          </a:stretch>
        </p:blipFill>
        <p:spPr>
          <a:xfrm>
            <a:off x="228600" y="5029200"/>
            <a:ext cx="1118264" cy="1463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Society-14e-cover.jpg"/>
          <p:cNvPicPr>
            <a:picLocks noChangeAspect="1"/>
          </p:cNvPicPr>
          <p:nvPr/>
        </p:nvPicPr>
        <p:blipFill>
          <a:blip r:embed="rId5" cstate="print"/>
          <a:srcRect l="2100" r="3400" b="1667"/>
          <a:stretch>
            <a:fillRect/>
          </a:stretch>
        </p:blipFill>
        <p:spPr>
          <a:xfrm>
            <a:off x="7772400" y="5029200"/>
            <a:ext cx="1115880" cy="1463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990600"/>
            <a:ext cx="4343400" cy="553998"/>
          </a:xfrm>
          <a:prstGeom prst="rect">
            <a:avLst/>
          </a:prstGeom>
          <a:noFill/>
        </p:spPr>
        <p:txBody>
          <a:bodyPr wrap="square" rtlCol="0">
            <a:spAutoFit/>
          </a:bodyPr>
          <a:lstStyle/>
          <a:p>
            <a:r>
              <a:rPr lang="en-US" sz="3000" b="1" dirty="0" smtClean="0">
                <a:solidFill>
                  <a:srgbClr val="92D050"/>
                </a:solidFill>
              </a:rPr>
              <a:t>Discussion Questions</a:t>
            </a:r>
            <a:endParaRPr lang="en-US" sz="3000" b="1" dirty="0">
              <a:solidFill>
                <a:srgbClr val="92D050"/>
              </a:solidFill>
            </a:endParaRPr>
          </a:p>
        </p:txBody>
      </p:sp>
      <p:sp>
        <p:nvSpPr>
          <p:cNvPr id="3" name="TextBox 2"/>
          <p:cNvSpPr txBox="1"/>
          <p:nvPr/>
        </p:nvSpPr>
        <p:spPr>
          <a:xfrm>
            <a:off x="914400" y="2057400"/>
            <a:ext cx="7010400" cy="2246769"/>
          </a:xfrm>
          <a:prstGeom prst="rect">
            <a:avLst/>
          </a:prstGeom>
          <a:noFill/>
        </p:spPr>
        <p:txBody>
          <a:bodyPr wrap="square" rtlCol="0">
            <a:spAutoFit/>
          </a:bodyPr>
          <a:lstStyle/>
          <a:p>
            <a:r>
              <a:rPr lang="en-US" sz="2800" dirty="0" smtClean="0"/>
              <a:t>What about you? Do you use a cell phone in class? To do what? Why?</a:t>
            </a:r>
          </a:p>
          <a:p>
            <a:endParaRPr lang="en-US" sz="2800" dirty="0" smtClean="0"/>
          </a:p>
          <a:p>
            <a:r>
              <a:rPr lang="en-US" sz="2800" dirty="0" smtClean="0"/>
              <a:t>Would you support strategies to ban or limit cell phone use in class? Why or why not?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838200"/>
            <a:ext cx="2151551" cy="144655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88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96%</a:t>
            </a:r>
            <a:endParaRPr lang="en-US" sz="8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5" name="TextBox 4"/>
          <p:cNvSpPr txBox="1"/>
          <p:nvPr/>
        </p:nvSpPr>
        <p:spPr>
          <a:xfrm>
            <a:off x="3124200" y="1066800"/>
            <a:ext cx="4876800" cy="1077218"/>
          </a:xfrm>
          <a:prstGeom prst="rect">
            <a:avLst/>
          </a:prstGeom>
          <a:noFill/>
        </p:spPr>
        <p:txBody>
          <a:bodyPr wrap="square" rtlCol="0">
            <a:spAutoFit/>
          </a:bodyPr>
          <a:lstStyle/>
          <a:p>
            <a:r>
              <a:rPr lang="en-US" sz="3200" dirty="0" smtClean="0"/>
              <a:t>of undergraduate students own a cell phone.</a:t>
            </a:r>
            <a:endParaRPr lang="en-US" sz="3200" dirty="0"/>
          </a:p>
        </p:txBody>
      </p:sp>
      <p:sp>
        <p:nvSpPr>
          <p:cNvPr id="6" name="Rectangle 5"/>
          <p:cNvSpPr/>
          <p:nvPr/>
        </p:nvSpPr>
        <p:spPr>
          <a:xfrm>
            <a:off x="762000" y="2819400"/>
            <a:ext cx="1901483" cy="144655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88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300</a:t>
            </a:r>
            <a:endParaRPr lang="en-US" sz="8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7" name="TextBox 6"/>
          <p:cNvSpPr txBox="1"/>
          <p:nvPr/>
        </p:nvSpPr>
        <p:spPr>
          <a:xfrm>
            <a:off x="3124200" y="2743200"/>
            <a:ext cx="5486400" cy="1569660"/>
          </a:xfrm>
          <a:prstGeom prst="rect">
            <a:avLst/>
          </a:prstGeom>
          <a:noFill/>
        </p:spPr>
        <p:txBody>
          <a:bodyPr wrap="square" rtlCol="0">
            <a:spAutoFit/>
          </a:bodyPr>
          <a:lstStyle/>
          <a:p>
            <a:r>
              <a:rPr lang="en-US" sz="3200" dirty="0"/>
              <a:t>m</a:t>
            </a:r>
            <a:r>
              <a:rPr lang="en-US" sz="3200" dirty="0" smtClean="0"/>
              <a:t>inutes is the amount of time an average student spends on a cell phone </a:t>
            </a:r>
            <a:r>
              <a:rPr lang="en-US" sz="3200" i="1" dirty="0" smtClean="0"/>
              <a:t>each day</a:t>
            </a:r>
            <a:r>
              <a:rPr lang="en-US" sz="3200" dirty="0" smtClean="0"/>
              <a:t>.</a:t>
            </a:r>
            <a:endParaRPr lang="en-US" sz="3200" dirty="0"/>
          </a:p>
        </p:txBody>
      </p:sp>
      <p:sp>
        <p:nvSpPr>
          <p:cNvPr id="8" name="Rectangle 7"/>
          <p:cNvSpPr/>
          <p:nvPr/>
        </p:nvSpPr>
        <p:spPr>
          <a:xfrm>
            <a:off x="685800" y="4953000"/>
            <a:ext cx="2151551" cy="144655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8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88</a:t>
            </a:r>
            <a:r>
              <a:rPr lang="en-US" sz="88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endParaRPr lang="en-US" sz="8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9" name="TextBox 8"/>
          <p:cNvSpPr txBox="1"/>
          <p:nvPr/>
        </p:nvSpPr>
        <p:spPr>
          <a:xfrm>
            <a:off x="3124200" y="5105400"/>
            <a:ext cx="4876800" cy="584775"/>
          </a:xfrm>
          <a:prstGeom prst="rect">
            <a:avLst/>
          </a:prstGeom>
          <a:noFill/>
        </p:spPr>
        <p:txBody>
          <a:bodyPr wrap="square" rtlCol="0">
            <a:spAutoFit/>
          </a:bodyPr>
          <a:lstStyle/>
          <a:p>
            <a:r>
              <a:rPr lang="en-US" sz="3200" dirty="0" smtClean="0"/>
              <a:t>of the use is for leisure.</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iterate type="lt">
                                    <p:tmPct val="10000"/>
                                  </p:iterate>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anim calcmode="lin" valueType="num">
                                      <p:cBhvr>
                                        <p:cTn id="18" dur="2000" fill="hold"/>
                                        <p:tgtEl>
                                          <p:spTgt spid="6"/>
                                        </p:tgtEl>
                                        <p:attrNameLst>
                                          <p:attrName>ppt_w</p:attrName>
                                        </p:attrNameLst>
                                      </p:cBhvr>
                                      <p:tavLst>
                                        <p:tav tm="0" fmla="#ppt_w*sin(2.5*pi*$)">
                                          <p:val>
                                            <p:fltVal val="0"/>
                                          </p:val>
                                        </p:tav>
                                        <p:tav tm="100000">
                                          <p:val>
                                            <p:fltVal val="1"/>
                                          </p:val>
                                        </p:tav>
                                      </p:tavLst>
                                    </p:anim>
                                    <p:anim calcmode="lin" valueType="num">
                                      <p:cBhvr>
                                        <p:cTn id="19" dur="2000" fill="hold"/>
                                        <p:tgtEl>
                                          <p:spTgt spid="6"/>
                                        </p:tgtEl>
                                        <p:attrNameLst>
                                          <p:attrName>ppt_h</p:attrName>
                                        </p:attrNameLst>
                                      </p:cBhvr>
                                      <p:tavLst>
                                        <p:tav tm="0">
                                          <p:val>
                                            <p:strVal val="#ppt_h"/>
                                          </p:val>
                                        </p:tav>
                                        <p:tav tm="100000">
                                          <p:val>
                                            <p:strVal val="#ppt_h"/>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grpId="0" nodeType="clickEffect">
                                  <p:stCondLst>
                                    <p:cond delay="0"/>
                                  </p:stCondLst>
                                  <p:iterate type="lt">
                                    <p:tmPct val="10000"/>
                                  </p:iterate>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anim calcmode="lin" valueType="num">
                                      <p:cBhvr>
                                        <p:cTn id="28" dur="2000" fill="hold"/>
                                        <p:tgtEl>
                                          <p:spTgt spid="8"/>
                                        </p:tgtEl>
                                        <p:attrNameLst>
                                          <p:attrName>ppt_w</p:attrName>
                                        </p:attrNameLst>
                                      </p:cBhvr>
                                      <p:tavLst>
                                        <p:tav tm="0" fmla="#ppt_w*sin(2.5*pi*$)">
                                          <p:val>
                                            <p:fltVal val="0"/>
                                          </p:val>
                                        </p:tav>
                                        <p:tav tm="100000">
                                          <p:val>
                                            <p:fltVal val="1"/>
                                          </p:val>
                                        </p:tav>
                                      </p:tavLst>
                                    </p:anim>
                                    <p:anim calcmode="lin" valueType="num">
                                      <p:cBhvr>
                                        <p:cTn id="29" dur="2000" fill="hold"/>
                                        <p:tgtEl>
                                          <p:spTgt spid="8"/>
                                        </p:tgtEl>
                                        <p:attrNameLst>
                                          <p:attrName>ppt_h</p:attrName>
                                        </p:attrNameLst>
                                      </p:cBhvr>
                                      <p:tavLst>
                                        <p:tav tm="0">
                                          <p:val>
                                            <p:strVal val="#ppt_h"/>
                                          </p:val>
                                        </p:tav>
                                        <p:tav tm="100000">
                                          <p:val>
                                            <p:strVal val="#ppt_h"/>
                                          </p:val>
                                        </p:tav>
                                      </p:tavLst>
                                    </p:anim>
                                  </p:childTnLst>
                                </p:cTn>
                              </p:par>
                              <p:par>
                                <p:cTn id="30" presetID="10"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0" y="1524000"/>
            <a:ext cx="3276600" cy="3170099"/>
          </a:xfrm>
          <a:prstGeom prst="rect">
            <a:avLst/>
          </a:prstGeom>
          <a:noFill/>
        </p:spPr>
        <p:txBody>
          <a:bodyPr wrap="square" rtlCol="0">
            <a:spAutoFit/>
          </a:bodyPr>
          <a:lstStyle/>
          <a:p>
            <a:pPr algn="ctr"/>
            <a:r>
              <a:rPr lang="en-US" sz="4000" b="1" dirty="0" smtClean="0">
                <a:solidFill>
                  <a:srgbClr val="92D050"/>
                </a:solidFill>
              </a:rPr>
              <a:t>What are the implications of this level of cell phone use?</a:t>
            </a:r>
            <a:endParaRPr lang="en-US" sz="4000" b="1" dirty="0">
              <a:solidFill>
                <a:srgbClr val="92D050"/>
              </a:solidFill>
            </a:endParaRPr>
          </a:p>
        </p:txBody>
      </p:sp>
      <p:pic>
        <p:nvPicPr>
          <p:cNvPr id="16386" name="Picture 2" descr="https://assetlibrary.pearson.com/Website/Download.aspx?DownloadToken=615d2e93-760b-4781-b121-293d65a7358e&amp;Purpose=AssetManager"/>
          <p:cNvPicPr>
            <a:picLocks noChangeAspect="1" noChangeArrowheads="1"/>
          </p:cNvPicPr>
          <p:nvPr/>
        </p:nvPicPr>
        <p:blipFill>
          <a:blip r:embed="rId3" cstate="print"/>
          <a:stretch>
            <a:fillRect/>
          </a:stretch>
        </p:blipFill>
        <p:spPr bwMode="auto">
          <a:xfrm>
            <a:off x="795" y="0"/>
            <a:ext cx="4570410" cy="685227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p Arrow 1"/>
          <p:cNvSpPr/>
          <p:nvPr/>
        </p:nvSpPr>
        <p:spPr>
          <a:xfrm>
            <a:off x="685800" y="1143000"/>
            <a:ext cx="1447800" cy="4267200"/>
          </a:xfrm>
          <a:prstGeom prst="upArrow">
            <a:avLst/>
          </a:prstGeom>
          <a:solidFill>
            <a:srgbClr val="00B050"/>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 name="TextBox 2"/>
          <p:cNvSpPr txBox="1"/>
          <p:nvPr/>
        </p:nvSpPr>
        <p:spPr>
          <a:xfrm>
            <a:off x="2057400" y="2362200"/>
            <a:ext cx="2133600" cy="2062103"/>
          </a:xfrm>
          <a:prstGeom prst="rect">
            <a:avLst/>
          </a:prstGeom>
          <a:noFill/>
        </p:spPr>
        <p:txBody>
          <a:bodyPr wrap="square" rtlCol="0">
            <a:spAutoFit/>
          </a:bodyPr>
          <a:lstStyle/>
          <a:p>
            <a:r>
              <a:rPr lang="en-US" sz="3200" dirty="0" smtClean="0"/>
              <a:t>The greater the level of cell phone use…</a:t>
            </a:r>
            <a:endParaRPr lang="en-US" sz="3200" dirty="0"/>
          </a:p>
        </p:txBody>
      </p:sp>
      <p:sp>
        <p:nvSpPr>
          <p:cNvPr id="4" name="Up Arrow 3"/>
          <p:cNvSpPr/>
          <p:nvPr/>
        </p:nvSpPr>
        <p:spPr>
          <a:xfrm rot="10800000">
            <a:off x="4267200" y="1295400"/>
            <a:ext cx="1447800" cy="4267200"/>
          </a:xfrm>
          <a:prstGeom prst="upArrow">
            <a:avLst/>
          </a:prstGeom>
          <a:solidFill>
            <a:srgbClr val="FF0000"/>
          </a:solidFill>
          <a:ln/>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 name="TextBox 4"/>
          <p:cNvSpPr txBox="1"/>
          <p:nvPr/>
        </p:nvSpPr>
        <p:spPr>
          <a:xfrm>
            <a:off x="5943600" y="1828800"/>
            <a:ext cx="2819400" cy="3046988"/>
          </a:xfrm>
          <a:prstGeom prst="rect">
            <a:avLst/>
          </a:prstGeom>
          <a:noFill/>
        </p:spPr>
        <p:txBody>
          <a:bodyPr wrap="square" rtlCol="0">
            <a:spAutoFit/>
          </a:bodyPr>
          <a:lstStyle/>
          <a:p>
            <a:r>
              <a:rPr lang="en-US" sz="3200" dirty="0" smtClean="0"/>
              <a:t>…the lower the level of cardio-respiratory fitness among college students.</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066800"/>
            <a:ext cx="5181600" cy="4524315"/>
          </a:xfrm>
          <a:prstGeom prst="rect">
            <a:avLst/>
          </a:prstGeom>
          <a:noFill/>
        </p:spPr>
        <p:txBody>
          <a:bodyPr wrap="square" rtlCol="0">
            <a:spAutoFit/>
          </a:bodyPr>
          <a:lstStyle/>
          <a:p>
            <a:r>
              <a:rPr lang="en-US" sz="3600" dirty="0" smtClean="0"/>
              <a:t>In one study of introductory science classes, use of cell phones during class corresponded to a final grade drop of </a:t>
            </a:r>
            <a:r>
              <a:rPr lang="en-US" sz="3600" dirty="0" smtClean="0">
                <a:solidFill>
                  <a:schemeClr val="accent1"/>
                </a:solidFill>
              </a:rPr>
              <a:t>1/3  of a grade point</a:t>
            </a:r>
            <a:r>
              <a:rPr lang="en-US" sz="3600" dirty="0" smtClean="0"/>
              <a:t>; another study puts it at 1/2 of a grade point.</a:t>
            </a:r>
            <a:endParaRPr lang="en-US" sz="3600" dirty="0"/>
          </a:p>
        </p:txBody>
      </p:sp>
      <p:sp>
        <p:nvSpPr>
          <p:cNvPr id="5" name="Rectangle 4"/>
          <p:cNvSpPr/>
          <p:nvPr/>
        </p:nvSpPr>
        <p:spPr>
          <a:xfrm>
            <a:off x="5867400" y="3810000"/>
            <a:ext cx="2412571" cy="156966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96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B+</a:t>
            </a:r>
            <a:endParaRPr lang="en-US" sz="96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 name="Rectangle 3"/>
          <p:cNvSpPr/>
          <p:nvPr/>
        </p:nvSpPr>
        <p:spPr>
          <a:xfrm>
            <a:off x="5943600" y="1524000"/>
            <a:ext cx="2412571" cy="156966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96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a:t>
            </a:r>
            <a:endParaRPr lang="en-US" sz="96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2051" name="Picture 3" descr="C:\Users\Kimberlee\AppData\Local\Microsoft\Windows\Temporary Internet Files\Content.IE5\6MJYOU9Y\nicubunu-Denied-Sign[1].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943600" y="1295400"/>
            <a:ext cx="2131888" cy="21185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9" presetClass="entr" presetSubtype="0" fill="hold" nodeType="afterEffect">
                                  <p:stCondLst>
                                    <p:cond delay="500"/>
                                  </p:stCondLst>
                                  <p:childTnLst>
                                    <p:set>
                                      <p:cBhvr>
                                        <p:cTn id="10" dur="1" fill="hold">
                                          <p:stCondLst>
                                            <p:cond delay="0"/>
                                          </p:stCondLst>
                                        </p:cTn>
                                        <p:tgtEl>
                                          <p:spTgt spid="2051"/>
                                        </p:tgtEl>
                                        <p:attrNameLst>
                                          <p:attrName>style.visibility</p:attrName>
                                        </p:attrNameLst>
                                      </p:cBhvr>
                                      <p:to>
                                        <p:strVal val="visible"/>
                                      </p:to>
                                    </p:set>
                                    <p:animEffect transition="in" filter="dissolve">
                                      <p:cBhvr>
                                        <p:cTn id="11" dur="1000"/>
                                        <p:tgtEl>
                                          <p:spTgt spid="2051"/>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0" y="0"/>
            <a:ext cx="3886200" cy="2438400"/>
          </a:xfrm>
          <a:prstGeom prst="cloudCallout">
            <a:avLst>
              <a:gd name="adj1" fmla="val 32792"/>
              <a:gd name="adj2" fmla="val 572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 </a:t>
            </a:r>
            <a:r>
              <a:rPr lang="en-US" sz="2800" dirty="0"/>
              <a:t>usually go on my phone if I’m bored sitting there in class</a:t>
            </a:r>
            <a:r>
              <a:rPr lang="en-US" sz="2800" dirty="0" smtClean="0"/>
              <a:t>.”</a:t>
            </a:r>
            <a:endParaRPr lang="en-US" sz="2800" dirty="0"/>
          </a:p>
        </p:txBody>
      </p:sp>
      <p:sp>
        <p:nvSpPr>
          <p:cNvPr id="3" name="Cloud Callout 2"/>
          <p:cNvSpPr/>
          <p:nvPr/>
        </p:nvSpPr>
        <p:spPr>
          <a:xfrm>
            <a:off x="0" y="4495800"/>
            <a:ext cx="3810000" cy="2362200"/>
          </a:xfrm>
          <a:prstGeom prst="cloudCallout">
            <a:avLst>
              <a:gd name="adj1" fmla="val 21752"/>
              <a:gd name="adj2" fmla="val -760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“During </a:t>
            </a:r>
            <a:r>
              <a:rPr lang="en-US" sz="2800" dirty="0"/>
              <a:t>homework I’ll take little Twitter breaks</a:t>
            </a:r>
            <a:r>
              <a:rPr lang="en-US" sz="2800" dirty="0" smtClean="0"/>
              <a:t>.”</a:t>
            </a:r>
            <a:endParaRPr lang="en-US" sz="2800" dirty="0"/>
          </a:p>
        </p:txBody>
      </p:sp>
      <p:sp>
        <p:nvSpPr>
          <p:cNvPr id="4" name="Cloud Callout 3"/>
          <p:cNvSpPr/>
          <p:nvPr/>
        </p:nvSpPr>
        <p:spPr>
          <a:xfrm>
            <a:off x="4191000" y="0"/>
            <a:ext cx="4953000" cy="2590800"/>
          </a:xfrm>
          <a:prstGeom prst="cloudCallout">
            <a:avLst>
              <a:gd name="adj1" fmla="val -40962"/>
              <a:gd name="adj2" fmla="val 485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“If </a:t>
            </a:r>
            <a:r>
              <a:rPr lang="en-US" sz="2800" dirty="0"/>
              <a:t>I’m in class and I’m bored then I’ll use my phone to look on </a:t>
            </a:r>
            <a:r>
              <a:rPr lang="en-US" sz="2800" dirty="0" err="1" smtClean="0"/>
              <a:t>Facebook</a:t>
            </a:r>
            <a:r>
              <a:rPr lang="en-US" sz="2800" dirty="0" smtClean="0"/>
              <a:t>…”</a:t>
            </a:r>
            <a:r>
              <a:rPr lang="en-US" sz="2800" dirty="0"/>
              <a:t> </a:t>
            </a:r>
          </a:p>
        </p:txBody>
      </p:sp>
      <p:sp>
        <p:nvSpPr>
          <p:cNvPr id="5" name="Cloud Callout 4"/>
          <p:cNvSpPr/>
          <p:nvPr/>
        </p:nvSpPr>
        <p:spPr>
          <a:xfrm>
            <a:off x="4953000" y="4114800"/>
            <a:ext cx="4191000" cy="2743200"/>
          </a:xfrm>
          <a:prstGeom prst="cloudCallout">
            <a:avLst>
              <a:gd name="adj1" fmla="val -41636"/>
              <a:gd name="adj2" fmla="val -444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 </a:t>
            </a:r>
            <a:r>
              <a:rPr lang="en-US" sz="2800" dirty="0"/>
              <a:t>think it’s just kind of a habit now that I have, which probably isn’t a good one</a:t>
            </a:r>
            <a:r>
              <a:rPr lang="en-US" sz="2800" dirty="0" smtClean="0"/>
              <a:t>.”</a:t>
            </a:r>
            <a:endParaRPr lang="en-US" sz="2800" dirty="0"/>
          </a:p>
        </p:txBody>
      </p:sp>
      <p:pic>
        <p:nvPicPr>
          <p:cNvPr id="1028" name="Picture 4" descr="C:\Users\Kimberlee\AppData\Local\Microsoft\Windows\Temporary Internet Files\Content.IE5\COX5GLGE\student[1].gif"/>
          <p:cNvPicPr>
            <a:picLocks noChangeAspect="1" noChangeArrowheads="1"/>
          </p:cNvPicPr>
          <p:nvPr/>
        </p:nvPicPr>
        <p:blipFill>
          <a:blip r:embed="rId3" cstate="print">
            <a:clrChange>
              <a:clrFrom>
                <a:srgbClr val="FFFFFF"/>
              </a:clrFrom>
              <a:clrTo>
                <a:srgbClr val="FFFFFF">
                  <a:alpha val="0"/>
                </a:srgbClr>
              </a:clrTo>
            </a:clrChange>
            <a:duotone>
              <a:schemeClr val="accent3">
                <a:shade val="45000"/>
                <a:satMod val="135000"/>
              </a:schemeClr>
              <a:prstClr val="white"/>
            </a:duotone>
          </a:blip>
          <a:srcRect/>
          <a:stretch>
            <a:fillRect/>
          </a:stretch>
        </p:blipFill>
        <p:spPr bwMode="auto">
          <a:xfrm>
            <a:off x="2971800" y="2133600"/>
            <a:ext cx="2057400" cy="232074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6934200" cy="2554545"/>
          </a:xfrm>
          <a:prstGeom prst="rect">
            <a:avLst/>
          </a:prstGeom>
          <a:noFill/>
        </p:spPr>
        <p:txBody>
          <a:bodyPr wrap="square" rtlCol="0">
            <a:spAutoFit/>
          </a:bodyPr>
          <a:lstStyle/>
          <a:p>
            <a:r>
              <a:rPr lang="en-US" sz="3200" dirty="0" smtClean="0">
                <a:solidFill>
                  <a:schemeClr val="accent1">
                    <a:lumMod val="40000"/>
                    <a:lumOff val="60000"/>
                  </a:schemeClr>
                </a:solidFill>
              </a:rPr>
              <a:t>Professor Douglas Duncan asked students to vote on whether they should get “participation credit” for leaving their cell phones on his desk at the start of class.</a:t>
            </a:r>
            <a:endParaRPr lang="en-US" sz="3200" dirty="0">
              <a:solidFill>
                <a:schemeClr val="accent1">
                  <a:lumMod val="40000"/>
                  <a:lumOff val="60000"/>
                </a:schemeClr>
              </a:solidFill>
            </a:endParaRPr>
          </a:p>
        </p:txBody>
      </p:sp>
      <p:sp>
        <p:nvSpPr>
          <p:cNvPr id="3" name="TextBox 2"/>
          <p:cNvSpPr txBox="1"/>
          <p:nvPr/>
        </p:nvSpPr>
        <p:spPr>
          <a:xfrm>
            <a:off x="1219200" y="3276600"/>
            <a:ext cx="7467600" cy="2862322"/>
          </a:xfrm>
          <a:prstGeom prst="rect">
            <a:avLst/>
          </a:prstGeom>
          <a:noFill/>
        </p:spPr>
        <p:txBody>
          <a:bodyPr wrap="square" rtlCol="0">
            <a:spAutoFit/>
          </a:bodyPr>
          <a:lstStyle/>
          <a:p>
            <a:pPr algn="r"/>
            <a:r>
              <a:rPr lang="en-US" sz="3600" dirty="0" smtClean="0"/>
              <a:t>“To my amazement the vote was unanimous. </a:t>
            </a:r>
            <a:r>
              <a:rPr lang="en-US" sz="3600" dirty="0" smtClean="0">
                <a:solidFill>
                  <a:schemeClr val="accent1">
                    <a:lumMod val="40000"/>
                    <a:lumOff val="60000"/>
                  </a:schemeClr>
                </a:solidFill>
              </a:rPr>
              <a:t>100% voted yes</a:t>
            </a:r>
            <a:r>
              <a:rPr lang="en-US" sz="3600" dirty="0" smtClean="0"/>
              <a:t>. So they all took out their phones, put them on the desk, and we had an exceptionally engaged class."</a:t>
            </a:r>
            <a:endParaRPr lang="en-US" sz="3600" dirty="0"/>
          </a:p>
        </p:txBody>
      </p:sp>
      <p:pic>
        <p:nvPicPr>
          <p:cNvPr id="3075" name="Picture 3" descr="C:\Users\Kimberlee\AppData\Local\Microsoft\Windows\Temporary Internet Files\Content.IE5\6MJYOU9Y\vote[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853208" y="0"/>
            <a:ext cx="2290792" cy="22764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85800"/>
            <a:ext cx="7391400" cy="2062103"/>
          </a:xfrm>
          <a:prstGeom prst="rect">
            <a:avLst/>
          </a:prstGeom>
          <a:noFill/>
        </p:spPr>
        <p:txBody>
          <a:bodyPr wrap="square" rtlCol="0">
            <a:spAutoFit/>
          </a:bodyPr>
          <a:lstStyle/>
          <a:p>
            <a:r>
              <a:rPr lang="en-US" sz="3200" dirty="0" smtClean="0">
                <a:solidFill>
                  <a:schemeClr val="accent1">
                    <a:lumMod val="40000"/>
                    <a:lumOff val="60000"/>
                  </a:schemeClr>
                </a:solidFill>
              </a:rPr>
              <a:t>Other studies show that asking students to go an entire hour without checking their phones creates too much stress and anxiety, unduly distracting students.</a:t>
            </a:r>
            <a:endParaRPr lang="en-US" sz="3200" dirty="0">
              <a:solidFill>
                <a:schemeClr val="accent1">
                  <a:lumMod val="40000"/>
                  <a:lumOff val="60000"/>
                </a:schemeClr>
              </a:solidFill>
            </a:endParaRPr>
          </a:p>
        </p:txBody>
      </p:sp>
      <p:sp>
        <p:nvSpPr>
          <p:cNvPr id="3" name="TextBox 2"/>
          <p:cNvSpPr txBox="1"/>
          <p:nvPr/>
        </p:nvSpPr>
        <p:spPr>
          <a:xfrm>
            <a:off x="2667000" y="3352800"/>
            <a:ext cx="5562600" cy="2308324"/>
          </a:xfrm>
          <a:prstGeom prst="rect">
            <a:avLst/>
          </a:prstGeom>
          <a:noFill/>
        </p:spPr>
        <p:txBody>
          <a:bodyPr wrap="square" rtlCol="0">
            <a:spAutoFit/>
          </a:bodyPr>
          <a:lstStyle/>
          <a:p>
            <a:pPr algn="r"/>
            <a:r>
              <a:rPr lang="en-US" sz="3600" dirty="0" smtClean="0"/>
              <a:t>In this case, the </a:t>
            </a:r>
            <a:r>
              <a:rPr lang="en-US" sz="3600" dirty="0"/>
              <a:t> </a:t>
            </a:r>
            <a:r>
              <a:rPr lang="en-US" sz="3600" dirty="0" smtClean="0"/>
              <a:t>solution was to have one-minute “</a:t>
            </a:r>
            <a:r>
              <a:rPr lang="en-US" sz="3600" dirty="0" smtClean="0">
                <a:solidFill>
                  <a:schemeClr val="accent1">
                    <a:lumMod val="40000"/>
                    <a:lumOff val="60000"/>
                  </a:schemeClr>
                </a:solidFill>
              </a:rPr>
              <a:t>phone breaks</a:t>
            </a:r>
            <a:r>
              <a:rPr lang="en-US" sz="3600" dirty="0" smtClean="0"/>
              <a:t>” every 15 or 30 minutes.</a:t>
            </a:r>
            <a:endParaRPr lang="en-US" sz="3600" dirty="0"/>
          </a:p>
        </p:txBody>
      </p:sp>
      <p:pic>
        <p:nvPicPr>
          <p:cNvPr id="4100" name="Picture 4" descr="C:\Users\Kimberlee\AppData\Local\Microsoft\Windows\Temporary Internet Files\Content.IE5\BALQQ2OZ\iPhone-5S-Gold-bw[1].png"/>
          <p:cNvPicPr>
            <a:picLocks noChangeAspect="1" noChangeArrowheads="1"/>
          </p:cNvPicPr>
          <p:nvPr/>
        </p:nvPicPr>
        <p:blipFill>
          <a:blip r:embed="rId3" cstate="print">
            <a:clrChange>
              <a:clrFrom>
                <a:srgbClr val="FCFAF7"/>
              </a:clrFrom>
              <a:clrTo>
                <a:srgbClr val="FCFAF7">
                  <a:alpha val="0"/>
                </a:srgbClr>
              </a:clrTo>
            </a:clrChange>
          </a:blip>
          <a:srcRect t="4444" b="8888"/>
          <a:stretch>
            <a:fillRect/>
          </a:stretch>
        </p:blipFill>
        <p:spPr bwMode="auto">
          <a:xfrm>
            <a:off x="-304800" y="3124200"/>
            <a:ext cx="3481219" cy="2971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100"/>
                                        </p:tgtEl>
                                        <p:attrNameLst>
                                          <p:attrName>style.visibility</p:attrName>
                                        </p:attrNameLst>
                                      </p:cBhvr>
                                      <p:to>
                                        <p:strVal val="visible"/>
                                      </p:to>
                                    </p:set>
                                    <p:animEffect transition="in" filter="fade">
                                      <p:cBhvr>
                                        <p:cTn id="10" dur="2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cstate="print"/>
          <a:srcRect/>
          <a:stretch>
            <a:fillRect/>
          </a:stretch>
        </p:blipFill>
        <p:spPr bwMode="auto">
          <a:xfrm rot="513212">
            <a:off x="4062330" y="524462"/>
            <a:ext cx="4410075" cy="5772150"/>
          </a:xfrm>
          <a:prstGeom prst="flowChartDocument">
            <a:avLst/>
          </a:prstGeom>
          <a:noFill/>
          <a:ln w="9525">
            <a:noFill/>
            <a:miter lim="800000"/>
            <a:headEnd/>
            <a:tailEnd/>
          </a:ln>
        </p:spPr>
      </p:pic>
      <p:sp>
        <p:nvSpPr>
          <p:cNvPr id="4" name="TextBox 3"/>
          <p:cNvSpPr txBox="1"/>
          <p:nvPr/>
        </p:nvSpPr>
        <p:spPr>
          <a:xfrm>
            <a:off x="304800" y="457200"/>
            <a:ext cx="3048000" cy="4524315"/>
          </a:xfrm>
          <a:prstGeom prst="rect">
            <a:avLst/>
          </a:prstGeom>
          <a:noFill/>
        </p:spPr>
        <p:txBody>
          <a:bodyPr wrap="square" rtlCol="0">
            <a:spAutoFit/>
          </a:bodyPr>
          <a:lstStyle/>
          <a:p>
            <a:r>
              <a:rPr lang="en-US" sz="3200" dirty="0"/>
              <a:t>H</a:t>
            </a:r>
            <a:r>
              <a:rPr lang="en-US" sz="3200" dirty="0" smtClean="0"/>
              <a:t>ere is a viral tweet that appeared in a </a:t>
            </a:r>
            <a:r>
              <a:rPr lang="en-US" sz="3200" i="1" dirty="0" smtClean="0"/>
              <a:t>Chronicle of Higher Education</a:t>
            </a:r>
            <a:r>
              <a:rPr lang="en-US" sz="3200" dirty="0"/>
              <a:t> </a:t>
            </a:r>
            <a:r>
              <a:rPr lang="en-US" sz="3200" dirty="0" smtClean="0"/>
              <a:t>blog, purporting to be an email from a professor to a student.</a:t>
            </a:r>
            <a:endParaRPr lang="en-US" sz="3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1574</TotalTime>
  <Words>1094</Words>
  <Application>Microsoft Office PowerPoint</Application>
  <PresentationFormat>On-screen Show (4:3)</PresentationFormat>
  <Paragraphs>63</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Cell Phones in Class</vt:lpstr>
      <vt:lpstr>Slide 2</vt:lpstr>
      <vt:lpstr>Slide 3</vt:lpstr>
      <vt:lpstr>Slide 4</vt:lpstr>
      <vt:lpstr>Slide 5</vt:lpstr>
      <vt:lpstr>Slide 6</vt:lpstr>
      <vt:lpstr>Slide 7</vt:lpstr>
      <vt:lpstr>Slide 8</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 Phones in Class</dc:title>
  <dc:creator>Kimberlee</dc:creator>
  <cp:lastModifiedBy>Kimberlee</cp:lastModifiedBy>
  <cp:revision>17</cp:revision>
  <dcterms:created xsi:type="dcterms:W3CDTF">2016-01-06T18:48:30Z</dcterms:created>
  <dcterms:modified xsi:type="dcterms:W3CDTF">2016-01-27T19:14:13Z</dcterms:modified>
</cp:coreProperties>
</file>