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4" r:id="rId3"/>
    <p:sldId id="256" r:id="rId4"/>
    <p:sldId id="259" r:id="rId5"/>
    <p:sldId id="260" r:id="rId6"/>
    <p:sldId id="262" r:id="rId7"/>
    <p:sldId id="261" r:id="rId8"/>
    <p:sldId id="263"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692" autoAdjust="0"/>
  </p:normalViewPr>
  <p:slideViewPr>
    <p:cSldViewPr>
      <p:cViewPr varScale="1">
        <p:scale>
          <a:sx n="60" d="100"/>
          <a:sy n="60" d="100"/>
        </p:scale>
        <p:origin x="-84"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barChart>
        <c:barDir val="col"/>
        <c:grouping val="clustered"/>
        <c:varyColors val="1"/>
        <c:ser>
          <c:idx val="0"/>
          <c:order val="0"/>
          <c:tx>
            <c:strRef>
              <c:f>'Sheet1'!$A$2</c:f>
              <c:strCache>
                <c:ptCount val="1"/>
                <c:pt idx="0">
                  <c:v>Mortality Rates</c:v>
                </c:pt>
              </c:strCache>
            </c:strRef>
          </c:tx>
          <c:spPr>
            <a:scene3d>
              <a:camera prst="orthographicFront"/>
              <a:lightRig rig="morning" dir="t">
                <a:rot lat="0" lon="0" rev="1200000"/>
              </a:lightRig>
            </a:scene3d>
            <a:sp3d prstMaterial="metal">
              <a:bevelT w="63500" h="25400" prst="coolSlant"/>
            </a:sp3d>
          </c:spPr>
          <c:dLbls>
            <c:showVal val="1"/>
          </c:dLbls>
          <c:cat>
            <c:strRef>
              <c:f>'Sheet1'!$B$1:$C$1</c:f>
              <c:strCache>
                <c:ptCount val="2"/>
                <c:pt idx="0">
                  <c:v>1999</c:v>
                </c:pt>
                <c:pt idx="1">
                  <c:v>2013</c:v>
                </c:pt>
              </c:strCache>
            </c:strRef>
          </c:cat>
          <c:val>
            <c:numRef>
              <c:f>'Sheet1'!$B$2:$C$2</c:f>
              <c:numCache>
                <c:formatCode>General</c:formatCode>
                <c:ptCount val="2"/>
                <c:pt idx="0">
                  <c:v>381.5</c:v>
                </c:pt>
                <c:pt idx="1">
                  <c:v>415.4</c:v>
                </c:pt>
              </c:numCache>
            </c:numRef>
          </c:val>
        </c:ser>
        <c:gapWidth val="75"/>
        <c:axId val="108508672"/>
        <c:axId val="108599168"/>
      </c:barChart>
      <c:catAx>
        <c:axId val="108508672"/>
        <c:scaling>
          <c:orientation val="minMax"/>
        </c:scaling>
        <c:axPos val="b"/>
        <c:majorTickMark val="none"/>
        <c:tickLblPos val="nextTo"/>
        <c:crossAx val="108599168"/>
        <c:crosses val="autoZero"/>
        <c:auto val="1"/>
        <c:lblAlgn val="ctr"/>
        <c:lblOffset val="100"/>
      </c:catAx>
      <c:valAx>
        <c:axId val="108599168"/>
        <c:scaling>
          <c:orientation val="minMax"/>
        </c:scaling>
        <c:axPos val="l"/>
        <c:majorGridlines/>
        <c:title>
          <c:tx>
            <c:rich>
              <a:bodyPr rot="-5400000" vert="horz"/>
              <a:lstStyle/>
              <a:p>
                <a:pPr>
                  <a:defRPr/>
                </a:pPr>
                <a:r>
                  <a:rPr lang="en-US"/>
                  <a:t>Deaths per 100,000 people</a:t>
                </a:r>
              </a:p>
              <a:p>
                <a:pPr>
                  <a:defRPr/>
                </a:pPr>
                <a:endParaRPr lang="en-US"/>
              </a:p>
            </c:rich>
          </c:tx>
          <c:layout/>
        </c:title>
        <c:numFmt formatCode="General" sourceLinked="1"/>
        <c:majorTickMark val="none"/>
        <c:tickLblPos val="nextTo"/>
        <c:crossAx val="108508672"/>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autoTitleDeleted val="1"/>
    <c:plotArea>
      <c:layout>
        <c:manualLayout>
          <c:layoutTarget val="inner"/>
          <c:xMode val="edge"/>
          <c:yMode val="edge"/>
          <c:x val="0.19070303712035994"/>
          <c:y val="4.9960875984251973E-2"/>
          <c:w val="0.80468253968253967"/>
          <c:h val="0.79382824803149665"/>
        </c:manualLayout>
      </c:layout>
      <c:barChart>
        <c:barDir val="col"/>
        <c:grouping val="clustered"/>
        <c:varyColors val="1"/>
        <c:ser>
          <c:idx val="0"/>
          <c:order val="0"/>
          <c:tx>
            <c:strRef>
              <c:f>Sheet1!$B$1</c:f>
              <c:strCache>
                <c:ptCount val="1"/>
                <c:pt idx="0">
                  <c:v>Change in Mortality Rate, 1999-2013</c:v>
                </c:pt>
              </c:strCache>
            </c:strRef>
          </c:tx>
          <c:dLbls>
            <c:dLbl>
              <c:idx val="0"/>
              <c:layout/>
              <c:tx>
                <c:rich>
                  <a:bodyPr/>
                  <a:lstStyle/>
                  <a:p>
                    <a:r>
                      <a:rPr lang="en-US" smtClean="0"/>
                      <a:t>+134.4</a:t>
                    </a:r>
                    <a:endParaRPr lang="en-US"/>
                  </a:p>
                </c:rich>
              </c:tx>
              <c:showVal val="1"/>
            </c:dLbl>
            <c:dLbl>
              <c:idx val="1"/>
              <c:layout/>
              <c:tx>
                <c:rich>
                  <a:bodyPr/>
                  <a:lstStyle/>
                  <a:p>
                    <a:r>
                      <a:rPr lang="en-US"/>
                      <a:t>-</a:t>
                    </a:r>
                    <a:r>
                      <a:rPr lang="en-US" smtClean="0"/>
                      <a:t>57.0</a:t>
                    </a:r>
                    <a:endParaRPr lang="en-US"/>
                  </a:p>
                </c:rich>
              </c:tx>
              <c:showVal val="1"/>
            </c:dLbl>
            <c:spPr>
              <a:solidFill>
                <a:schemeClr val="bg1"/>
              </a:solidFill>
            </c:spPr>
            <c:txPr>
              <a:bodyPr/>
              <a:lstStyle/>
              <a:p>
                <a:pPr>
                  <a:defRPr sz="2400" b="1"/>
                </a:pPr>
                <a:endParaRPr lang="en-US"/>
              </a:p>
            </c:txPr>
            <c:showVal val="1"/>
          </c:dLbls>
          <c:cat>
            <c:strRef>
              <c:f>Sheet1!$A$2:$A$3</c:f>
              <c:strCache>
                <c:ptCount val="2"/>
                <c:pt idx="0">
                  <c:v>Less than High School Degree or High School Degree Only</c:v>
                </c:pt>
                <c:pt idx="1">
                  <c:v>Bachelors Degree or Higher</c:v>
                </c:pt>
              </c:strCache>
            </c:strRef>
          </c:cat>
          <c:val>
            <c:numRef>
              <c:f>Sheet1!$B$2:$B$3</c:f>
              <c:numCache>
                <c:formatCode>General</c:formatCode>
                <c:ptCount val="2"/>
                <c:pt idx="0">
                  <c:v>134.4</c:v>
                </c:pt>
                <c:pt idx="1">
                  <c:v>-57</c:v>
                </c:pt>
              </c:numCache>
            </c:numRef>
          </c:val>
        </c:ser>
        <c:axId val="158861952"/>
        <c:axId val="48673152"/>
      </c:barChart>
      <c:catAx>
        <c:axId val="158861952"/>
        <c:scaling>
          <c:orientation val="minMax"/>
        </c:scaling>
        <c:axPos val="b"/>
        <c:tickLblPos val="low"/>
        <c:txPr>
          <a:bodyPr/>
          <a:lstStyle/>
          <a:p>
            <a:pPr>
              <a:defRPr sz="1600"/>
            </a:pPr>
            <a:endParaRPr lang="en-US"/>
          </a:p>
        </c:txPr>
        <c:crossAx val="48673152"/>
        <c:crosses val="autoZero"/>
        <c:auto val="1"/>
        <c:lblAlgn val="ctr"/>
        <c:lblOffset val="100"/>
      </c:catAx>
      <c:valAx>
        <c:axId val="48673152"/>
        <c:scaling>
          <c:orientation val="minMax"/>
        </c:scaling>
        <c:axPos val="l"/>
        <c:majorGridlines/>
        <c:title>
          <c:tx>
            <c:rich>
              <a:bodyPr rot="-5400000" vert="horz"/>
              <a:lstStyle/>
              <a:p>
                <a:pPr>
                  <a:defRPr b="0"/>
                </a:pPr>
                <a:r>
                  <a:rPr lang="en-US" b="0"/>
                  <a:t>Change in Mortality Rate, 1999 to 2013</a:t>
                </a:r>
              </a:p>
              <a:p>
                <a:pPr>
                  <a:defRPr b="0"/>
                </a:pPr>
                <a:endParaRPr lang="en-US" b="0"/>
              </a:p>
            </c:rich>
          </c:tx>
          <c:layout/>
        </c:title>
        <c:numFmt formatCode="General" sourceLinked="1"/>
        <c:tickLblPos val="nextTo"/>
        <c:crossAx val="158861952"/>
        <c:crosses val="autoZero"/>
        <c:crossBetween val="between"/>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79E7A6E-A91B-447D-9329-14BB1FF8C823}" type="datetimeFigureOut">
              <a:rPr lang="en-US" smtClean="0"/>
              <a:pPr/>
              <a:t>1/27/2016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EA878B4D-B083-404C-9902-861EE1B760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Sources:</a:t>
            </a:r>
          </a:p>
          <a:p>
            <a:pPr marL="241653" indent="-241653">
              <a:buAutoNum type="arabicParenBoth"/>
            </a:pPr>
            <a:r>
              <a:rPr lang="en-US" dirty="0" smtClean="0"/>
              <a:t> Case, Anne,</a:t>
            </a:r>
            <a:r>
              <a:rPr lang="en-US" baseline="0" dirty="0" smtClean="0"/>
              <a:t> and Angus Deaton.  “Rising morbidity and mortality in midlife among white non-Hispanic Americans in the 21</a:t>
            </a:r>
            <a:r>
              <a:rPr lang="en-US" baseline="30000" dirty="0" smtClean="0"/>
              <a:t>st</a:t>
            </a:r>
            <a:r>
              <a:rPr lang="en-US" baseline="0" dirty="0" smtClean="0"/>
              <a:t> century.”  </a:t>
            </a:r>
            <a:r>
              <a:rPr lang="en-US" i="1" baseline="0" dirty="0" smtClean="0"/>
              <a:t>Proceedings of the National Academy of Sciences</a:t>
            </a:r>
            <a:r>
              <a:rPr lang="en-US" baseline="0" dirty="0" smtClean="0"/>
              <a:t>, Vol. 112, No. 49.  September 17, 2015. http://www.pnas.org/content/112/49/15078</a:t>
            </a:r>
            <a:endParaRPr lang="en-US" dirty="0" smtClean="0"/>
          </a:p>
          <a:p>
            <a:pPr marL="241653" indent="-241653">
              <a:buAutoNum type="arabicParenBoth"/>
            </a:pPr>
            <a:r>
              <a:rPr lang="en-US" dirty="0" err="1" smtClean="0"/>
              <a:t>Kolata</a:t>
            </a:r>
            <a:r>
              <a:rPr lang="en-US" dirty="0" smtClean="0"/>
              <a:t>, Gina.  “Death Rates Rising for Middle-Aged White Americans, Study Finds.”  </a:t>
            </a:r>
            <a:r>
              <a:rPr lang="en-US" i="1" dirty="0" smtClean="0"/>
              <a:t>The New York Times</a:t>
            </a:r>
            <a:r>
              <a:rPr lang="en-US" dirty="0" smtClean="0"/>
              <a:t>, November 2, 2015. http://www.nytimes.com/2015/11/03/health/death-rates-rising-for-middle-aged-white-americans-study-finds.html</a:t>
            </a:r>
          </a:p>
          <a:p>
            <a:pPr marL="241653" indent="-241653">
              <a:buAutoNum type="arabicParenBoth"/>
            </a:pPr>
            <a:r>
              <a:rPr lang="en-US" dirty="0" smtClean="0"/>
              <a:t>Economist’s View, “A Shocking Rise in White Death Rates in Midlife.”  November</a:t>
            </a:r>
            <a:r>
              <a:rPr lang="en-US" baseline="0" dirty="0" smtClean="0"/>
              <a:t> 2, 2015. http://economistsview.typepad.com/economistsview/2015/11/a-shocking-rise-in-white-death-rates-in-midlife.html</a:t>
            </a:r>
          </a:p>
          <a:p>
            <a:pPr marL="241653" indent="-241653">
              <a:buAutoNum type="arabicParenBoth"/>
            </a:pP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C125FD7-CED8-4722-94A7-7FD5705D549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Over recent decades, the overall health of the U.S. population has improved. But one troubling trend, involving non-Hispanic, middle-aged white people, is shown on the next slide.</a:t>
            </a:r>
            <a:endParaRPr lang="en-US" sz="1200" i="1"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A878B4D-B083-404C-9902-861EE1B7607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The mortality rate among non-Hispanic, middle-aged, whites climbed about 9 percent between 1999 and 2013. Such patterns of declining health are unusual and demand an explanation.</a:t>
            </a:r>
          </a:p>
          <a:p>
            <a:endParaRPr lang="en-US" dirty="0"/>
          </a:p>
        </p:txBody>
      </p:sp>
      <p:sp>
        <p:nvSpPr>
          <p:cNvPr id="4" name="Slide Number Placeholder 3"/>
          <p:cNvSpPr>
            <a:spLocks noGrp="1"/>
          </p:cNvSpPr>
          <p:nvPr>
            <p:ph type="sldNum" sz="quarter" idx="10"/>
          </p:nvPr>
        </p:nvSpPr>
        <p:spPr/>
        <p:txBody>
          <a:bodyPr/>
          <a:lstStyle/>
          <a:p>
            <a:fld id="{EA878B4D-B083-404C-9902-861EE1B7607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The increase in death rates for middle-aged whites is linked to behaviors that suggest people hold a pessimistic view of themselves and their future prospects.</a:t>
            </a:r>
          </a:p>
        </p:txBody>
      </p:sp>
      <p:sp>
        <p:nvSpPr>
          <p:cNvPr id="4" name="Slide Number Placeholder 3"/>
          <p:cNvSpPr>
            <a:spLocks noGrp="1"/>
          </p:cNvSpPr>
          <p:nvPr>
            <p:ph type="sldNum" sz="quarter" idx="10"/>
          </p:nvPr>
        </p:nvSpPr>
        <p:spPr/>
        <p:txBody>
          <a:bodyPr/>
          <a:lstStyle/>
          <a:p>
            <a:fld id="{EA878B4D-B083-404C-9902-861EE1B7607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The hypothesis linking rising mortality to a feeling of hopelessness is supported by the fact that this trend appears among middle-aged people with limited education. College-educated people of the same age show a decreasing death rate during the same time period. Note that, between 1999 and 2013, average income for middle-aged people with just a high-school diploma actually fell by almost 20 percent.</a:t>
            </a:r>
            <a:endParaRPr lang="en-US" sz="1200" i="1"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A878B4D-B083-404C-9902-861EE1B7607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Higher mortality in this category of the population is accompanied by increases in several troublesome patterns.</a:t>
            </a:r>
            <a:endParaRPr lang="en-US" i="1" dirty="0"/>
          </a:p>
        </p:txBody>
      </p:sp>
      <p:sp>
        <p:nvSpPr>
          <p:cNvPr id="4" name="Slide Number Placeholder 3"/>
          <p:cNvSpPr>
            <a:spLocks noGrp="1"/>
          </p:cNvSpPr>
          <p:nvPr>
            <p:ph type="sldNum" sz="quarter" idx="10"/>
          </p:nvPr>
        </p:nvSpPr>
        <p:spPr/>
        <p:txBody>
          <a:bodyPr/>
          <a:lstStyle/>
          <a:p>
            <a:fld id="{EA878B4D-B083-404C-9902-861EE1B7607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Researchers claim that the decline in health among less educated white people has no obvious parallels in the United States or elsewhere.</a:t>
            </a:r>
          </a:p>
          <a:p>
            <a:endParaRPr lang="en-US" dirty="0"/>
          </a:p>
        </p:txBody>
      </p:sp>
      <p:sp>
        <p:nvSpPr>
          <p:cNvPr id="4" name="Slide Number Placeholder 3"/>
          <p:cNvSpPr>
            <a:spLocks noGrp="1"/>
          </p:cNvSpPr>
          <p:nvPr>
            <p:ph type="sldNum" sz="quarter" idx="10"/>
          </p:nvPr>
        </p:nvSpPr>
        <p:spPr/>
        <p:txBody>
          <a:bodyPr/>
          <a:lstStyle/>
          <a:p>
            <a:fld id="{EA878B4D-B083-404C-9902-861EE1B7607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Paul Starr at </a:t>
            </a:r>
            <a:r>
              <a:rPr lang="en-US" i="1" dirty="0" smtClean="0"/>
              <a:t>The</a:t>
            </a:r>
            <a:r>
              <a:rPr lang="en-US" i="1" baseline="0" dirty="0" smtClean="0"/>
              <a:t> American Prospect </a:t>
            </a:r>
            <a:r>
              <a:rPr lang="en-US" baseline="0" dirty="0" smtClean="0"/>
              <a:t>(11/2/15):</a:t>
            </a:r>
            <a:endParaRPr lang="en-US" dirty="0" smtClean="0"/>
          </a:p>
          <a:p>
            <a:r>
              <a:rPr lang="en-US" dirty="0" smtClean="0"/>
              <a:t>“The findings have important implications for American politics and public policy, particularly for debates about economic inequality, public health, drug policy, disability insurance, and retirement income. The data also suggest why much of American politics may be taking on an increasingly harsh and desperate quality.”</a:t>
            </a:r>
            <a:endParaRPr lang="en-US" dirty="0"/>
          </a:p>
        </p:txBody>
      </p:sp>
      <p:sp>
        <p:nvSpPr>
          <p:cNvPr id="4" name="Slide Number Placeholder 3"/>
          <p:cNvSpPr>
            <a:spLocks noGrp="1"/>
          </p:cNvSpPr>
          <p:nvPr>
            <p:ph type="sldNum" sz="quarter" idx="10"/>
          </p:nvPr>
        </p:nvSpPr>
        <p:spPr/>
        <p:txBody>
          <a:bodyPr/>
          <a:lstStyle/>
          <a:p>
            <a:fld id="{EA878B4D-B083-404C-9902-861EE1B7607D}"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1D5D99-5558-450F-AC58-4BE29FB8D4B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D5D99-5558-450F-AC58-4BE29FB8D4B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D5D99-5558-450F-AC58-4BE29FB8D4B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D5D99-5558-450F-AC58-4BE29FB8D4B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1D5D99-5558-450F-AC58-4BE29FB8D4B8}"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1D5D99-5558-450F-AC58-4BE29FB8D4B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1D5D99-5558-450F-AC58-4BE29FB8D4B8}"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1D5D99-5558-450F-AC58-4BE29FB8D4B8}"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D5D99-5558-450F-AC58-4BE29FB8D4B8}"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1D5D99-5558-450F-AC58-4BE29FB8D4B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1D5D99-5558-450F-AC58-4BE29FB8D4B8}"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DF373-6B45-47DE-BE59-167F507766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1D5D99-5558-450F-AC58-4BE29FB8D4B8}"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4DF373-6B45-47DE-BE59-167F5077663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800" y="685800"/>
            <a:ext cx="4114800" cy="3352800"/>
          </a:xfrm>
        </p:spPr>
        <p:txBody>
          <a:bodyPr>
            <a:normAutofit fontScale="90000"/>
          </a:bodyPr>
          <a:lstStyle/>
          <a:p>
            <a:r>
              <a:rPr lang="en-US" dirty="0" smtClean="0"/>
              <a:t>Increasing Midlife Mortality: </a:t>
            </a:r>
            <a:br>
              <a:rPr lang="en-US" dirty="0" smtClean="0"/>
            </a:br>
            <a:r>
              <a:rPr lang="en-US" dirty="0" smtClean="0"/>
              <a:t>What Does it Say About U.S. Society?</a:t>
            </a:r>
            <a:endParaRPr lang="en-US" dirty="0"/>
          </a:p>
        </p:txBody>
      </p:sp>
      <p:sp>
        <p:nvSpPr>
          <p:cNvPr id="3" name="Subtitle 2"/>
          <p:cNvSpPr>
            <a:spLocks noGrp="1"/>
          </p:cNvSpPr>
          <p:nvPr>
            <p:ph type="subTitle" idx="1"/>
          </p:nvPr>
        </p:nvSpPr>
        <p:spPr>
          <a:xfrm>
            <a:off x="381000" y="4419600"/>
            <a:ext cx="8305800" cy="2133600"/>
          </a:xfrm>
        </p:spPr>
        <p:txBody>
          <a:bodyPr>
            <a:noAutofit/>
          </a:bodyPr>
          <a:lstStyle/>
          <a:p>
            <a:r>
              <a:rPr lang="en-US" sz="2800" dirty="0" smtClean="0">
                <a:solidFill>
                  <a:srgbClr val="92D050"/>
                </a:solidFill>
              </a:rPr>
              <a:t>Sociology</a:t>
            </a:r>
          </a:p>
          <a:p>
            <a:pPr>
              <a:spcBef>
                <a:spcPts val="0"/>
              </a:spcBef>
            </a:pPr>
            <a:r>
              <a:rPr lang="en-US" sz="2000" dirty="0" smtClean="0"/>
              <a:t>Chapter 21:  Health and Medicine</a:t>
            </a:r>
          </a:p>
          <a:p>
            <a:endParaRPr lang="en-US" sz="1800" dirty="0"/>
          </a:p>
          <a:p>
            <a:r>
              <a:rPr lang="en-US" sz="2800" dirty="0" smtClean="0">
                <a:solidFill>
                  <a:srgbClr val="00B0F0"/>
                </a:solidFill>
              </a:rPr>
              <a:t>Society:  The Basics</a:t>
            </a:r>
          </a:p>
          <a:p>
            <a:pPr>
              <a:spcBef>
                <a:spcPts val="0"/>
              </a:spcBef>
            </a:pPr>
            <a:r>
              <a:rPr lang="en-US" sz="2000" dirty="0" smtClean="0"/>
              <a:t>Chapter 14:  Education, Health, and Medicine</a:t>
            </a:r>
            <a:endParaRPr lang="en-US" sz="2000" dirty="0"/>
          </a:p>
        </p:txBody>
      </p:sp>
      <p:pic>
        <p:nvPicPr>
          <p:cNvPr id="16386" name="Picture 2" descr="https://assetlibrary.pearson.com/Website/Download.aspx?DownloadToken=24fa6adb-fb62-40cd-be12-4108bce6f10a&amp;Purpose=AssetManager"/>
          <p:cNvPicPr>
            <a:picLocks noChangeAspect="1" noChangeArrowheads="1"/>
          </p:cNvPicPr>
          <p:nvPr/>
        </p:nvPicPr>
        <p:blipFill>
          <a:blip r:embed="rId3" cstate="print"/>
          <a:stretch>
            <a:fillRect/>
          </a:stretch>
        </p:blipFill>
        <p:spPr bwMode="auto">
          <a:xfrm>
            <a:off x="0" y="0"/>
            <a:ext cx="4267200" cy="4267200"/>
          </a:xfrm>
          <a:prstGeom prst="rect">
            <a:avLst/>
          </a:prstGeom>
          <a:noFill/>
        </p:spPr>
      </p:pic>
      <p:pic>
        <p:nvPicPr>
          <p:cNvPr id="5" name="Picture 4" descr="Society-14e-cover.jpg"/>
          <p:cNvPicPr>
            <a:picLocks noChangeAspect="1"/>
          </p:cNvPicPr>
          <p:nvPr/>
        </p:nvPicPr>
        <p:blipFill>
          <a:blip r:embed="rId4" cstate="print"/>
          <a:srcRect l="2100" r="3400" b="1667"/>
          <a:stretch>
            <a:fillRect/>
          </a:stretch>
        </p:blipFill>
        <p:spPr>
          <a:xfrm>
            <a:off x="7848600" y="48768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Sociology-16e-cover.jpg"/>
          <p:cNvPicPr>
            <a:picLocks noChangeAspect="1"/>
          </p:cNvPicPr>
          <p:nvPr/>
        </p:nvPicPr>
        <p:blipFill>
          <a:blip r:embed="rId5" cstate="print"/>
          <a:srcRect t="1603" b="601"/>
          <a:stretch>
            <a:fillRect/>
          </a:stretch>
        </p:blipFill>
        <p:spPr>
          <a:xfrm>
            <a:off x="0" y="48768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066800"/>
            <a:ext cx="7848600" cy="2123658"/>
          </a:xfrm>
          <a:prstGeom prst="rect">
            <a:avLst/>
          </a:prstGeom>
          <a:noFill/>
        </p:spPr>
        <p:txBody>
          <a:bodyPr wrap="square" rtlCol="0">
            <a:spAutoFit/>
          </a:bodyPr>
          <a:lstStyle/>
          <a:p>
            <a:r>
              <a:rPr lang="en-US" sz="3200" dirty="0" smtClean="0"/>
              <a:t>Between 1970 and 2013, a combination of behavioral change, prevention, and treatment reduced mortality rates for people between the ages of 45 and 54 </a:t>
            </a:r>
            <a:r>
              <a:rPr lang="en-US" sz="3200" dirty="0" smtClean="0">
                <a:solidFill>
                  <a:srgbClr val="92D050"/>
                </a:solidFill>
              </a:rPr>
              <a:t>by</a:t>
            </a:r>
            <a:r>
              <a:rPr lang="en-US" sz="3200" dirty="0" smtClean="0"/>
              <a:t> </a:t>
            </a:r>
            <a:r>
              <a:rPr lang="en-US" sz="3200" dirty="0" smtClean="0">
                <a:solidFill>
                  <a:srgbClr val="92D050"/>
                </a:solidFill>
              </a:rPr>
              <a:t>44%</a:t>
            </a:r>
            <a:r>
              <a:rPr lang="en-US" sz="3200" dirty="0" smtClean="0"/>
              <a:t>.</a:t>
            </a:r>
            <a:endParaRPr lang="en-US" sz="3200" dirty="0"/>
          </a:p>
        </p:txBody>
      </p:sp>
      <p:sp>
        <p:nvSpPr>
          <p:cNvPr id="3" name="TextBox 2"/>
          <p:cNvSpPr txBox="1"/>
          <p:nvPr/>
        </p:nvSpPr>
        <p:spPr>
          <a:xfrm>
            <a:off x="1905000" y="3733800"/>
            <a:ext cx="6705600" cy="1754326"/>
          </a:xfrm>
          <a:prstGeom prst="rect">
            <a:avLst/>
          </a:prstGeom>
          <a:noFill/>
        </p:spPr>
        <p:txBody>
          <a:bodyPr wrap="square" rtlCol="0">
            <a:spAutoFit/>
          </a:bodyPr>
          <a:lstStyle/>
          <a:p>
            <a:pPr algn="r"/>
            <a:r>
              <a:rPr lang="en-US" sz="3600" dirty="0" smtClean="0">
                <a:solidFill>
                  <a:srgbClr val="92D050"/>
                </a:solidFill>
                <a:latin typeface="+mj-lt"/>
              </a:rPr>
              <a:t>However</a:t>
            </a:r>
            <a:r>
              <a:rPr lang="en-US" sz="3600" dirty="0" smtClean="0">
                <a:solidFill>
                  <a:srgbClr val="92D050"/>
                </a:solidFill>
              </a:rPr>
              <a:t>, researchers Angus Deaton and Anne Case  have uncovered a startling exception…</a:t>
            </a:r>
            <a:endParaRPr lang="en-US" sz="3600"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600200"/>
            <a:ext cx="3810000" cy="3416320"/>
          </a:xfrm>
          <a:prstGeom prst="rect">
            <a:avLst/>
          </a:prstGeom>
          <a:noFill/>
        </p:spPr>
        <p:txBody>
          <a:bodyPr wrap="square" rtlCol="0">
            <a:spAutoFit/>
          </a:bodyPr>
          <a:lstStyle/>
          <a:p>
            <a:r>
              <a:rPr lang="en-US" sz="3600" dirty="0" smtClean="0"/>
              <a:t>Between 1999 and 2013, death rates among middle-aged non-Hispanic whites in the U.S. actually </a:t>
            </a:r>
            <a:r>
              <a:rPr lang="en-US" sz="3600" i="1" dirty="0" smtClean="0">
                <a:solidFill>
                  <a:srgbClr val="92D050"/>
                </a:solidFill>
              </a:rPr>
              <a:t>increased</a:t>
            </a:r>
            <a:r>
              <a:rPr lang="en-US" sz="3600" dirty="0" smtClean="0"/>
              <a:t>.</a:t>
            </a:r>
            <a:endParaRPr lang="en-US" sz="3600" dirty="0"/>
          </a:p>
        </p:txBody>
      </p:sp>
      <p:graphicFrame>
        <p:nvGraphicFramePr>
          <p:cNvPr id="5" name="Chart 4"/>
          <p:cNvGraphicFramePr/>
          <p:nvPr/>
        </p:nvGraphicFramePr>
        <p:xfrm>
          <a:off x="4572000" y="685800"/>
          <a:ext cx="4191000" cy="5638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5">
                                            <p:graphicEl>
                                              <a:chart seriesIdx="-4" categoryIdx="0" bldStep="category"/>
                                            </p:graphicEl>
                                          </p:spTgt>
                                        </p:tgtEl>
                                        <p:attrNameLst>
                                          <p:attrName>style.visibility</p:attrName>
                                        </p:attrNameLst>
                                      </p:cBhvr>
                                      <p:to>
                                        <p:strVal val="visible"/>
                                      </p:to>
                                    </p:set>
                                    <p:animEffect transition="in" filter="wipe(down)">
                                      <p:cBhvr>
                                        <p:cTn id="11" dur="2000"/>
                                        <p:tgtEl>
                                          <p:spTgt spid="5">
                                            <p:graphicEl>
                                              <a:chart seriesIdx="-4" categoryIdx="0" bldStep="category"/>
                                            </p:graphic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5">
                                            <p:graphicEl>
                                              <a:chart seriesIdx="-4" categoryIdx="1" bldStep="category"/>
                                            </p:graphicEl>
                                          </p:spTgt>
                                        </p:tgtEl>
                                        <p:attrNameLst>
                                          <p:attrName>style.visibility</p:attrName>
                                        </p:attrNameLst>
                                      </p:cBhvr>
                                      <p:to>
                                        <p:strVal val="visible"/>
                                      </p:to>
                                    </p:set>
                                    <p:animEffect transition="in" filter="wipe(down)">
                                      <p:cBhvr>
                                        <p:cTn id="15" dur="2000"/>
                                        <p:tgtEl>
                                          <p:spTgt spid="5">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category"/>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04800"/>
            <a:ext cx="7391400" cy="1569660"/>
          </a:xfrm>
          <a:prstGeom prst="rect">
            <a:avLst/>
          </a:prstGeom>
          <a:noFill/>
        </p:spPr>
        <p:txBody>
          <a:bodyPr wrap="square" rtlCol="0">
            <a:spAutoFit/>
          </a:bodyPr>
          <a:lstStyle/>
          <a:p>
            <a:r>
              <a:rPr lang="en-US" sz="3200" dirty="0" smtClean="0"/>
              <a:t>Professors Deaton and Case concluded that this increase was not due to heart disease or cancer, but rather to…</a:t>
            </a:r>
            <a:endParaRPr lang="en-US" sz="3200" dirty="0"/>
          </a:p>
        </p:txBody>
      </p:sp>
      <p:pic>
        <p:nvPicPr>
          <p:cNvPr id="1026" name="Picture 2"/>
          <p:cNvPicPr>
            <a:picLocks noChangeAspect="1" noChangeArrowheads="1"/>
          </p:cNvPicPr>
          <p:nvPr/>
        </p:nvPicPr>
        <p:blipFill>
          <a:blip r:embed="rId3" cstate="print"/>
          <a:srcRect/>
          <a:stretch>
            <a:fillRect/>
          </a:stretch>
        </p:blipFill>
        <p:spPr bwMode="auto">
          <a:xfrm rot="21224617">
            <a:off x="230133" y="2294037"/>
            <a:ext cx="3239519" cy="4400550"/>
          </a:xfrm>
          <a:prstGeom prst="rect">
            <a:avLst/>
          </a:prstGeom>
          <a:noFill/>
          <a:ln w="9525">
            <a:noFill/>
            <a:miter lim="800000"/>
            <a:headEnd/>
            <a:tailEnd/>
          </a:ln>
        </p:spPr>
      </p:pic>
      <p:sp>
        <p:nvSpPr>
          <p:cNvPr id="5" name="TextBox 4"/>
          <p:cNvSpPr txBox="1"/>
          <p:nvPr/>
        </p:nvSpPr>
        <p:spPr>
          <a:xfrm>
            <a:off x="4114800" y="2286000"/>
            <a:ext cx="5029200" cy="3016210"/>
          </a:xfrm>
          <a:prstGeom prst="rect">
            <a:avLst/>
          </a:prstGeom>
          <a:noFill/>
        </p:spPr>
        <p:txBody>
          <a:bodyPr wrap="square" rtlCol="0">
            <a:spAutoFit/>
          </a:bodyPr>
          <a:lstStyle/>
          <a:p>
            <a:pPr indent="457200">
              <a:spcBef>
                <a:spcPts val="1200"/>
              </a:spcBef>
              <a:buClr>
                <a:srgbClr val="92D050"/>
              </a:buClr>
              <a:buFont typeface="Arial" pitchFamily="34" charset="0"/>
              <a:buChar char="•"/>
            </a:pPr>
            <a:r>
              <a:rPr lang="en-US" sz="3200" dirty="0" smtClean="0"/>
              <a:t> suicides,</a:t>
            </a:r>
          </a:p>
          <a:p>
            <a:pPr indent="457200">
              <a:spcBef>
                <a:spcPts val="1200"/>
              </a:spcBef>
              <a:buClr>
                <a:srgbClr val="92D050"/>
              </a:buClr>
              <a:buFont typeface="Arial" pitchFamily="34" charset="0"/>
              <a:buChar char="•"/>
            </a:pPr>
            <a:r>
              <a:rPr lang="en-US" sz="3200" dirty="0"/>
              <a:t> </a:t>
            </a:r>
            <a:r>
              <a:rPr lang="en-US" sz="3200" dirty="0" smtClean="0"/>
              <a:t>alcoholic liver disease,</a:t>
            </a:r>
          </a:p>
          <a:p>
            <a:pPr indent="457200">
              <a:spcBef>
                <a:spcPts val="1200"/>
              </a:spcBef>
              <a:buClr>
                <a:srgbClr val="92D050"/>
              </a:buClr>
              <a:buFont typeface="Arial" pitchFamily="34" charset="0"/>
              <a:buChar char="•"/>
            </a:pPr>
            <a:r>
              <a:rPr lang="en-US" sz="3200" dirty="0"/>
              <a:t> </a:t>
            </a:r>
            <a:r>
              <a:rPr lang="en-US" sz="3200" dirty="0" smtClean="0"/>
              <a:t>overdoses of heroin, </a:t>
            </a:r>
          </a:p>
          <a:p>
            <a:pPr marL="457200" indent="-457200">
              <a:spcBef>
                <a:spcPts val="1200"/>
              </a:spcBef>
              <a:buClr>
                <a:srgbClr val="92D050"/>
              </a:buClr>
              <a:buFont typeface="Arial" pitchFamily="34" charset="0"/>
              <a:buChar char="•"/>
            </a:pPr>
            <a:r>
              <a:rPr lang="en-US" sz="3200" dirty="0"/>
              <a:t> </a:t>
            </a:r>
            <a:r>
              <a:rPr lang="en-US" sz="3200" dirty="0" smtClean="0"/>
              <a:t>overuse of prescription </a:t>
            </a:r>
            <a:r>
              <a:rPr lang="en-US" sz="3200" dirty="0" err="1" smtClean="0"/>
              <a:t>opioids</a:t>
            </a:r>
            <a:r>
              <a:rPr lang="en-US" sz="3200" dirty="0" smtClean="0"/>
              <a:t>,</a:t>
            </a:r>
          </a:p>
        </p:txBody>
      </p:sp>
      <p:sp>
        <p:nvSpPr>
          <p:cNvPr id="6" name="TextBox 5"/>
          <p:cNvSpPr txBox="1"/>
          <p:nvPr/>
        </p:nvSpPr>
        <p:spPr>
          <a:xfrm>
            <a:off x="6400800" y="5486400"/>
            <a:ext cx="1905000" cy="707886"/>
          </a:xfrm>
          <a:prstGeom prst="rect">
            <a:avLst/>
          </a:prstGeom>
          <a:noFill/>
        </p:spPr>
        <p:txBody>
          <a:bodyPr wrap="square" rtlCol="0">
            <a:spAutoFit/>
          </a:bodyPr>
          <a:lstStyle/>
          <a:p>
            <a:pPr algn="r"/>
            <a:r>
              <a:rPr lang="en-US" sz="4000" dirty="0">
                <a:solidFill>
                  <a:srgbClr val="92D050"/>
                </a:solidFill>
                <a:latin typeface="Lucida Handwriting" pitchFamily="66" charset="0"/>
              </a:rPr>
              <a:t>a</a:t>
            </a:r>
            <a:r>
              <a:rPr lang="en-US" sz="4000" dirty="0" smtClean="0">
                <a:solidFill>
                  <a:srgbClr val="92D050"/>
                </a:solidFill>
                <a:latin typeface="Lucida Handwriting" pitchFamily="66" charset="0"/>
              </a:rPr>
              <a:t>nd…</a:t>
            </a:r>
            <a:endParaRPr lang="en-US" sz="4000" dirty="0">
              <a:solidFill>
                <a:srgbClr val="92D050"/>
              </a:solidFill>
              <a:latin typeface="Lucida Handwriting"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2971800" cy="4524315"/>
          </a:xfrm>
          <a:prstGeom prst="rect">
            <a:avLst/>
          </a:prstGeom>
          <a:noFill/>
        </p:spPr>
        <p:txBody>
          <a:bodyPr wrap="square" rtlCol="0">
            <a:spAutoFit/>
          </a:bodyPr>
          <a:lstStyle/>
          <a:p>
            <a:r>
              <a:rPr lang="en-US" sz="3200" dirty="0" smtClean="0"/>
              <a:t>…the increase was among non-Hispanic whites between 45 and 54 years old </a:t>
            </a:r>
            <a:r>
              <a:rPr lang="en-US" sz="3200" dirty="0" smtClean="0">
                <a:solidFill>
                  <a:srgbClr val="92D050"/>
                </a:solidFill>
              </a:rPr>
              <a:t>with no more than a high school education</a:t>
            </a:r>
            <a:r>
              <a:rPr lang="en-US" sz="3200" dirty="0" smtClean="0"/>
              <a:t>.</a:t>
            </a:r>
            <a:endParaRPr lang="en-US" sz="3200" dirty="0"/>
          </a:p>
        </p:txBody>
      </p:sp>
      <p:graphicFrame>
        <p:nvGraphicFramePr>
          <p:cNvPr id="4" name="Chart 3"/>
          <p:cNvGraphicFramePr/>
          <p:nvPr/>
        </p:nvGraphicFramePr>
        <p:xfrm>
          <a:off x="3657600" y="304800"/>
          <a:ext cx="5181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11" dur="2000"/>
                                        <p:tgtEl>
                                          <p:spTgt spid="4">
                                            <p:graphicEl>
                                              <a:chart seriesIdx="-4" categoryIdx="0" bldStep="category"/>
                                            </p:graphicEl>
                                          </p:spTgt>
                                        </p:tgtEl>
                                      </p:cBhvr>
                                    </p:animEffect>
                                  </p:childTnLst>
                                </p:cTn>
                              </p:par>
                            </p:childTnLst>
                          </p:cTn>
                        </p:par>
                        <p:par>
                          <p:cTn id="12" fill="hold">
                            <p:stCondLst>
                              <p:cond delay="2000"/>
                            </p:stCondLst>
                            <p:childTnLst>
                              <p:par>
                                <p:cTn id="13" presetID="22" presetClass="entr" presetSubtype="1" fill="hold" grpId="0" nodeType="afterEffect">
                                  <p:stCondLst>
                                    <p:cond delay="0"/>
                                  </p:stCondLst>
                                  <p:childTnLst>
                                    <p:set>
                                      <p:cBhvr>
                                        <p:cTn id="14"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up)">
                                      <p:cBhvr>
                                        <p:cTn id="15" dur="2000"/>
                                        <p:tgtEl>
                                          <p:spTgt spid="4">
                                            <p:graphicEl>
                                              <a:chart seriesIdx="-4" categoryIdx="1" bldStep="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category"/>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53000" y="762000"/>
            <a:ext cx="3733800" cy="5016758"/>
          </a:xfrm>
          <a:prstGeom prst="rect">
            <a:avLst/>
          </a:prstGeom>
          <a:noFill/>
        </p:spPr>
        <p:txBody>
          <a:bodyPr wrap="square" rtlCol="0">
            <a:spAutoFit/>
          </a:bodyPr>
          <a:lstStyle/>
          <a:p>
            <a:pPr algn="r"/>
            <a:r>
              <a:rPr lang="en-US" sz="3200" dirty="0" smtClean="0"/>
              <a:t>There was a corresponding increase of middle-age whites reporting they suffered from </a:t>
            </a:r>
            <a:r>
              <a:rPr lang="en-US" sz="3200" dirty="0" smtClean="0">
                <a:solidFill>
                  <a:srgbClr val="92D050"/>
                </a:solidFill>
              </a:rPr>
              <a:t>pain</a:t>
            </a:r>
            <a:r>
              <a:rPr lang="en-US" sz="3200" dirty="0" smtClean="0"/>
              <a:t>, from </a:t>
            </a:r>
            <a:r>
              <a:rPr lang="en-US" sz="3200" dirty="0" smtClean="0">
                <a:solidFill>
                  <a:srgbClr val="92D050"/>
                </a:solidFill>
              </a:rPr>
              <a:t>mental distress</a:t>
            </a:r>
            <a:r>
              <a:rPr lang="en-US" sz="3200" dirty="0" smtClean="0"/>
              <a:t>, had </a:t>
            </a:r>
            <a:r>
              <a:rPr lang="en-US" sz="3200" dirty="0" smtClean="0">
                <a:solidFill>
                  <a:srgbClr val="92D050"/>
                </a:solidFill>
              </a:rPr>
              <a:t>difficulty socializing</a:t>
            </a:r>
            <a:r>
              <a:rPr lang="en-US" sz="3200" dirty="0" smtClean="0"/>
              <a:t>, or were in </a:t>
            </a:r>
            <a:r>
              <a:rPr lang="en-US" sz="3200" dirty="0" smtClean="0">
                <a:solidFill>
                  <a:srgbClr val="92D050"/>
                </a:solidFill>
              </a:rPr>
              <a:t>poor health</a:t>
            </a:r>
            <a:r>
              <a:rPr lang="en-US" sz="3200" dirty="0" smtClean="0"/>
              <a:t>.</a:t>
            </a:r>
            <a:endParaRPr lang="en-US" sz="3200" dirty="0"/>
          </a:p>
        </p:txBody>
      </p:sp>
      <p:pic>
        <p:nvPicPr>
          <p:cNvPr id="6146" name="Picture 2" descr="https://assetlibrary.pearson.com/Website/Download.aspx?DownloadToken=87244cea-5ad7-44a5-bb0d-3acd5ad30a1e&amp;Purpose=AssetManager"/>
          <p:cNvPicPr>
            <a:picLocks noChangeAspect="1" noChangeArrowheads="1"/>
          </p:cNvPicPr>
          <p:nvPr/>
        </p:nvPicPr>
        <p:blipFill>
          <a:blip r:embed="rId3" cstate="print"/>
          <a:srcRect l="8904" r="4152"/>
          <a:stretch>
            <a:fillRect/>
          </a:stretch>
        </p:blipFill>
        <p:spPr bwMode="auto">
          <a:xfrm>
            <a:off x="0" y="0"/>
            <a:ext cx="4876800" cy="6858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7239000" cy="2616101"/>
          </a:xfrm>
          <a:prstGeom prst="rect">
            <a:avLst/>
          </a:prstGeom>
          <a:noFill/>
        </p:spPr>
        <p:txBody>
          <a:bodyPr wrap="square" rtlCol="0">
            <a:spAutoFit/>
          </a:bodyPr>
          <a:lstStyle/>
          <a:p>
            <a:r>
              <a:rPr lang="en-US" sz="3600" dirty="0">
                <a:solidFill>
                  <a:srgbClr val="92D050"/>
                </a:solidFill>
              </a:rPr>
              <a:t>“It is difficult to find modern settings with survival losses of this </a:t>
            </a:r>
            <a:r>
              <a:rPr lang="en-US" sz="3600" dirty="0" smtClean="0">
                <a:solidFill>
                  <a:srgbClr val="92D050"/>
                </a:solidFill>
              </a:rPr>
              <a:t>magnitude.” </a:t>
            </a:r>
          </a:p>
          <a:p>
            <a:pPr algn="r"/>
            <a:r>
              <a:rPr lang="en-US" sz="2800" dirty="0" smtClean="0"/>
              <a:t>Ellen </a:t>
            </a:r>
            <a:r>
              <a:rPr lang="en-US" sz="2800" dirty="0" err="1"/>
              <a:t>Meara</a:t>
            </a:r>
            <a:r>
              <a:rPr lang="en-US" sz="2800" dirty="0"/>
              <a:t> and Jonathan S. </a:t>
            </a:r>
            <a:r>
              <a:rPr lang="en-US" sz="2800" dirty="0" smtClean="0"/>
              <a:t>Skinner,</a:t>
            </a:r>
          </a:p>
          <a:p>
            <a:pPr algn="r"/>
            <a:r>
              <a:rPr lang="en-US" sz="2400" dirty="0" smtClean="0"/>
              <a:t>Health researchers</a:t>
            </a:r>
          </a:p>
        </p:txBody>
      </p:sp>
      <p:sp>
        <p:nvSpPr>
          <p:cNvPr id="3" name="TextBox 2"/>
          <p:cNvSpPr txBox="1"/>
          <p:nvPr/>
        </p:nvSpPr>
        <p:spPr>
          <a:xfrm>
            <a:off x="2209800" y="3810000"/>
            <a:ext cx="6629400" cy="2369880"/>
          </a:xfrm>
          <a:prstGeom prst="rect">
            <a:avLst/>
          </a:prstGeom>
          <a:noFill/>
        </p:spPr>
        <p:txBody>
          <a:bodyPr wrap="square" rtlCol="0">
            <a:spAutoFit/>
          </a:bodyPr>
          <a:lstStyle/>
          <a:p>
            <a:pPr algn="r"/>
            <a:r>
              <a:rPr lang="en-US" sz="3600" dirty="0" smtClean="0">
                <a:solidFill>
                  <a:srgbClr val="92D050"/>
                </a:solidFill>
              </a:rPr>
              <a:t>“Only H.I.V./AIDS in contemporary times has done anything like this.”</a:t>
            </a:r>
          </a:p>
          <a:p>
            <a:pPr algn="r"/>
            <a:r>
              <a:rPr lang="en-US" sz="2800" dirty="0" smtClean="0"/>
              <a:t>Angus Deaton </a:t>
            </a:r>
          </a:p>
          <a:p>
            <a:pPr algn="r"/>
            <a:r>
              <a:rPr lang="en-US" sz="2400" dirty="0" smtClean="0"/>
              <a:t>co-author of the study and recipient of a 2015 Nobel Prize </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990600"/>
            <a:ext cx="48768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
        <p:nvSpPr>
          <p:cNvPr id="4" name="TextBox 3"/>
          <p:cNvSpPr txBox="1"/>
          <p:nvPr/>
        </p:nvSpPr>
        <p:spPr>
          <a:xfrm>
            <a:off x="990600" y="1828800"/>
            <a:ext cx="7391400" cy="3108543"/>
          </a:xfrm>
          <a:prstGeom prst="rect">
            <a:avLst/>
          </a:prstGeom>
          <a:noFill/>
        </p:spPr>
        <p:txBody>
          <a:bodyPr wrap="square" rtlCol="0">
            <a:spAutoFit/>
          </a:bodyPr>
          <a:lstStyle/>
          <a:p>
            <a:r>
              <a:rPr lang="en-US" sz="2800" dirty="0" smtClean="0"/>
              <a:t>What do you think this research documenting increasing midlife mortality says about U.S. society?</a:t>
            </a:r>
          </a:p>
          <a:p>
            <a:endParaRPr lang="en-US" sz="2800" dirty="0" smtClean="0"/>
          </a:p>
          <a:p>
            <a:r>
              <a:rPr lang="en-US" sz="2800" dirty="0" smtClean="0"/>
              <a:t>In what ways does this research show that health is not simply a matter of science and medicine but also a reflection of how society operates?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663</Words>
  <Application>Microsoft Office PowerPoint</Application>
  <PresentationFormat>On-screen Show (4:3)</PresentationFormat>
  <Paragraphs>52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Increasing Midlife Mortality:  What Does it Say About U.S. Society?</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Midlife Mortality: What does it say about U.S. society?</dc:title>
  <dc:creator>Kimberlee</dc:creator>
  <cp:lastModifiedBy>Kimberlee</cp:lastModifiedBy>
  <cp:revision>15</cp:revision>
  <dcterms:created xsi:type="dcterms:W3CDTF">2016-01-07T20:05:51Z</dcterms:created>
  <dcterms:modified xsi:type="dcterms:W3CDTF">2016-01-27T19:15:54Z</dcterms:modified>
</cp:coreProperties>
</file>