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541" autoAdjust="0"/>
  </p:normalViewPr>
  <p:slideViewPr>
    <p:cSldViewPr>
      <p:cViewPr varScale="1">
        <p:scale>
          <a:sx n="60" d="100"/>
          <a:sy n="60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6201-C1F0-40F5-9E3A-5415EF43CB47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3BA6A-A45A-4C6A-AF13-B263635BB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Sources:</a:t>
            </a:r>
          </a:p>
          <a:p>
            <a:pPr marL="228600" indent="-228600">
              <a:buAutoNum type="arabicParenBoth"/>
            </a:pPr>
            <a:r>
              <a:rPr lang="en-US" dirty="0" smtClean="0"/>
              <a:t> Altman,</a:t>
            </a:r>
            <a:r>
              <a:rPr lang="en-US" baseline="0" dirty="0" smtClean="0"/>
              <a:t> Alex.  “The Person of the Year: The Short List No. 4, Black Lives Matter.”  Time, December 16, 2015. http://time.com/time-person-of-the-year-2015-runner-up-black-lives-matter/</a:t>
            </a:r>
            <a:endParaRPr lang="en-US" dirty="0" smtClean="0"/>
          </a:p>
          <a:p>
            <a:pPr marL="228600" indent="-228600">
              <a:buAutoNum type="arabicParenBoth"/>
            </a:pPr>
            <a:r>
              <a:rPr lang="en-US" dirty="0" smtClean="0"/>
              <a:t>Chuck, Elizabeth. “#</a:t>
            </a:r>
            <a:r>
              <a:rPr lang="en-US" dirty="0" err="1" smtClean="0"/>
              <a:t>BlackLivesMatter</a:t>
            </a:r>
            <a:r>
              <a:rPr lang="en-US" dirty="0" smtClean="0"/>
              <a:t>: How a </a:t>
            </a:r>
            <a:r>
              <a:rPr lang="en-US" dirty="0" err="1" smtClean="0"/>
              <a:t>Hashtag</a:t>
            </a:r>
            <a:r>
              <a:rPr lang="en-US" dirty="0" smtClean="0"/>
              <a:t> Became a Digital Civil Rights Anthem.” NBC</a:t>
            </a:r>
            <a:r>
              <a:rPr lang="en-US" baseline="0" dirty="0" smtClean="0"/>
              <a:t> News, August 11, 2015. http://www.nbcnews.com/news/nbcblk/blacklivesmatter-how-hashtag-became-digital-civil-rights-anthem-n405316</a:t>
            </a:r>
            <a:endParaRPr lang="en-US" dirty="0" smtClean="0"/>
          </a:p>
          <a:p>
            <a:pPr marL="228600" indent="-228600">
              <a:buAutoNum type="arabicParenBoth"/>
            </a:pPr>
            <a:r>
              <a:rPr lang="en-US" i="1" dirty="0" smtClean="0"/>
              <a:t>The Economist</a:t>
            </a:r>
            <a:r>
              <a:rPr lang="en-US" dirty="0" smtClean="0"/>
              <a:t>, “What the Black Lives Matter campaign gets wrong.”  August</a:t>
            </a:r>
            <a:r>
              <a:rPr lang="en-US" baseline="0" dirty="0" smtClean="0"/>
              <a:t> 18, 2015. </a:t>
            </a:r>
            <a:r>
              <a:rPr lang="en-US" dirty="0" smtClean="0"/>
              <a:t>http://www.economist.com/blogs/democracyinamerica/2015/08/race-and-criminal-justice</a:t>
            </a:r>
          </a:p>
          <a:p>
            <a:pPr marL="228600" indent="-228600">
              <a:buAutoNum type="arabicParenBoth"/>
            </a:pPr>
            <a:r>
              <a:rPr lang="en-US" dirty="0" smtClean="0"/>
              <a:t>Morrison, Kimberlee.  “2015’s Top 5 Social Activism Campaigns: #</a:t>
            </a:r>
            <a:r>
              <a:rPr lang="en-US" dirty="0" err="1" smtClean="0"/>
              <a:t>BlackLivesMatter</a:t>
            </a:r>
            <a:r>
              <a:rPr lang="en-US" dirty="0" smtClean="0"/>
              <a:t>, #</a:t>
            </a:r>
            <a:r>
              <a:rPr lang="en-US" dirty="0" err="1" smtClean="0"/>
              <a:t>LoveWins</a:t>
            </a:r>
            <a:r>
              <a:rPr lang="en-US" dirty="0" smtClean="0"/>
              <a:t> &amp; More.”  </a:t>
            </a:r>
            <a:r>
              <a:rPr lang="en-US" dirty="0" err="1" smtClean="0"/>
              <a:t>Adweek</a:t>
            </a:r>
            <a:r>
              <a:rPr lang="en-US" dirty="0" smtClean="0"/>
              <a:t> blog “Social Times.”  December 28, 2015.</a:t>
            </a:r>
            <a:r>
              <a:rPr lang="en-US" baseline="0" dirty="0" smtClean="0"/>
              <a:t> http://www.adweek.com/socialtimes/2015s-top-5-social-activism-campaigns-blacklivesmatter-lovewins-more/632051</a:t>
            </a:r>
            <a:r>
              <a:rPr lang="en-US" dirty="0" smtClean="0"/>
              <a:t> </a:t>
            </a:r>
          </a:p>
          <a:p>
            <a:pPr marL="228600" indent="-228600">
              <a:buAutoNum type="arabicParenBoth"/>
            </a:pPr>
            <a:r>
              <a:rPr lang="en-US" dirty="0" smtClean="0"/>
              <a:t>Ruffin,</a:t>
            </a:r>
            <a:r>
              <a:rPr lang="en-US" baseline="0" dirty="0" smtClean="0"/>
              <a:t> Herbert.  “Black Lives Matter: The Growth of a New Social Justice Movement.”  2015.  http://www.blackpast.org/perspectives/black-lives-matter-growth-new-social-justice-movement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 Photo here: by The All-</a:t>
            </a:r>
            <a:r>
              <a:rPr lang="en-US" baseline="0" dirty="0" err="1" smtClean="0"/>
              <a:t>Nite</a:t>
            </a:r>
            <a:r>
              <a:rPr lang="en-US" baseline="0" dirty="0" smtClean="0"/>
              <a:t> Images [CC BY-SA 2.0 (http://creativecommons.org/licenses/by-sa/2.0)]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The 2012 killing</a:t>
            </a:r>
            <a:r>
              <a:rPr lang="en-US" i="1" baseline="0" dirty="0" smtClean="0"/>
              <a:t> of </a:t>
            </a:r>
            <a:r>
              <a:rPr lang="en-US" i="1" dirty="0" err="1" smtClean="0"/>
              <a:t>Trayvon</a:t>
            </a:r>
            <a:r>
              <a:rPr lang="en-US" i="1" dirty="0" smtClean="0"/>
              <a:t>  Martin sparked concerns about violence directed at African Americans.</a:t>
            </a:r>
            <a:r>
              <a:rPr lang="en-US" i="1" baseline="0" dirty="0" smtClean="0"/>
              <a:t> This situation became inflamed when the shooter was found not guilty of second-degree murder and manslaughter a year later. The social movement “Black Lives Matter” was about to be born.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Social movements</a:t>
            </a:r>
            <a:r>
              <a:rPr lang="en-US" i="1" baseline="0" dirty="0" smtClean="0"/>
              <a:t> typically  </a:t>
            </a:r>
            <a:r>
              <a:rPr lang="en-US" i="1" baseline="0" dirty="0" smtClean="0">
                <a:solidFill>
                  <a:srgbClr val="FFFF00"/>
                </a:solidFill>
              </a:rPr>
              <a:t>arise </a:t>
            </a:r>
            <a:r>
              <a:rPr lang="en-US" i="1" baseline="0" dirty="0" smtClean="0"/>
              <a:t>through the action of concerned individuals. The movement may spread more rapidly if the issue is of concern to many people and if there is a clear symbol of the movement—in this case, the phrase “Black Lives Matter.”</a:t>
            </a:r>
            <a:endParaRPr lang="en-US" i="1" dirty="0" smtClean="0"/>
          </a:p>
          <a:p>
            <a:r>
              <a:rPr lang="en-US" i="1" baseline="0" dirty="0" smtClean="0"/>
              <a:t>The individuals identified here were instrumental in launching the social movement “Black Lives Matter.”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Note the power of social media to greatly extend the reach of any social movement. The widespread networks supported</a:t>
            </a:r>
            <a:r>
              <a:rPr lang="en-US" i="1" baseline="0" dirty="0" smtClean="0"/>
              <a:t> by social media also made social movements less “top down” and more democratic.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Photos in Public Domain:</a:t>
            </a:r>
          </a:p>
          <a:p>
            <a:r>
              <a:rPr lang="en-US" dirty="0" smtClean="0"/>
              <a:t>(1) "Martin Luther King </a:t>
            </a:r>
            <a:r>
              <a:rPr lang="en-US" dirty="0" err="1" smtClean="0"/>
              <a:t>Jr</a:t>
            </a:r>
            <a:r>
              <a:rPr lang="en-US" dirty="0" smtClean="0"/>
              <a:t> NYWTS 4" by New York World-Telegram and the Sun staff photographer: </a:t>
            </a:r>
            <a:r>
              <a:rPr lang="en-US" dirty="0" err="1" smtClean="0"/>
              <a:t>Albertin</a:t>
            </a:r>
            <a:r>
              <a:rPr lang="en-US" dirty="0" smtClean="0"/>
              <a:t>, Walter, photographer. - Library of Congress Prints and Photographs Division. New York World-Telegram and the Sun Newspaper Photograph Collection. http://hdl.loc.gov/loc.pnp/cph.3c22985. Licensed under</a:t>
            </a:r>
            <a:r>
              <a:rPr lang="en-US" baseline="0" dirty="0" smtClean="0"/>
              <a:t> </a:t>
            </a:r>
            <a:r>
              <a:rPr lang="en-US" dirty="0" smtClean="0"/>
              <a:t>Public Domain via Commons.</a:t>
            </a:r>
          </a:p>
          <a:p>
            <a:r>
              <a:rPr lang="en-US" dirty="0" smtClean="0"/>
              <a:t>(2) Jesse Jackson photo by John H. White. ID# (NWDNS-412-DA-13800) Via Archives.gov</a:t>
            </a:r>
          </a:p>
          <a:p>
            <a:r>
              <a:rPr lang="en-US" dirty="0" smtClean="0"/>
              <a:t>(3) Malcolm X photo</a:t>
            </a:r>
            <a:r>
              <a:rPr lang="en-US" baseline="0" dirty="0" smtClean="0"/>
              <a:t> by </a:t>
            </a:r>
            <a:r>
              <a:rPr lang="en-US" dirty="0" smtClean="0"/>
              <a:t>Herman Hiller, World Telegram staff photographer - Library of Congress. New York World-Telegram &amp; Sun Collection.  http://hdl.loc.gov/loc.pnp/cph.3c11166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Other social</a:t>
            </a:r>
            <a:r>
              <a:rPr lang="en-US" i="1" baseline="0" dirty="0" smtClean="0"/>
              <a:t> movements that were expanded by social media involved Caitlyn Jenner and the transsexual movement and the movement that led to the legalization of same-sex marriage.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Also from </a:t>
            </a:r>
            <a:r>
              <a:rPr lang="en-US" i="0" dirty="0" smtClean="0"/>
              <a:t>Time</a:t>
            </a:r>
            <a:r>
              <a:rPr lang="en-US" i="1" dirty="0" smtClean="0"/>
              <a:t>:  “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slogan, ‘Black Lives Matter’  is a piece of linguistic jujitsu, vague enough to seem inclusive yet charged enough to sow conflict.”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A6A-A45A-4C6A-AF13-B263635BB7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073C-4A9A-458B-9365-E0A48041B8A6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A7F12-7D7C-41CA-BC0B-5D4CE84F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990600"/>
            <a:ext cx="5334000" cy="2438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Social Movements</a:t>
            </a:r>
            <a:b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Social Media:  </a:t>
            </a:r>
            <a:b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#</a:t>
            </a:r>
            <a:r>
              <a:rPr lang="en-U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BlackLivesMatter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ubtitle 2"/>
          <p:cNvSpPr txBox="1">
            <a:spLocks noGrp="1"/>
          </p:cNvSpPr>
          <p:nvPr>
            <p:ph type="subTitle" idx="1"/>
          </p:nvPr>
        </p:nvSpPr>
        <p:spPr>
          <a:xfrm>
            <a:off x="0" y="457200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 23:  Collective Behavior and Social Movements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Society:  The Basics</a:t>
            </a:r>
          </a:p>
          <a:p>
            <a:pPr lvl="0" algn="ctr">
              <a:spcBef>
                <a:spcPts val="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Chapter 16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: Social Change:  Modern and Postmodern Societies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Black_Lives_Matter_protest.jpg"/>
          <p:cNvPicPr>
            <a:picLocks noChangeAspect="1"/>
          </p:cNvPicPr>
          <p:nvPr/>
        </p:nvPicPr>
        <p:blipFill>
          <a:blip r:embed="rId3" cstate="print"/>
          <a:srcRect l="52848"/>
          <a:stretch>
            <a:fillRect/>
          </a:stretch>
        </p:blipFill>
        <p:spPr>
          <a:xfrm>
            <a:off x="685800" y="0"/>
            <a:ext cx="3149092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ociology-16e-cover.jpg"/>
          <p:cNvPicPr>
            <a:picLocks noChangeAspect="1"/>
          </p:cNvPicPr>
          <p:nvPr/>
        </p:nvPicPr>
        <p:blipFill>
          <a:blip r:embed="rId4" cstate="print"/>
          <a:srcRect t="1603" b="601"/>
          <a:stretch>
            <a:fillRect/>
          </a:stretch>
        </p:blipFill>
        <p:spPr>
          <a:xfrm>
            <a:off x="0" y="5181600"/>
            <a:ext cx="908590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Society-14e-cover.jpg"/>
          <p:cNvPicPr>
            <a:picLocks noChangeAspect="1"/>
          </p:cNvPicPr>
          <p:nvPr/>
        </p:nvPicPr>
        <p:blipFill>
          <a:blip r:embed="rId5" cstate="print"/>
          <a:srcRect l="2100" r="3400" b="1667"/>
          <a:stretch>
            <a:fillRect/>
          </a:stretch>
        </p:blipFill>
        <p:spPr>
          <a:xfrm>
            <a:off x="8237347" y="5105400"/>
            <a:ext cx="906653" cy="118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July, 2013, a jury in Florida acquitted neighborhood watch coordinator George Zimmerman in the killing of 17-year-old </a:t>
            </a:r>
            <a:r>
              <a:rPr lang="en-US" sz="3200" dirty="0" err="1" smtClean="0"/>
              <a:t>Trayvon</a:t>
            </a:r>
            <a:r>
              <a:rPr lang="en-US" sz="3200" dirty="0" smtClean="0"/>
              <a:t> Martin.</a:t>
            </a:r>
            <a:endParaRPr lang="en-US" sz="3200" dirty="0"/>
          </a:p>
        </p:txBody>
      </p:sp>
      <p:pic>
        <p:nvPicPr>
          <p:cNvPr id="3" name="Picture 2" descr="071413-national-zimmerman-verdict-headlines-boston-herald.jpg"/>
          <p:cNvPicPr>
            <a:picLocks noChangeAspect="1"/>
          </p:cNvPicPr>
          <p:nvPr/>
        </p:nvPicPr>
        <p:blipFill>
          <a:blip r:embed="rId3" cstate="print"/>
          <a:srcRect l="22485" r="22311"/>
          <a:stretch>
            <a:fillRect/>
          </a:stretch>
        </p:blipFill>
        <p:spPr>
          <a:xfrm>
            <a:off x="4731643" y="1245202"/>
            <a:ext cx="3995563" cy="407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Alicia Garza, a community organizer in Oakland, California reacted with a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 post that ended “Our Lives Matter, Black Lives Matter.”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2819400"/>
            <a:ext cx="495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Patrice </a:t>
            </a:r>
            <a:r>
              <a:rPr lang="en-US" sz="2800" dirty="0" err="1" smtClean="0"/>
              <a:t>Cullors</a:t>
            </a:r>
            <a:r>
              <a:rPr lang="en-US" sz="2800" dirty="0" smtClean="0"/>
              <a:t>, an anti-police violence organizer in Los Angeles responded with the </a:t>
            </a:r>
            <a:r>
              <a:rPr lang="en-US" sz="2800" dirty="0" err="1" smtClean="0"/>
              <a:t>hashtag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#</a:t>
            </a:r>
            <a:r>
              <a:rPr lang="en-US" sz="2800" dirty="0" err="1" smtClean="0">
                <a:solidFill>
                  <a:srgbClr val="FF0000"/>
                </a:solidFill>
              </a:rPr>
              <a:t>BlackLivesMatter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20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Phoenix, immigration rights organizer Opel </a:t>
            </a:r>
            <a:r>
              <a:rPr lang="en-US" sz="2800" dirty="0" err="1" smtClean="0"/>
              <a:t>Tometi</a:t>
            </a:r>
            <a:r>
              <a:rPr lang="en-US" sz="2800" dirty="0" smtClean="0"/>
              <a:t> added her support.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Black Lives Matter </a:t>
            </a:r>
            <a:r>
              <a:rPr lang="en-US" sz="3600" dirty="0" smtClean="0"/>
              <a:t>was born.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2133600"/>
            <a:ext cx="335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Using </a:t>
            </a:r>
            <a:r>
              <a:rPr lang="en-US" sz="2800" dirty="0" err="1" smtClean="0"/>
              <a:t>Facebook</a:t>
            </a:r>
            <a:r>
              <a:rPr lang="en-US" sz="2800" dirty="0" smtClean="0"/>
              <a:t>, Twitter, and </a:t>
            </a:r>
            <a:r>
              <a:rPr lang="en-US" sz="2800" dirty="0" err="1" smtClean="0"/>
              <a:t>Tumblr</a:t>
            </a:r>
            <a:r>
              <a:rPr lang="en-US" sz="2800" dirty="0" smtClean="0"/>
              <a:t>, these three women created a movement unlike most black freedom campaigns that preceded them.  </a:t>
            </a:r>
            <a:endParaRPr lang="en-US" sz="2800" dirty="0"/>
          </a:p>
        </p:txBody>
      </p:sp>
      <p:pic>
        <p:nvPicPr>
          <p:cNvPr id="5" name="Picture 4" descr="tumblr_nl7j81MTc91sb8n0lo1_5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47625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“ …they used newly developed </a:t>
            </a:r>
            <a:r>
              <a:rPr lang="en-US" sz="2400" dirty="0" smtClean="0">
                <a:solidFill>
                  <a:srgbClr val="FF0000"/>
                </a:solidFill>
              </a:rPr>
              <a:t>social media </a:t>
            </a:r>
            <a:r>
              <a:rPr lang="en-US" sz="2400" dirty="0" smtClean="0"/>
              <a:t>to reach thousands of like-minded people across the nation quickly to create a black social justice movement that rejected the charismatic male-centered, top-down movement structure that had been the model for most previous efforts. 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35814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Herbert G. Ruffin II, Associate Professor of African American Studies at Syracuse University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4572000"/>
            <a:ext cx="5626100" cy="1928165"/>
            <a:chOff x="1600200" y="4572000"/>
            <a:chExt cx="5626100" cy="1928165"/>
          </a:xfrm>
        </p:grpSpPr>
        <p:pic>
          <p:nvPicPr>
            <p:cNvPr id="4" name="Picture 3" descr="358px-Martin_Luther_King_Jr_NYWTS_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1200" y="4572000"/>
              <a:ext cx="1435100" cy="1928165"/>
            </a:xfrm>
            <a:prstGeom prst="rect">
              <a:avLst/>
            </a:prstGeom>
          </p:spPr>
        </p:pic>
        <p:pic>
          <p:nvPicPr>
            <p:cNvPr id="5" name="Picture 4" descr="Rev_jesse_jackson.jpg"/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2971800" y="4590118"/>
              <a:ext cx="2732396" cy="1886881"/>
            </a:xfrm>
            <a:prstGeom prst="rect">
              <a:avLst/>
            </a:prstGeom>
          </p:spPr>
        </p:pic>
        <p:pic>
          <p:nvPicPr>
            <p:cNvPr id="6" name="Picture 5" descr="351px-Malcolm_X_NYWTS_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4572000"/>
              <a:ext cx="1394769" cy="19113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5146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#</a:t>
            </a:r>
            <a:r>
              <a:rPr lang="en-US" sz="4400" dirty="0" err="1" smtClean="0">
                <a:solidFill>
                  <a:srgbClr val="FF0000"/>
                </a:solidFill>
              </a:rPr>
              <a:t>BlackLivesMatter</a:t>
            </a:r>
            <a:r>
              <a:rPr lang="en-US" sz="4400" dirty="0" smtClean="0"/>
              <a:t> was tweeted 9 million times in 2015. 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7494" y="1828800"/>
            <a:ext cx="7646505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04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“In 2015, </a:t>
            </a:r>
            <a:r>
              <a:rPr lang="en-US" sz="2800" dirty="0" smtClean="0">
                <a:solidFill>
                  <a:srgbClr val="FF0000"/>
                </a:solidFill>
              </a:rPr>
              <a:t>Black Lives Matter </a:t>
            </a:r>
            <a:r>
              <a:rPr lang="en-US" sz="2800" dirty="0" smtClean="0"/>
              <a:t>blossomed from a protest cry into a genuine political force.”                  </a:t>
            </a:r>
            <a:r>
              <a:rPr lang="en-US" i="1" dirty="0" smtClean="0"/>
              <a:t>Time</a:t>
            </a:r>
            <a:r>
              <a:rPr lang="en-US" dirty="0" smtClean="0"/>
              <a:t>, December 14, 2015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426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92D050"/>
                </a:solidFill>
              </a:rPr>
              <a:t>Discussion Questions</a:t>
            </a:r>
            <a:endParaRPr lang="en-US" sz="30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057400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what ways do social media change the character of social movements?</a:t>
            </a:r>
          </a:p>
          <a:p>
            <a:endParaRPr lang="en-US" sz="2800" dirty="0" smtClean="0"/>
          </a:p>
          <a:p>
            <a:r>
              <a:rPr lang="en-US" sz="2800" dirty="0" smtClean="0"/>
              <a:t>Can you point to other social movements that have successfully made use of social media?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742</Words>
  <Application>Microsoft Office PowerPoint</Application>
  <PresentationFormat>On-screen Show (4:3)</PresentationFormat>
  <Paragraphs>47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Social Movements  and Social Media:   #BlackLivesMatter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Movements and Social Media:   #blacklivesmatter</dc:title>
  <dc:creator>Kimberlee</dc:creator>
  <cp:lastModifiedBy>Kimberlee</cp:lastModifiedBy>
  <cp:revision>14</cp:revision>
  <dcterms:created xsi:type="dcterms:W3CDTF">2016-01-10T21:36:57Z</dcterms:created>
  <dcterms:modified xsi:type="dcterms:W3CDTF">2016-01-27T19:20:09Z</dcterms:modified>
</cp:coreProperties>
</file>