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2" r:id="rId3"/>
    <p:sldId id="259" r:id="rId4"/>
    <p:sldId id="264" r:id="rId5"/>
    <p:sldId id="257"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66" autoAdjust="0"/>
  </p:normalViewPr>
  <p:slideViewPr>
    <p:cSldViewPr>
      <p:cViewPr varScale="1">
        <p:scale>
          <a:sx n="60" d="100"/>
          <a:sy n="60" d="100"/>
        </p:scale>
        <p:origin x="-8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clustered"/>
        <c:ser>
          <c:idx val="0"/>
          <c:order val="0"/>
          <c:tx>
            <c:strRef>
              <c:f>Sheet1!$A$2</c:f>
              <c:strCache>
                <c:ptCount val="1"/>
                <c:pt idx="0">
                  <c:v>Category 1</c:v>
                </c:pt>
              </c:strCache>
            </c:strRef>
          </c:tx>
          <c:spPr>
            <a:scene3d>
              <a:camera prst="orthographicFront"/>
              <a:lightRig rig="threePt" dir="t"/>
            </a:scene3d>
            <a:sp3d prstMaterial="metal">
              <a:bevelT/>
            </a:sp3d>
          </c:spPr>
          <c:dPt>
            <c:idx val="1"/>
            <c:spPr>
              <a:solidFill>
                <a:schemeClr val="accent2"/>
              </a:solidFill>
              <a:scene3d>
                <a:camera prst="orthographicFront"/>
                <a:lightRig rig="threePt" dir="t"/>
              </a:scene3d>
              <a:sp3d prstMaterial="metal">
                <a:bevelT/>
              </a:sp3d>
            </c:spPr>
          </c:dPt>
          <c:dLbls>
            <c:dLbl>
              <c:idx val="0"/>
              <c:layout>
                <c:manualLayout>
                  <c:x val="0"/>
                  <c:y val="6.6265060240963861E-2"/>
                </c:manualLayout>
              </c:layout>
              <c:showVal val="1"/>
            </c:dLbl>
            <c:dLbl>
              <c:idx val="1"/>
              <c:layout>
                <c:manualLayout>
                  <c:x val="-5.8479532163742704E-3"/>
                  <c:y val="9.0361445783132655E-2"/>
                </c:manualLayout>
              </c:layout>
              <c:showVal val="1"/>
            </c:dLbl>
            <c:txPr>
              <a:bodyPr/>
              <a:lstStyle/>
              <a:p>
                <a:pPr>
                  <a:defRPr sz="2400" b="1"/>
                </a:pPr>
                <a:endParaRPr lang="en-US"/>
              </a:p>
            </c:txPr>
            <c:showVal val="1"/>
          </c:dLbls>
          <c:cat>
            <c:strRef>
              <c:f>Sheet1!$B$1:$C$1</c:f>
              <c:strCache>
                <c:ptCount val="2"/>
                <c:pt idx="0">
                  <c:v>Met Online</c:v>
                </c:pt>
                <c:pt idx="1">
                  <c:v>Met in Person</c:v>
                </c:pt>
              </c:strCache>
            </c:strRef>
          </c:cat>
          <c:val>
            <c:numRef>
              <c:f>Sheet1!$B$2:$C$2</c:f>
              <c:numCache>
                <c:formatCode>0%</c:formatCode>
                <c:ptCount val="2"/>
                <c:pt idx="0">
                  <c:v>0.2400000000000001</c:v>
                </c:pt>
                <c:pt idx="1">
                  <c:v>0.76000000000000045</c:v>
                </c:pt>
              </c:numCache>
            </c:numRef>
          </c:val>
        </c:ser>
        <c:gapWidth val="75"/>
        <c:shape val="box"/>
        <c:axId val="117334016"/>
        <c:axId val="117335552"/>
        <c:axId val="0"/>
      </c:bar3DChart>
      <c:catAx>
        <c:axId val="117334016"/>
        <c:scaling>
          <c:orientation val="minMax"/>
        </c:scaling>
        <c:axPos val="b"/>
        <c:majorTickMark val="none"/>
        <c:tickLblPos val="nextTo"/>
        <c:crossAx val="117335552"/>
        <c:crosses val="autoZero"/>
        <c:auto val="1"/>
        <c:lblAlgn val="ctr"/>
        <c:lblOffset val="100"/>
      </c:catAx>
      <c:valAx>
        <c:axId val="117335552"/>
        <c:scaling>
          <c:orientation val="minMax"/>
        </c:scaling>
        <c:axPos val="l"/>
        <c:majorGridlines/>
        <c:numFmt formatCode="0%" sourceLinked="1"/>
        <c:majorTickMark val="none"/>
        <c:tickLblPos val="nextTo"/>
        <c:spPr>
          <a:ln w="9525">
            <a:noFill/>
          </a:ln>
        </c:spPr>
        <c:crossAx val="117334016"/>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barChart>
        <c:barDir val="col"/>
        <c:grouping val="clustered"/>
        <c:ser>
          <c:idx val="0"/>
          <c:order val="0"/>
          <c:tx>
            <c:strRef>
              <c:f>Sheet1!$B$1</c:f>
              <c:strCache>
                <c:ptCount val="1"/>
                <c:pt idx="0">
                  <c:v>In Person</c:v>
                </c:pt>
              </c:strCache>
            </c:strRef>
          </c:tx>
          <c:spPr>
            <a:scene3d>
              <a:camera prst="orthographicFront"/>
              <a:lightRig rig="threePt" dir="t"/>
            </a:scene3d>
            <a:sp3d prstMaterial="metal">
              <a:bevelT/>
            </a:sp3d>
          </c:spPr>
          <c:dLbls>
            <c:dLbl>
              <c:idx val="0"/>
              <c:layout>
                <c:manualLayout>
                  <c:x val="2.3474178403755895E-3"/>
                  <c:y val="0.39361702127659581"/>
                </c:manualLayout>
              </c:layout>
              <c:spPr/>
              <c:txPr>
                <a:bodyPr/>
                <a:lstStyle/>
                <a:p>
                  <a:pPr>
                    <a:defRPr sz="2400" b="1"/>
                  </a:pPr>
                  <a:endParaRPr lang="en-US"/>
                </a:p>
              </c:txPr>
              <c:showVal val="1"/>
              <c:showSerName val="1"/>
              <c:separator>
</c:separator>
            </c:dLbl>
            <c:delete val="1"/>
            <c:txPr>
              <a:bodyPr/>
              <a:lstStyle/>
              <a:p>
                <a:pPr>
                  <a:defRPr sz="2000"/>
                </a:pPr>
                <a:endParaRPr lang="en-US"/>
              </a:p>
            </c:txPr>
          </c:dLbls>
          <c:cat>
            <c:strRef>
              <c:f>Sheet1!$A$2</c:f>
              <c:strCache>
                <c:ptCount val="1"/>
                <c:pt idx="0">
                  <c:v> </c:v>
                </c:pt>
              </c:strCache>
            </c:strRef>
          </c:cat>
          <c:val>
            <c:numRef>
              <c:f>Sheet1!$B$2</c:f>
              <c:numCache>
                <c:formatCode>0%</c:formatCode>
                <c:ptCount val="1"/>
                <c:pt idx="0">
                  <c:v>0.55000000000000004</c:v>
                </c:pt>
              </c:numCache>
            </c:numRef>
          </c:val>
        </c:ser>
        <c:ser>
          <c:idx val="1"/>
          <c:order val="1"/>
          <c:tx>
            <c:strRef>
              <c:f>Sheet1!$C$1</c:f>
              <c:strCache>
                <c:ptCount val="1"/>
                <c:pt idx="0">
                  <c:v>Social Media</c:v>
                </c:pt>
              </c:strCache>
            </c:strRef>
          </c:tx>
          <c:spPr>
            <a:scene3d>
              <a:camera prst="orthographicFront"/>
              <a:lightRig rig="threePt" dir="t"/>
            </a:scene3d>
            <a:sp3d prstMaterial="metal">
              <a:bevelT/>
            </a:sp3d>
          </c:spPr>
          <c:dLbls>
            <c:dLbl>
              <c:idx val="0"/>
              <c:layout>
                <c:manualLayout>
                  <c:x val="-1.1533399874311486E-2"/>
                  <c:y val="0.38297872340425593"/>
                </c:manualLayout>
              </c:layout>
              <c:spPr/>
              <c:txPr>
                <a:bodyPr/>
                <a:lstStyle/>
                <a:p>
                  <a:pPr>
                    <a:defRPr sz="2400" b="1"/>
                  </a:pPr>
                  <a:endParaRPr lang="en-US"/>
                </a:p>
              </c:txPr>
              <c:showVal val="1"/>
              <c:showSerName val="1"/>
              <c:separator>
</c:separator>
            </c:dLbl>
            <c:txPr>
              <a:bodyPr/>
              <a:lstStyle/>
              <a:p>
                <a:pPr>
                  <a:defRPr sz="2400"/>
                </a:pPr>
                <a:endParaRPr lang="en-US"/>
              </a:p>
            </c:txPr>
            <c:showVal val="1"/>
            <c:showSerName val="1"/>
            <c:separator>
</c:separator>
          </c:dLbls>
          <c:cat>
            <c:strRef>
              <c:f>Sheet1!$A$2</c:f>
              <c:strCache>
                <c:ptCount val="1"/>
                <c:pt idx="0">
                  <c:v> </c:v>
                </c:pt>
              </c:strCache>
            </c:strRef>
          </c:cat>
          <c:val>
            <c:numRef>
              <c:f>Sheet1!$C$2</c:f>
              <c:numCache>
                <c:formatCode>0%</c:formatCode>
                <c:ptCount val="1"/>
                <c:pt idx="0">
                  <c:v>0.62000000000000044</c:v>
                </c:pt>
              </c:numCache>
            </c:numRef>
          </c:val>
        </c:ser>
        <c:gapWidth val="75"/>
        <c:overlap val="-25"/>
        <c:axId val="60485632"/>
        <c:axId val="60487168"/>
      </c:barChart>
      <c:catAx>
        <c:axId val="60485632"/>
        <c:scaling>
          <c:orientation val="minMax"/>
        </c:scaling>
        <c:axPos val="b"/>
        <c:majorTickMark val="none"/>
        <c:tickLblPos val="nextTo"/>
        <c:crossAx val="60487168"/>
        <c:crosses val="autoZero"/>
        <c:auto val="1"/>
        <c:lblAlgn val="ctr"/>
        <c:lblOffset val="100"/>
      </c:catAx>
      <c:valAx>
        <c:axId val="60487168"/>
        <c:scaling>
          <c:orientation val="minMax"/>
          <c:max val="1"/>
          <c:min val="0"/>
        </c:scaling>
        <c:axPos val="l"/>
        <c:majorGridlines/>
        <c:numFmt formatCode="0%" sourceLinked="1"/>
        <c:majorTickMark val="none"/>
        <c:tickLblPos val="nextTo"/>
        <c:crossAx val="60485632"/>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col"/>
        <c:grouping val="clustered"/>
        <c:ser>
          <c:idx val="0"/>
          <c:order val="0"/>
          <c:tx>
            <c:v>Boys</c:v>
          </c:tx>
          <c:spPr>
            <a:scene3d>
              <a:camera prst="orthographicFront"/>
              <a:lightRig rig="threePt" dir="t">
                <a:rot lat="0" lon="0" rev="1200000"/>
              </a:lightRig>
            </a:scene3d>
            <a:sp3d prstMaterial="metal">
              <a:bevelT w="63500" h="25400"/>
            </a:sp3d>
          </c:spPr>
          <c:dLbls>
            <c:dLbl>
              <c:idx val="0"/>
              <c:layout>
                <c:manualLayout>
                  <c:x val="-2.3474178403755474E-3"/>
                  <c:y val="0.31140350877192985"/>
                </c:manualLayout>
              </c:layout>
              <c:spPr/>
              <c:txPr>
                <a:bodyPr/>
                <a:lstStyle/>
                <a:p>
                  <a:pPr>
                    <a:defRPr sz="2400" b="1"/>
                  </a:pPr>
                  <a:endParaRPr lang="en-US"/>
                </a:p>
              </c:txPr>
              <c:showVal val="1"/>
              <c:showSerName val="1"/>
              <c:separator>
</c:separator>
            </c:dLbl>
            <c:showVal val="1"/>
            <c:showSerName val="1"/>
            <c:separator>
</c:separator>
          </c:dLbls>
          <c:cat>
            <c:strRef>
              <c:f>Sheet1!$A$6</c:f>
              <c:strCache>
                <c:ptCount val="1"/>
                <c:pt idx="0">
                  <c:v>Texts romantic partner daily</c:v>
                </c:pt>
              </c:strCache>
            </c:strRef>
          </c:cat>
          <c:val>
            <c:numRef>
              <c:f>Sheet1!$B$6</c:f>
              <c:numCache>
                <c:formatCode>0%</c:formatCode>
                <c:ptCount val="1"/>
                <c:pt idx="0">
                  <c:v>0.66000000000000059</c:v>
                </c:pt>
              </c:numCache>
            </c:numRef>
          </c:val>
        </c:ser>
        <c:ser>
          <c:idx val="1"/>
          <c:order val="1"/>
          <c:tx>
            <c:v>Girls</c:v>
          </c:tx>
          <c:spPr>
            <a:scene3d>
              <a:camera prst="orthographicFront"/>
              <a:lightRig rig="threePt" dir="t">
                <a:rot lat="0" lon="0" rev="1200000"/>
              </a:lightRig>
            </a:scene3d>
            <a:sp3d prstMaterial="metal">
              <a:bevelT w="63500" h="25400"/>
            </a:sp3d>
          </c:spPr>
          <c:dLbls>
            <c:dLbl>
              <c:idx val="0"/>
              <c:layout>
                <c:manualLayout>
                  <c:x val="-9.3896713615022696E-3"/>
                  <c:y val="0.30263157894736842"/>
                </c:manualLayout>
              </c:layout>
              <c:spPr/>
              <c:txPr>
                <a:bodyPr/>
                <a:lstStyle/>
                <a:p>
                  <a:pPr>
                    <a:defRPr sz="2400" b="1"/>
                  </a:pPr>
                  <a:endParaRPr lang="en-US"/>
                </a:p>
              </c:txPr>
              <c:showVal val="1"/>
              <c:showSerName val="1"/>
              <c:separator>
</c:separator>
            </c:dLbl>
            <c:showVal val="1"/>
            <c:showSerName val="1"/>
            <c:separator>
</c:separator>
          </c:dLbls>
          <c:cat>
            <c:strRef>
              <c:f>Sheet1!$A$6</c:f>
              <c:strCache>
                <c:ptCount val="1"/>
                <c:pt idx="0">
                  <c:v>Texts romantic partner daily</c:v>
                </c:pt>
              </c:strCache>
            </c:strRef>
          </c:cat>
          <c:val>
            <c:numRef>
              <c:f>Sheet1!$C$6</c:f>
              <c:numCache>
                <c:formatCode>0%</c:formatCode>
                <c:ptCount val="1"/>
                <c:pt idx="0">
                  <c:v>0.79</c:v>
                </c:pt>
              </c:numCache>
            </c:numRef>
          </c:val>
        </c:ser>
        <c:gapWidth val="75"/>
        <c:overlap val="-25"/>
        <c:axId val="60832384"/>
        <c:axId val="61149568"/>
      </c:barChart>
      <c:catAx>
        <c:axId val="60832384"/>
        <c:scaling>
          <c:orientation val="minMax"/>
        </c:scaling>
        <c:axPos val="b"/>
        <c:majorTickMark val="none"/>
        <c:tickLblPos val="nextTo"/>
        <c:txPr>
          <a:bodyPr/>
          <a:lstStyle/>
          <a:p>
            <a:pPr>
              <a:defRPr sz="2000"/>
            </a:pPr>
            <a:endParaRPr lang="en-US"/>
          </a:p>
        </c:txPr>
        <c:crossAx val="61149568"/>
        <c:crosses val="autoZero"/>
        <c:auto val="1"/>
        <c:lblAlgn val="ctr"/>
        <c:lblOffset val="100"/>
      </c:catAx>
      <c:valAx>
        <c:axId val="61149568"/>
        <c:scaling>
          <c:orientation val="minMax"/>
          <c:max val="1"/>
          <c:min val="0"/>
        </c:scaling>
        <c:axPos val="l"/>
        <c:majorGridlines/>
        <c:numFmt formatCode="0%" sourceLinked="1"/>
        <c:majorTickMark val="none"/>
        <c:tickLblPos val="nextTo"/>
        <c:crossAx val="60832384"/>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6"/>
  <c:chart>
    <c:autoTitleDeleted val="1"/>
    <c:plotArea>
      <c:layout>
        <c:manualLayout>
          <c:layoutTarget val="inner"/>
          <c:xMode val="edge"/>
          <c:yMode val="edge"/>
          <c:x val="0.15806354734504341"/>
          <c:y val="0.14107835078307521"/>
          <c:w val="0.79065440137290532"/>
          <c:h val="0.65656766461884575"/>
        </c:manualLayout>
      </c:layout>
      <c:barChart>
        <c:barDir val="col"/>
        <c:grouping val="clustered"/>
        <c:ser>
          <c:idx val="0"/>
          <c:order val="0"/>
          <c:tx>
            <c:strRef>
              <c:f>Sheet1!$B$1</c:f>
              <c:strCache>
                <c:ptCount val="1"/>
                <c:pt idx="0">
                  <c:v>Boys</c:v>
                </c:pt>
              </c:strCache>
            </c:strRef>
          </c:tx>
          <c:dLbls>
            <c:dLbl>
              <c:idx val="0"/>
              <c:layout>
                <c:manualLayout>
                  <c:x val="-2.1857923497267794E-2"/>
                  <c:y val="-3.6269174686497554E-2"/>
                </c:manualLayout>
              </c:layout>
              <c:spPr>
                <a:solidFill>
                  <a:schemeClr val="bg1"/>
                </a:solidFill>
              </c:spPr>
              <c:txPr>
                <a:bodyPr/>
                <a:lstStyle/>
                <a:p>
                  <a:pPr>
                    <a:defRPr sz="2400" b="1"/>
                  </a:pPr>
                  <a:endParaRPr lang="en-US"/>
                </a:p>
              </c:txPr>
              <c:showVal val="1"/>
              <c:showSerName val="1"/>
              <c:separator>
</c:separator>
            </c:dLbl>
            <c:showVal val="1"/>
            <c:showSerName val="1"/>
            <c:separator>
</c:separator>
          </c:dLbls>
          <c:cat>
            <c:strRef>
              <c:f>Sheet1!$A$2</c:f>
              <c:strCache>
                <c:ptCount val="1"/>
                <c:pt idx="0">
                  <c:v>Responded "Yes"</c:v>
                </c:pt>
              </c:strCache>
            </c:strRef>
          </c:cat>
          <c:val>
            <c:numRef>
              <c:f>Sheet1!$B$2</c:f>
              <c:numCache>
                <c:formatCode>0%</c:formatCode>
                <c:ptCount val="1"/>
                <c:pt idx="0">
                  <c:v>6.0000000000000032E-2</c:v>
                </c:pt>
              </c:numCache>
            </c:numRef>
          </c:val>
        </c:ser>
        <c:ser>
          <c:idx val="1"/>
          <c:order val="1"/>
          <c:tx>
            <c:strRef>
              <c:f>Sheet1!$C$1</c:f>
              <c:strCache>
                <c:ptCount val="1"/>
                <c:pt idx="0">
                  <c:v>Girls</c:v>
                </c:pt>
              </c:strCache>
            </c:strRef>
          </c:tx>
          <c:spPr>
            <a:scene3d>
              <a:camera prst="orthographicFront"/>
              <a:lightRig rig="threePt" dir="t">
                <a:rot lat="0" lon="0" rev="1200000"/>
              </a:lightRig>
            </a:scene3d>
            <a:sp3d>
              <a:bevelT w="63500" h="25400" prst="coolSlant"/>
            </a:sp3d>
          </c:spPr>
          <c:dPt>
            <c:idx val="0"/>
            <c:spPr>
              <a:solidFill>
                <a:schemeClr val="accent2"/>
              </a:solidFill>
              <a:scene3d>
                <a:camera prst="orthographicFront"/>
                <a:lightRig rig="threePt" dir="t">
                  <a:rot lat="0" lon="0" rev="1200000"/>
                </a:lightRig>
              </a:scene3d>
              <a:sp3d>
                <a:bevelT w="165100" prst="coolSlant"/>
              </a:sp3d>
            </c:spPr>
          </c:dPt>
          <c:dLbls>
            <c:dLbl>
              <c:idx val="0"/>
              <c:layout>
                <c:manualLayout>
                  <c:x val="-8.1967213114754103E-3"/>
                  <c:y val="0.21883464566929148"/>
                </c:manualLayout>
              </c:layout>
              <c:spPr/>
              <c:txPr>
                <a:bodyPr/>
                <a:lstStyle/>
                <a:p>
                  <a:pPr>
                    <a:defRPr sz="2400" b="1"/>
                  </a:pPr>
                  <a:endParaRPr lang="en-US"/>
                </a:p>
              </c:txPr>
              <c:showVal val="1"/>
              <c:showSerName val="1"/>
              <c:separator>
</c:separator>
            </c:dLbl>
            <c:showVal val="1"/>
            <c:showSerName val="1"/>
            <c:separator>
</c:separator>
          </c:dLbls>
          <c:cat>
            <c:strRef>
              <c:f>Sheet1!$A$2</c:f>
              <c:strCache>
                <c:ptCount val="1"/>
                <c:pt idx="0">
                  <c:v>Responded "Yes"</c:v>
                </c:pt>
              </c:strCache>
            </c:strRef>
          </c:cat>
          <c:val>
            <c:numRef>
              <c:f>Sheet1!$C$2</c:f>
              <c:numCache>
                <c:formatCode>0%</c:formatCode>
                <c:ptCount val="1"/>
                <c:pt idx="0">
                  <c:v>0.47000000000000008</c:v>
                </c:pt>
              </c:numCache>
            </c:numRef>
          </c:val>
        </c:ser>
        <c:gapWidth val="75"/>
        <c:overlap val="-25"/>
        <c:axId val="61797888"/>
        <c:axId val="61799424"/>
      </c:barChart>
      <c:catAx>
        <c:axId val="61797888"/>
        <c:scaling>
          <c:orientation val="minMax"/>
        </c:scaling>
        <c:axPos val="b"/>
        <c:majorTickMark val="none"/>
        <c:tickLblPos val="nextTo"/>
        <c:crossAx val="61799424"/>
        <c:crosses val="autoZero"/>
        <c:auto val="1"/>
        <c:lblAlgn val="ctr"/>
        <c:lblOffset val="100"/>
      </c:catAx>
      <c:valAx>
        <c:axId val="61799424"/>
        <c:scaling>
          <c:orientation val="minMax"/>
        </c:scaling>
        <c:axPos val="l"/>
        <c:majorGridlines/>
        <c:numFmt formatCode="0%" sourceLinked="1"/>
        <c:majorTickMark val="none"/>
        <c:tickLblPos val="nextTo"/>
        <c:crossAx val="61797888"/>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Boys</c:v>
                </c:pt>
              </c:strCache>
            </c:strRef>
          </c:tx>
          <c:spPr>
            <a:scene3d>
              <a:camera prst="orthographicFront"/>
              <a:lightRig rig="threePt" dir="t"/>
            </a:scene3d>
            <a:sp3d>
              <a:bevelT w="165100" prst="coolSlant"/>
            </a:sp3d>
          </c:spPr>
          <c:dLbls>
            <c:dLbl>
              <c:idx val="0"/>
              <c:layout>
                <c:manualLayout>
                  <c:x val="-5.1282051282051282E-3"/>
                  <c:y val="0.26492537313432857"/>
                </c:manualLayout>
              </c:layout>
              <c:showVal val="1"/>
              <c:showSerName val="1"/>
              <c:separator>
</c:separator>
            </c:dLbl>
            <c:txPr>
              <a:bodyPr/>
              <a:lstStyle/>
              <a:p>
                <a:pPr>
                  <a:defRPr sz="2400" b="1"/>
                </a:pPr>
                <a:endParaRPr lang="en-US"/>
              </a:p>
            </c:txPr>
            <c:showVal val="1"/>
            <c:showSerName val="1"/>
            <c:separator>
</c:separator>
          </c:dLbls>
          <c:cat>
            <c:strRef>
              <c:f>Sheet1!$A$2</c:f>
              <c:strCache>
                <c:ptCount val="1"/>
                <c:pt idx="0">
                  <c:v>Responded "Yes"</c:v>
                </c:pt>
              </c:strCache>
            </c:strRef>
          </c:cat>
          <c:val>
            <c:numRef>
              <c:f>Sheet1!$B$2</c:f>
              <c:numCache>
                <c:formatCode>0%</c:formatCode>
                <c:ptCount val="1"/>
                <c:pt idx="0">
                  <c:v>0.16</c:v>
                </c:pt>
              </c:numCache>
            </c:numRef>
          </c:val>
        </c:ser>
        <c:ser>
          <c:idx val="1"/>
          <c:order val="1"/>
          <c:tx>
            <c:strRef>
              <c:f>Sheet1!$C$1</c:f>
              <c:strCache>
                <c:ptCount val="1"/>
                <c:pt idx="0">
                  <c:v>Girls</c:v>
                </c:pt>
              </c:strCache>
            </c:strRef>
          </c:tx>
          <c:spPr>
            <a:scene3d>
              <a:camera prst="orthographicFront"/>
              <a:lightRig rig="threePt" dir="t"/>
            </a:scene3d>
            <a:sp3d prstMaterial="metal">
              <a:bevelT w="165100" prst="coolSlant"/>
            </a:sp3d>
          </c:spPr>
          <c:dLbls>
            <c:dLbl>
              <c:idx val="0"/>
              <c:layout>
                <c:manualLayout>
                  <c:x val="0"/>
                  <c:y val="0.19402985074626874"/>
                </c:manualLayout>
              </c:layout>
              <c:showVal val="1"/>
              <c:showSerName val="1"/>
              <c:separator>
</c:separator>
            </c:dLbl>
            <c:txPr>
              <a:bodyPr/>
              <a:lstStyle/>
              <a:p>
                <a:pPr>
                  <a:defRPr sz="2400" b="1"/>
                </a:pPr>
                <a:endParaRPr lang="en-US"/>
              </a:p>
            </c:txPr>
            <c:showVal val="1"/>
            <c:showSerName val="1"/>
            <c:separator>
</c:separator>
          </c:dLbls>
          <c:cat>
            <c:strRef>
              <c:f>Sheet1!$A$2</c:f>
              <c:strCache>
                <c:ptCount val="1"/>
                <c:pt idx="0">
                  <c:v>Responded "Yes"</c:v>
                </c:pt>
              </c:strCache>
            </c:strRef>
          </c:cat>
          <c:val>
            <c:numRef>
              <c:f>Sheet1!$C$2</c:f>
              <c:numCache>
                <c:formatCode>0%</c:formatCode>
                <c:ptCount val="1"/>
                <c:pt idx="0">
                  <c:v>0.3500000000000002</c:v>
                </c:pt>
              </c:numCache>
            </c:numRef>
          </c:val>
        </c:ser>
        <c:gapWidth val="75"/>
        <c:overlap val="-25"/>
        <c:axId val="62296832"/>
        <c:axId val="62298368"/>
      </c:barChart>
      <c:catAx>
        <c:axId val="62296832"/>
        <c:scaling>
          <c:orientation val="minMax"/>
        </c:scaling>
        <c:axPos val="b"/>
        <c:majorTickMark val="none"/>
        <c:tickLblPos val="nextTo"/>
        <c:crossAx val="62298368"/>
        <c:crosses val="autoZero"/>
        <c:auto val="1"/>
        <c:lblAlgn val="ctr"/>
        <c:lblOffset val="100"/>
      </c:catAx>
      <c:valAx>
        <c:axId val="62298368"/>
        <c:scaling>
          <c:orientation val="minMax"/>
        </c:scaling>
        <c:axPos val="l"/>
        <c:majorGridlines/>
        <c:numFmt formatCode="0%" sourceLinked="1"/>
        <c:majorTickMark val="none"/>
        <c:tickLblPos val="nextTo"/>
        <c:spPr>
          <a:ln w="9525">
            <a:noFill/>
          </a:ln>
        </c:spPr>
        <c:crossAx val="62296832"/>
        <c:crosses val="autoZero"/>
        <c:crossBetween val="between"/>
        <c:majorUnit val="0.1"/>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A9720-8EA2-4FF8-9348-597C088A7A6D}"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D942F-6E71-41D1-B190-23DEDE27D50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Sources</a:t>
            </a:r>
            <a:r>
              <a:rPr lang="en-US" dirty="0" smtClean="0"/>
              <a:t>:</a:t>
            </a:r>
            <a:r>
              <a:rPr lang="en-US" baseline="0" dirty="0" smtClean="0"/>
              <a:t>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Lenhart</a:t>
            </a:r>
            <a:r>
              <a:rPr lang="en-US" baseline="0" dirty="0" smtClean="0"/>
              <a:t>, Amanda, Monica Anderson and Aaron Smith.  “Teens, Technology and Romantic Relationships.”  Pew Research Center, October 1, 2015. http://www.pewinternet.org/2015/10/01/teens-technology-and-romantic-relationships/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This study reveals that the digital realm is one part of a broader universe in which teens meet, date and break up with romantic partners. Online spaces are used infrequently for meeting romantic partners, but play a major role in how teens flirt, woo and communicate with potential and current flames.</a:t>
            </a:r>
          </a:p>
          <a:p>
            <a:endParaRPr lang="en-US" baseline="0" dirty="0" smtClean="0"/>
          </a:p>
          <a:p>
            <a:r>
              <a:rPr lang="en-US" baseline="0" dirty="0" smtClean="0"/>
              <a:t>Anderson, Monica.  “Digital romance: How teen boys and girls differ.”  Pew Research Center, October 13, 2015. http://www.pewresearch.org/fact-tank/2015/10/13/digital-romance-how-teen-boys-and-girls-differ/</a:t>
            </a:r>
          </a:p>
          <a:p>
            <a:endParaRPr lang="en-US" dirty="0" smtClean="0"/>
          </a:p>
          <a:p>
            <a:pPr lvl="1"/>
            <a:r>
              <a:rPr lang="en-US" sz="1200" b="0" i="1" kern="1200" dirty="0" smtClean="0">
                <a:solidFill>
                  <a:schemeClr val="tx1"/>
                </a:solidFill>
                <a:latin typeface="+mn-lt"/>
                <a:ea typeface="+mn-ea"/>
                <a:cs typeface="+mn-cs"/>
              </a:rPr>
              <a:t>This report examines American teens’ digital romantic practices. It covers the results of a national Pew Research Center survey of teens ages 13 to 17; throughout the report, the word “teens” refers to those in that age bracket, unless otherwise specified. The survey was conducted online from Sept. 25 through Oct. 9, 2014, and Feb. 10 through March 16, 2015; 16 online and in-person focus groups with teens were conducted in April 2014 and November 2014. </a:t>
            </a:r>
            <a:endParaRPr lang="en-US" i="1"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This survey was conducted by the Pew Research Center between late September and early October of 2014 and between mid-February and mid-March of 2015. Respondents were contacted online. The total sample size was 1,060 teens between the ages of thirteen and seventeen. While not rigorously designed to reflect all racial and ethnic categories of teens, the sample is considered to be reasonably representative of teens as a whole.</a:t>
            </a:r>
            <a:endParaRPr lang="en-US"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first finding is that most dating relationships do not start online. While 24 percent of the teens reported dating or hooking up with someone they met online,</a:t>
            </a:r>
            <a:r>
              <a:rPr lang="en-US" sz="1200" kern="1200" baseline="0" dirty="0" smtClean="0">
                <a:solidFill>
                  <a:schemeClr val="tx1"/>
                </a:solidFill>
                <a:latin typeface="+mn-lt"/>
                <a:ea typeface="+mn-ea"/>
                <a:cs typeface="+mn-cs"/>
              </a:rPr>
              <a:t> three times that share</a:t>
            </a:r>
            <a:r>
              <a:rPr lang="en-US" sz="1200" kern="1200" dirty="0" smtClean="0">
                <a:solidFill>
                  <a:schemeClr val="tx1"/>
                </a:solidFill>
                <a:latin typeface="+mn-lt"/>
                <a:ea typeface="+mn-ea"/>
                <a:cs typeface="+mn-cs"/>
              </a:rPr>
              <a:t>—76 percent—of teens with dating experience say that their relationships began with face-to-face encounters,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just as has been the case in the past.</a:t>
            </a:r>
          </a:p>
          <a:p>
            <a:r>
              <a:rPr lang="en-US" sz="1200" kern="1200" dirty="0" smtClean="0">
                <a:solidFill>
                  <a:schemeClr val="tx1"/>
                </a:solidFill>
                <a:latin typeface="+mn-lt"/>
                <a:ea typeface="+mn-ea"/>
                <a:cs typeface="+mn-cs"/>
              </a:rPr>
              <a:t> </a:t>
            </a:r>
          </a:p>
          <a:p>
            <a:r>
              <a:rPr lang="en-US" sz="1200" i="1" kern="1200" dirty="0" smtClean="0">
                <a:solidFill>
                  <a:schemeClr val="tx1"/>
                </a:solidFill>
                <a:latin typeface="+mn-lt"/>
                <a:ea typeface="+mn-ea"/>
                <a:cs typeface="+mn-cs"/>
              </a:rPr>
              <a:t>This is one familiar pattern that appears to have changed only a little as we have entered the digital age.</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Teens also flirt or tell someone they have a romantic interest in face-to-face interactions—55 percent of teen report doing this. But more—62 percent of the sample—say they have used social media to express romantic interest to someone they have met. They do so by “</a:t>
            </a:r>
            <a:r>
              <a:rPr lang="en-US" sz="1200" kern="1200" dirty="0" err="1" smtClean="0">
                <a:solidFill>
                  <a:schemeClr val="tx1"/>
                </a:solidFill>
                <a:latin typeface="+mn-lt"/>
                <a:ea typeface="+mn-ea"/>
                <a:cs typeface="+mn-cs"/>
              </a:rPr>
              <a:t>friending</a:t>
            </a:r>
            <a:r>
              <a:rPr lang="en-US" sz="1200" kern="1200" dirty="0" smtClean="0">
                <a:solidFill>
                  <a:schemeClr val="tx1"/>
                </a:solidFill>
                <a:latin typeface="+mn-lt"/>
                <a:ea typeface="+mn-ea"/>
                <a:cs typeface="+mn-cs"/>
              </a:rPr>
              <a:t>” someone, or by posting material or by commenting on a post. Another finding of this survey is that 66 percent of teen boys and 79 percent of teen girls report texting their romantic partners at least once a day.</a:t>
            </a:r>
          </a:p>
          <a:p>
            <a:r>
              <a:rPr lang="en-US" sz="1200" kern="1200" dirty="0" smtClean="0">
                <a:solidFill>
                  <a:schemeClr val="tx1"/>
                </a:solidFill>
                <a:latin typeface="+mn-lt"/>
                <a:ea typeface="+mn-ea"/>
                <a:cs typeface="+mn-cs"/>
              </a:rPr>
              <a:t> </a:t>
            </a:r>
          </a:p>
          <a:p>
            <a:r>
              <a:rPr lang="en-US" sz="1200" i="1" kern="1200" dirty="0" smtClean="0">
                <a:solidFill>
                  <a:schemeClr val="tx1"/>
                </a:solidFill>
                <a:latin typeface="+mn-lt"/>
                <a:ea typeface="+mn-ea"/>
                <a:cs typeface="+mn-cs"/>
              </a:rPr>
              <a:t>While social media have limited importance in meeting romantic partners, they do play an important part in deepening a relationship.</a:t>
            </a:r>
            <a:endParaRPr lang="en-US"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Traditional gender patterns are also evident in teen dating behavior. Nearly half—47 percent—of teen girls say they should wait for a boy to ask them out first. Just 6 percent of boys report the comparable pattern. Another gender difference involves online abuse. More than twice the share of teen girls (35 percent) compared to boys (16 percent) report inappropriate flirting or other communication that resulted in the girl “blocking” a boy from further on-line contact.</a:t>
            </a:r>
          </a:p>
          <a:p>
            <a:r>
              <a:rPr lang="en-US" sz="1200" kern="1200" dirty="0" smtClean="0">
                <a:solidFill>
                  <a:schemeClr val="tx1"/>
                </a:solidFill>
                <a:latin typeface="+mn-lt"/>
                <a:ea typeface="+mn-ea"/>
                <a:cs typeface="+mn-cs"/>
              </a:rPr>
              <a:t> </a:t>
            </a:r>
          </a:p>
          <a:p>
            <a:r>
              <a:rPr lang="en-US" sz="1200" i="1" kern="1200" dirty="0" smtClean="0">
                <a:solidFill>
                  <a:schemeClr val="tx1"/>
                </a:solidFill>
                <a:latin typeface="+mn-lt"/>
                <a:ea typeface="+mn-ea"/>
                <a:cs typeface="+mn-cs"/>
              </a:rPr>
              <a:t>Some traditional gender patterns are evident in the digital age, with males taking the lead in dating and females being more passive. Females are also the target of most abusive communication.</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CD942F-6E71-41D1-B190-23DEDE27D501}"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85F56B-0C39-496E-80E2-06337D08F6E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5F56B-0C39-496E-80E2-06337D08F6E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5F56B-0C39-496E-80E2-06337D08F6E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5F56B-0C39-496E-80E2-06337D08F6E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5F56B-0C39-496E-80E2-06337D08F6E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85F56B-0C39-496E-80E2-06337D08F6E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85F56B-0C39-496E-80E2-06337D08F6ED}"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85F56B-0C39-496E-80E2-06337D08F6ED}"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5F56B-0C39-496E-80E2-06337D08F6ED}"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5F56B-0C39-496E-80E2-06337D08F6E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5F56B-0C39-496E-80E2-06337D08F6E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CA47A-1B18-4B9D-BF62-164E50B2FF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5F56B-0C39-496E-80E2-06337D08F6ED}"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1CA47A-1B18-4B9D-BF62-164E50B2FFE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290" name="Picture 2" descr="https://assetlibrary.pearson.com/Website/Download.aspx?DownloadToken=d5ed792e-5a36-4d25-b78d-b07459cb0ceb&amp;Purpose=AssetManager"/>
          <p:cNvPicPr>
            <a:picLocks noChangeAspect="1" noChangeArrowheads="1"/>
          </p:cNvPicPr>
          <p:nvPr/>
        </p:nvPicPr>
        <p:blipFill>
          <a:blip r:embed="rId3" cstate="print"/>
          <a:srcRect t="4998" b="16291"/>
          <a:stretch>
            <a:fillRect/>
          </a:stretch>
        </p:blipFill>
        <p:spPr bwMode="auto">
          <a:xfrm>
            <a:off x="0" y="0"/>
            <a:ext cx="9144000" cy="4800600"/>
          </a:xfrm>
          <a:prstGeom prst="rect">
            <a:avLst/>
          </a:prstGeom>
          <a:noFill/>
        </p:spPr>
      </p:pic>
      <p:sp>
        <p:nvSpPr>
          <p:cNvPr id="2" name="Title 1"/>
          <p:cNvSpPr>
            <a:spLocks noGrp="1"/>
          </p:cNvSpPr>
          <p:nvPr>
            <p:ph type="ctrTitle"/>
          </p:nvPr>
        </p:nvSpPr>
        <p:spPr>
          <a:xfrm>
            <a:off x="5638800" y="1295400"/>
            <a:ext cx="3200400" cy="2155825"/>
          </a:xfrm>
          <a:solidFill>
            <a:srgbClr val="FFFFFF">
              <a:alpha val="67843"/>
            </a:srgbClr>
          </a:solidFill>
          <a:effectLst>
            <a:softEdge rad="127000"/>
          </a:effectLst>
        </p:spPr>
        <p:txBody>
          <a:bodyPr>
            <a:normAutofit fontScale="90000"/>
          </a:bodyPr>
          <a:lstStyle/>
          <a:p>
            <a:r>
              <a:rPr lang="en-US" sz="5400" b="1" dirty="0" smtClean="0">
                <a:ln w="19050">
                  <a:noFill/>
                </a:ln>
                <a:solidFill>
                  <a:schemeClr val="accent3">
                    <a:lumMod val="75000"/>
                  </a:schemeClr>
                </a:solidFill>
              </a:rPr>
              <a:t>Dating in the Digital Age</a:t>
            </a:r>
            <a:endParaRPr lang="en-US" sz="5400" b="1" dirty="0">
              <a:ln w="19050">
                <a:noFill/>
              </a:ln>
              <a:solidFill>
                <a:schemeClr val="accent3">
                  <a:lumMod val="75000"/>
                </a:schemeClr>
              </a:solidFill>
            </a:endParaRPr>
          </a:p>
        </p:txBody>
      </p:sp>
      <p:sp>
        <p:nvSpPr>
          <p:cNvPr id="3" name="Subtitle 2"/>
          <p:cNvSpPr>
            <a:spLocks noGrp="1"/>
          </p:cNvSpPr>
          <p:nvPr>
            <p:ph type="subTitle" idx="1"/>
          </p:nvPr>
        </p:nvSpPr>
        <p:spPr>
          <a:xfrm>
            <a:off x="685800" y="4876800"/>
            <a:ext cx="7848600" cy="1752600"/>
          </a:xfrm>
          <a:noFill/>
        </p:spPr>
        <p:txBody>
          <a:bodyPr>
            <a:normAutofit fontScale="92500" lnSpcReduction="20000"/>
          </a:bodyPr>
          <a:lstStyle/>
          <a:p>
            <a:r>
              <a:rPr lang="en-US" sz="2800" dirty="0" smtClean="0">
                <a:solidFill>
                  <a:srgbClr val="92D050"/>
                </a:solidFill>
              </a:rPr>
              <a:t>Sociology</a:t>
            </a:r>
          </a:p>
          <a:p>
            <a:r>
              <a:rPr lang="en-US" sz="2000" dirty="0" smtClean="0">
                <a:solidFill>
                  <a:schemeClr val="tx1"/>
                </a:solidFill>
              </a:rPr>
              <a:t>Chapter 24: Social Change: Traditional, Modern, and Postmodern Societies</a:t>
            </a:r>
          </a:p>
          <a:p>
            <a:endParaRPr lang="en-US" sz="1800" dirty="0" smtClean="0">
              <a:solidFill>
                <a:schemeClr val="accent3">
                  <a:lumMod val="50000"/>
                </a:schemeClr>
              </a:solidFill>
            </a:endParaRPr>
          </a:p>
          <a:p>
            <a:r>
              <a:rPr lang="en-US" sz="2800" dirty="0" smtClean="0">
                <a:solidFill>
                  <a:srgbClr val="00B0F0"/>
                </a:solidFill>
              </a:rPr>
              <a:t>Society:  The Basics</a:t>
            </a:r>
          </a:p>
          <a:p>
            <a:r>
              <a:rPr lang="en-US" sz="2000" dirty="0" smtClean="0">
                <a:solidFill>
                  <a:schemeClr val="tx1"/>
                </a:solidFill>
              </a:rPr>
              <a:t>Chapter 16:  Social Change:  Modern and Postmodern Societies</a:t>
            </a:r>
            <a:endParaRPr lang="en-US" sz="2200" dirty="0">
              <a:solidFill>
                <a:schemeClr val="tx1"/>
              </a:solidFill>
            </a:endParaRPr>
          </a:p>
        </p:txBody>
      </p:sp>
      <p:pic>
        <p:nvPicPr>
          <p:cNvPr id="5" name="Picture 4" descr="Sociology-16e-cover.jpg"/>
          <p:cNvPicPr>
            <a:picLocks noChangeAspect="1"/>
          </p:cNvPicPr>
          <p:nvPr/>
        </p:nvPicPr>
        <p:blipFill>
          <a:blip r:embed="rId4" cstate="print"/>
          <a:srcRect t="1603" b="601"/>
          <a:stretch>
            <a:fillRect/>
          </a:stretch>
        </p:blipFill>
        <p:spPr>
          <a:xfrm>
            <a:off x="0" y="5669280"/>
            <a:ext cx="908590"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ety-14e-cover.jpg"/>
          <p:cNvPicPr>
            <a:picLocks noChangeAspect="1"/>
          </p:cNvPicPr>
          <p:nvPr/>
        </p:nvPicPr>
        <p:blipFill>
          <a:blip r:embed="rId5" cstate="print"/>
          <a:srcRect l="2100" r="3400" b="1667"/>
          <a:stretch>
            <a:fillRect/>
          </a:stretch>
        </p:blipFill>
        <p:spPr>
          <a:xfrm>
            <a:off x="8237347" y="5669280"/>
            <a:ext cx="906653" cy="11887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8229600" cy="3970318"/>
          </a:xfrm>
          <a:prstGeom prst="rect">
            <a:avLst/>
          </a:prstGeom>
          <a:noFill/>
        </p:spPr>
        <p:txBody>
          <a:bodyPr wrap="square" rtlCol="0">
            <a:spAutoFit/>
          </a:bodyPr>
          <a:lstStyle/>
          <a:p>
            <a:r>
              <a:rPr lang="en-US" sz="3600" dirty="0" smtClean="0"/>
              <a:t>A major part of the social life of young people has always involved what is generally called “dating.”  A recent survey using a sample of U.S. teens between the ages of thirteen and seventeen provides some insights into how dating is evolving in the digital age.</a:t>
            </a:r>
            <a:endParaRPr lang="en-US" sz="3600" dirty="0"/>
          </a:p>
        </p:txBody>
      </p:sp>
      <p:pic>
        <p:nvPicPr>
          <p:cNvPr id="10242" name="Picture 2" descr="https://assetlibrary.pearson.com/Website/Download.aspx?DownloadToken=7020d6f4-7489-4dcc-902f-793e6162e36e&amp;Purpose=AssetManager"/>
          <p:cNvPicPr>
            <a:picLocks noChangeAspect="1" noChangeArrowheads="1"/>
          </p:cNvPicPr>
          <p:nvPr/>
        </p:nvPicPr>
        <p:blipFill>
          <a:blip r:embed="rId3" cstate="print"/>
          <a:stretch>
            <a:fillRect/>
          </a:stretch>
        </p:blipFill>
        <p:spPr bwMode="auto">
          <a:xfrm>
            <a:off x="4566270" y="3811816"/>
            <a:ext cx="4577729" cy="304436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4800" y="1143000"/>
            <a:ext cx="3962400" cy="4524315"/>
          </a:xfrm>
          <a:prstGeom prst="rect">
            <a:avLst/>
          </a:prstGeom>
          <a:noFill/>
        </p:spPr>
        <p:txBody>
          <a:bodyPr wrap="square" rtlCol="0">
            <a:spAutoFit/>
          </a:bodyPr>
          <a:lstStyle/>
          <a:p>
            <a:pPr>
              <a:buClr>
                <a:schemeClr val="bg2">
                  <a:lumMod val="40000"/>
                  <a:lumOff val="60000"/>
                </a:schemeClr>
              </a:buClr>
              <a:buSzPct val="125000"/>
              <a:buFont typeface="Arial" pitchFamily="34" charset="0"/>
              <a:buChar char="•"/>
            </a:pPr>
            <a:r>
              <a:rPr lang="en-US" sz="3200" dirty="0" smtClean="0"/>
              <a:t> Most teen dating relationships do not start online.</a:t>
            </a:r>
          </a:p>
          <a:p>
            <a:pPr>
              <a:buClr>
                <a:schemeClr val="bg2">
                  <a:lumMod val="40000"/>
                  <a:lumOff val="60000"/>
                </a:schemeClr>
              </a:buClr>
              <a:buSzPct val="125000"/>
            </a:pPr>
            <a:r>
              <a:rPr lang="en-US" sz="3200" dirty="0" smtClean="0"/>
              <a:t> </a:t>
            </a:r>
          </a:p>
          <a:p>
            <a:pPr>
              <a:buClr>
                <a:schemeClr val="bg2">
                  <a:lumMod val="40000"/>
                  <a:lumOff val="60000"/>
                </a:schemeClr>
              </a:buClr>
              <a:buSzPct val="125000"/>
              <a:buFont typeface="Arial" pitchFamily="34" charset="0"/>
              <a:buChar char="•"/>
            </a:pPr>
            <a:r>
              <a:rPr lang="en-US" sz="3200" dirty="0" smtClean="0"/>
              <a:t> They begin with </a:t>
            </a:r>
            <a:r>
              <a:rPr lang="en-US" sz="3200" dirty="0" smtClean="0">
                <a:solidFill>
                  <a:schemeClr val="bg2">
                    <a:lumMod val="40000"/>
                    <a:lumOff val="60000"/>
                  </a:schemeClr>
                </a:solidFill>
              </a:rPr>
              <a:t>face-to-face encounters</a:t>
            </a:r>
            <a:r>
              <a:rPr lang="en-US" sz="3200" dirty="0" smtClean="0"/>
              <a:t>, just as has been the case in the past.</a:t>
            </a:r>
            <a:endParaRPr lang="en-US" sz="3200" i="1" dirty="0"/>
          </a:p>
        </p:txBody>
      </p:sp>
      <p:graphicFrame>
        <p:nvGraphicFramePr>
          <p:cNvPr id="4" name="Chart 3"/>
          <p:cNvGraphicFramePr/>
          <p:nvPr/>
        </p:nvGraphicFramePr>
        <p:xfrm>
          <a:off x="4495800" y="304800"/>
          <a:ext cx="4343400" cy="6324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2000"/>
                                        <p:tgtEl>
                                          <p:spTgt spid="4">
                                            <p:graphicEl>
                                              <a:chart seriesIdx="-4" categoryIdx="0" bldStep="category"/>
                                            </p:graphic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2000"/>
                                        <p:tgtEl>
                                          <p:spTgt spid="4">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228600"/>
            <a:ext cx="3657600" cy="2862322"/>
          </a:xfrm>
          <a:prstGeom prst="rect">
            <a:avLst/>
          </a:prstGeom>
          <a:noFill/>
        </p:spPr>
        <p:txBody>
          <a:bodyPr wrap="square" rtlCol="0">
            <a:spAutoFit/>
          </a:bodyPr>
          <a:lstStyle/>
          <a:p>
            <a:r>
              <a:rPr lang="en-US" sz="3000" i="1" dirty="0" smtClean="0">
                <a:solidFill>
                  <a:schemeClr val="bg2">
                    <a:lumMod val="20000"/>
                    <a:lumOff val="80000"/>
                  </a:schemeClr>
                </a:solidFill>
              </a:rPr>
              <a:t>Have you ever used  social media to let someone know you were attracted to them? Flirted with them in person?</a:t>
            </a:r>
          </a:p>
        </p:txBody>
      </p:sp>
      <p:graphicFrame>
        <p:nvGraphicFramePr>
          <p:cNvPr id="4" name="Chart 3"/>
          <p:cNvGraphicFramePr/>
          <p:nvPr/>
        </p:nvGraphicFramePr>
        <p:xfrm>
          <a:off x="3733800" y="0"/>
          <a:ext cx="5410200" cy="3581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3733800" y="3352800"/>
          <a:ext cx="5410200" cy="32004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28600" y="3581400"/>
            <a:ext cx="3657600" cy="2400657"/>
          </a:xfrm>
          <a:prstGeom prst="rect">
            <a:avLst/>
          </a:prstGeom>
          <a:noFill/>
        </p:spPr>
        <p:txBody>
          <a:bodyPr wrap="square" rtlCol="0">
            <a:spAutoFit/>
          </a:bodyPr>
          <a:lstStyle/>
          <a:p>
            <a:r>
              <a:rPr lang="en-US" sz="3000" i="1" dirty="0" smtClean="0">
                <a:solidFill>
                  <a:schemeClr val="accent2">
                    <a:lumMod val="20000"/>
                    <a:lumOff val="80000"/>
                  </a:schemeClr>
                </a:solidFill>
              </a:rPr>
              <a:t>How often do you send text messages to your boyfriend, girlfriend, or significant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0" categoryIdx="0" bldStep="ptInSeries"/>
                                            </p:graphicEl>
                                          </p:spTgt>
                                        </p:tgtEl>
                                        <p:attrNameLst>
                                          <p:attrName>style.visibility</p:attrName>
                                        </p:attrNameLst>
                                      </p:cBhvr>
                                      <p:to>
                                        <p:strVal val="visible"/>
                                      </p:to>
                                    </p:set>
                                    <p:animEffect transition="in" filter="wipe(down)">
                                      <p:cBhvr>
                                        <p:cTn id="11" dur="2000"/>
                                        <p:tgtEl>
                                          <p:spTgt spid="4">
                                            <p:graphicEl>
                                              <a:chart seriesIdx="0" categoryIdx="0" bldStep="ptInSeries"/>
                                            </p:graphic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1" categoryIdx="0" bldStep="ptInSeries"/>
                                            </p:graphicEl>
                                          </p:spTgt>
                                        </p:tgtEl>
                                        <p:attrNameLst>
                                          <p:attrName>style.visibility</p:attrName>
                                        </p:attrNameLst>
                                      </p:cBhvr>
                                      <p:to>
                                        <p:strVal val="visible"/>
                                      </p:to>
                                    </p:set>
                                    <p:animEffect transition="in" filter="wipe(down)">
                                      <p:cBhvr>
                                        <p:cTn id="15" dur="2000"/>
                                        <p:tgtEl>
                                          <p:spTgt spid="4">
                                            <p:graphicEl>
                                              <a:chart seriesIdx="1" categoryIdx="0" bldStep="ptInSeries"/>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fade">
                                      <p:cBhvr>
                                        <p:cTn id="24" dur="2000"/>
                                        <p:tgtEl>
                                          <p:spTgt spid="5">
                                            <p:graphicEl>
                                              <a:chart seriesIdx="-3" categoryIdx="-3" bldStep="gridLegend"/>
                                            </p:graphicEl>
                                          </p:spTgt>
                                        </p:tgtEl>
                                      </p:cBhvr>
                                    </p:animEffect>
                                  </p:childTnLst>
                                </p:cTn>
                              </p:par>
                            </p:childTnLst>
                          </p:cTn>
                        </p:par>
                        <p:par>
                          <p:cTn id="25" fill="hold">
                            <p:stCondLst>
                              <p:cond delay="4000"/>
                            </p:stCondLst>
                            <p:childTnLst>
                              <p:par>
                                <p:cTn id="26" presetID="22" presetClass="entr" presetSubtype="4" fill="hold" grpId="0" nodeType="afterEffect">
                                  <p:stCondLst>
                                    <p:cond delay="0"/>
                                  </p:stCondLst>
                                  <p:childTnLst>
                                    <p:set>
                                      <p:cBhvr>
                                        <p:cTn id="27"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down)">
                                      <p:cBhvr>
                                        <p:cTn id="28" dur="2000"/>
                                        <p:tgtEl>
                                          <p:spTgt spid="5">
                                            <p:graphicEl>
                                              <a:chart seriesIdx="0" categoryIdx="-4" bldStep="series"/>
                                            </p:graphicEl>
                                          </p:spTgt>
                                        </p:tgtEl>
                                      </p:cBhvr>
                                    </p:animEffect>
                                  </p:childTnLst>
                                </p:cTn>
                              </p:par>
                            </p:childTnLst>
                          </p:cTn>
                        </p:par>
                        <p:par>
                          <p:cTn id="29" fill="hold">
                            <p:stCondLst>
                              <p:cond delay="6000"/>
                            </p:stCondLst>
                            <p:childTnLst>
                              <p:par>
                                <p:cTn id="30" presetID="22" presetClass="entr" presetSubtype="4" fill="hold" grpId="0" nodeType="afterEffect">
                                  <p:stCondLst>
                                    <p:cond delay="0"/>
                                  </p:stCondLst>
                                  <p:childTnLst>
                                    <p:set>
                                      <p:cBhvr>
                                        <p:cTn id="31"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down)">
                                      <p:cBhvr>
                                        <p:cTn id="32" dur="2000"/>
                                        <p:tgtEl>
                                          <p:spTgt spid="5">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El"/>
        </p:bldSub>
      </p:bldGraphic>
      <p:bldGraphic spid="5" grpId="0" uiExpand="1">
        <p:bldSub>
          <a:bldChart bld="series"/>
        </p:bldSub>
      </p:bldGraphic>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4114800" y="0"/>
          <a:ext cx="5029200"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28600" y="304800"/>
            <a:ext cx="3962400" cy="2554545"/>
          </a:xfrm>
          <a:prstGeom prst="rect">
            <a:avLst/>
          </a:prstGeom>
          <a:noFill/>
        </p:spPr>
        <p:txBody>
          <a:bodyPr wrap="square" rtlCol="0">
            <a:spAutoFit/>
          </a:bodyPr>
          <a:lstStyle/>
          <a:p>
            <a:r>
              <a:rPr lang="en-US" sz="3200" i="1" dirty="0" smtClean="0">
                <a:solidFill>
                  <a:schemeClr val="bg2">
                    <a:lumMod val="20000"/>
                    <a:lumOff val="80000"/>
                  </a:schemeClr>
                </a:solidFill>
              </a:rPr>
              <a:t>If you want to ask someone out on a date,  would </a:t>
            </a:r>
            <a:r>
              <a:rPr lang="en-US" sz="3000" i="1" dirty="0" smtClean="0">
                <a:solidFill>
                  <a:schemeClr val="bg2">
                    <a:lumMod val="20000"/>
                    <a:lumOff val="80000"/>
                  </a:schemeClr>
                </a:solidFill>
              </a:rPr>
              <a:t>you</a:t>
            </a:r>
            <a:r>
              <a:rPr lang="en-US" sz="3200" i="1" dirty="0" smtClean="0">
                <a:solidFill>
                  <a:schemeClr val="bg2">
                    <a:lumMod val="20000"/>
                    <a:lumOff val="80000"/>
                  </a:schemeClr>
                </a:solidFill>
              </a:rPr>
              <a:t> wait for him or her to ask you first?</a:t>
            </a:r>
            <a:endParaRPr lang="en-US" sz="3200" i="1" dirty="0">
              <a:solidFill>
                <a:schemeClr val="bg2">
                  <a:lumMod val="20000"/>
                  <a:lumOff val="80000"/>
                </a:schemeClr>
              </a:solidFill>
            </a:endParaRPr>
          </a:p>
        </p:txBody>
      </p:sp>
      <p:sp>
        <p:nvSpPr>
          <p:cNvPr id="4" name="TextBox 3"/>
          <p:cNvSpPr txBox="1"/>
          <p:nvPr/>
        </p:nvSpPr>
        <p:spPr>
          <a:xfrm>
            <a:off x="304800" y="3352800"/>
            <a:ext cx="3962400" cy="2862322"/>
          </a:xfrm>
          <a:prstGeom prst="rect">
            <a:avLst/>
          </a:prstGeom>
          <a:noFill/>
        </p:spPr>
        <p:txBody>
          <a:bodyPr wrap="square" rtlCol="0">
            <a:spAutoFit/>
          </a:bodyPr>
          <a:lstStyle/>
          <a:p>
            <a:r>
              <a:rPr lang="en-US" sz="3000" i="1" dirty="0" smtClean="0">
                <a:solidFill>
                  <a:schemeClr val="accent2">
                    <a:lumMod val="20000"/>
                    <a:lumOff val="80000"/>
                  </a:schemeClr>
                </a:solidFill>
              </a:rPr>
              <a:t>Have you ever un-</a:t>
            </a:r>
            <a:r>
              <a:rPr lang="en-US" sz="3000" i="1" dirty="0" err="1" smtClean="0">
                <a:solidFill>
                  <a:schemeClr val="accent2">
                    <a:lumMod val="20000"/>
                    <a:lumOff val="80000"/>
                  </a:schemeClr>
                </a:solidFill>
              </a:rPr>
              <a:t>friended</a:t>
            </a:r>
            <a:r>
              <a:rPr lang="en-US" sz="3000" i="1" dirty="0" smtClean="0">
                <a:solidFill>
                  <a:schemeClr val="accent2">
                    <a:lumMod val="20000"/>
                    <a:lumOff val="80000"/>
                  </a:schemeClr>
                </a:solidFill>
              </a:rPr>
              <a:t> or blocked someone who was flirting with you in a way that made you feel uncomfortable ?</a:t>
            </a:r>
            <a:endParaRPr lang="en-US" sz="3000" i="1" dirty="0">
              <a:solidFill>
                <a:schemeClr val="accent2">
                  <a:lumMod val="20000"/>
                  <a:lumOff val="80000"/>
                </a:schemeClr>
              </a:solidFill>
            </a:endParaRPr>
          </a:p>
        </p:txBody>
      </p:sp>
      <p:graphicFrame>
        <p:nvGraphicFramePr>
          <p:cNvPr id="8" name="Chart 7"/>
          <p:cNvGraphicFramePr/>
          <p:nvPr/>
        </p:nvGraphicFramePr>
        <p:xfrm>
          <a:off x="4191000" y="3454400"/>
          <a:ext cx="4953000" cy="3403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fade">
                                      <p:cBhvr>
                                        <p:cTn id="7" dur="2000"/>
                                        <p:tgtEl>
                                          <p:spTgt spid="6">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down)">
                                      <p:cBhvr>
                                        <p:cTn id="11" dur="2000"/>
                                        <p:tgtEl>
                                          <p:spTgt spid="6">
                                            <p:graphicEl>
                                              <a:chart seriesIdx="0" categoryIdx="-4" bldStep="series"/>
                                            </p:graphic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down)">
                                      <p:cBhvr>
                                        <p:cTn id="15" dur="2000"/>
                                        <p:tgtEl>
                                          <p:spTgt spid="6">
                                            <p:graphicEl>
                                              <a:chart seriesIdx="1" categoryIdx="-4" bldStep="series"/>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fade">
                                      <p:cBhvr>
                                        <p:cTn id="24" dur="2000"/>
                                        <p:tgtEl>
                                          <p:spTgt spid="8">
                                            <p:graphicEl>
                                              <a:chart seriesIdx="-3" categoryIdx="-3" bldStep="gridLegend"/>
                                            </p:graphicEl>
                                          </p:spTgt>
                                        </p:tgtEl>
                                      </p:cBhvr>
                                    </p:animEffect>
                                  </p:childTnLst>
                                </p:cTn>
                              </p:par>
                            </p:childTnLst>
                          </p:cTn>
                        </p:par>
                        <p:par>
                          <p:cTn id="25" fill="hold">
                            <p:stCondLst>
                              <p:cond delay="4000"/>
                            </p:stCondLst>
                            <p:childTnLst>
                              <p:par>
                                <p:cTn id="26" presetID="22" presetClass="entr" presetSubtype="4" fill="hold" grpId="0" nodeType="afterEffect">
                                  <p:stCondLst>
                                    <p:cond delay="0"/>
                                  </p:stCondLst>
                                  <p:childTnLst>
                                    <p:set>
                                      <p:cBhvr>
                                        <p:cTn id="27" dur="1" fill="hold">
                                          <p:stCondLst>
                                            <p:cond delay="0"/>
                                          </p:stCondLst>
                                        </p:cTn>
                                        <p:tgtEl>
                                          <p:spTgt spid="8">
                                            <p:graphicEl>
                                              <a:chart seriesIdx="0" categoryIdx="0" bldStep="ptInSeries"/>
                                            </p:graphicEl>
                                          </p:spTgt>
                                        </p:tgtEl>
                                        <p:attrNameLst>
                                          <p:attrName>style.visibility</p:attrName>
                                        </p:attrNameLst>
                                      </p:cBhvr>
                                      <p:to>
                                        <p:strVal val="visible"/>
                                      </p:to>
                                    </p:set>
                                    <p:animEffect transition="in" filter="wipe(down)">
                                      <p:cBhvr>
                                        <p:cTn id="28" dur="2000"/>
                                        <p:tgtEl>
                                          <p:spTgt spid="8">
                                            <p:graphicEl>
                                              <a:chart seriesIdx="0" categoryIdx="0" bldStep="ptInSeries"/>
                                            </p:graphicEl>
                                          </p:spTgt>
                                        </p:tgtEl>
                                      </p:cBhvr>
                                    </p:animEffect>
                                  </p:childTnLst>
                                </p:cTn>
                              </p:par>
                            </p:childTnLst>
                          </p:cTn>
                        </p:par>
                        <p:par>
                          <p:cTn id="29" fill="hold">
                            <p:stCondLst>
                              <p:cond delay="6000"/>
                            </p:stCondLst>
                            <p:childTnLst>
                              <p:par>
                                <p:cTn id="30" presetID="22" presetClass="entr" presetSubtype="4" fill="hold" grpId="0" nodeType="afterEffect">
                                  <p:stCondLst>
                                    <p:cond delay="0"/>
                                  </p:stCondLst>
                                  <p:childTnLst>
                                    <p:set>
                                      <p:cBhvr>
                                        <p:cTn id="31" dur="1" fill="hold">
                                          <p:stCondLst>
                                            <p:cond delay="0"/>
                                          </p:stCondLst>
                                        </p:cTn>
                                        <p:tgtEl>
                                          <p:spTgt spid="8">
                                            <p:graphicEl>
                                              <a:chart seriesIdx="1" categoryIdx="0" bldStep="ptInSeries"/>
                                            </p:graphicEl>
                                          </p:spTgt>
                                        </p:tgtEl>
                                        <p:attrNameLst>
                                          <p:attrName>style.visibility</p:attrName>
                                        </p:attrNameLst>
                                      </p:cBhvr>
                                      <p:to>
                                        <p:strVal val="visible"/>
                                      </p:to>
                                    </p:set>
                                    <p:animEffect transition="in" filter="wipe(down)">
                                      <p:cBhvr>
                                        <p:cTn id="32" dur="2000"/>
                                        <p:tgtEl>
                                          <p:spTgt spid="8">
                                            <p:graphicEl>
                                              <a:chart seriesIdx="1" categoryIdx="0"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4" grpId="0"/>
      <p:bldGraphic spid="8" grpId="0" uiExpand="1">
        <p:bldSub>
          <a:bldChart bld="seriesEl"/>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133600"/>
            <a:ext cx="7315200" cy="3108543"/>
          </a:xfrm>
          <a:prstGeom prst="rect">
            <a:avLst/>
          </a:prstGeom>
          <a:noFill/>
        </p:spPr>
        <p:txBody>
          <a:bodyPr wrap="square" rtlCol="0">
            <a:spAutoFit/>
          </a:bodyPr>
          <a:lstStyle/>
          <a:p>
            <a:r>
              <a:rPr lang="en-US" sz="2800" dirty="0" smtClean="0"/>
              <a:t>In what ways does dating appear to be the same in the digital age? In what ways does it appear to differ?</a:t>
            </a:r>
          </a:p>
          <a:p>
            <a:r>
              <a:rPr lang="en-US" sz="2800" dirty="0" smtClean="0"/>
              <a:t> </a:t>
            </a:r>
          </a:p>
          <a:p>
            <a:r>
              <a:rPr lang="en-US" sz="2800" dirty="0" smtClean="0"/>
              <a:t>Does your dating experience seem consistent with the results of the survey presented here? Explain.</a:t>
            </a:r>
            <a:endParaRPr lang="en-US" sz="2800" dirty="0"/>
          </a:p>
        </p:txBody>
      </p:sp>
      <p:sp>
        <p:nvSpPr>
          <p:cNvPr id="3" name="TextBox 2"/>
          <p:cNvSpPr txBox="1"/>
          <p:nvPr/>
        </p:nvSpPr>
        <p:spPr>
          <a:xfrm>
            <a:off x="838200" y="12192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1660</TotalTime>
  <Words>757</Words>
  <Application>Microsoft Office PowerPoint</Application>
  <PresentationFormat>On-screen Show (4:3)</PresentationFormat>
  <Paragraphs>53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Dating in the Digital Age</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Dating in the Digital Age:  Gender Differences</dc:title>
  <dc:creator>Kimberlee</dc:creator>
  <cp:lastModifiedBy>Kimberlee</cp:lastModifiedBy>
  <cp:revision>19</cp:revision>
  <dcterms:created xsi:type="dcterms:W3CDTF">2015-11-12T19:10:52Z</dcterms:created>
  <dcterms:modified xsi:type="dcterms:W3CDTF">2016-01-27T19:22:56Z</dcterms:modified>
</cp:coreProperties>
</file>